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73"/>
  </p:notesMasterIdLst>
  <p:sldIdLst>
    <p:sldId id="514" r:id="rId2"/>
    <p:sldId id="515" r:id="rId3"/>
    <p:sldId id="516" r:id="rId4"/>
    <p:sldId id="518" r:id="rId5"/>
    <p:sldId id="519" r:id="rId6"/>
    <p:sldId id="520" r:id="rId7"/>
    <p:sldId id="521" r:id="rId8"/>
    <p:sldId id="517" r:id="rId9"/>
    <p:sldId id="522" r:id="rId10"/>
    <p:sldId id="523" r:id="rId11"/>
    <p:sldId id="526" r:id="rId12"/>
    <p:sldId id="536" r:id="rId13"/>
    <p:sldId id="525" r:id="rId14"/>
    <p:sldId id="524" r:id="rId15"/>
    <p:sldId id="527" r:id="rId16"/>
    <p:sldId id="528" r:id="rId17"/>
    <p:sldId id="529" r:id="rId18"/>
    <p:sldId id="538" r:id="rId19"/>
    <p:sldId id="530" r:id="rId20"/>
    <p:sldId id="531" r:id="rId21"/>
    <p:sldId id="532" r:id="rId22"/>
    <p:sldId id="533" r:id="rId23"/>
    <p:sldId id="534" r:id="rId24"/>
    <p:sldId id="542" r:id="rId25"/>
    <p:sldId id="535" r:id="rId26"/>
    <p:sldId id="537" r:id="rId27"/>
    <p:sldId id="539" r:id="rId28"/>
    <p:sldId id="540" r:id="rId29"/>
    <p:sldId id="541" r:id="rId30"/>
    <p:sldId id="543" r:id="rId31"/>
    <p:sldId id="544" r:id="rId32"/>
    <p:sldId id="546" r:id="rId33"/>
    <p:sldId id="545" r:id="rId34"/>
    <p:sldId id="547" r:id="rId35"/>
    <p:sldId id="550" r:id="rId36"/>
    <p:sldId id="564" r:id="rId37"/>
    <p:sldId id="565" r:id="rId38"/>
    <p:sldId id="566" r:id="rId39"/>
    <p:sldId id="567" r:id="rId40"/>
    <p:sldId id="577" r:id="rId41"/>
    <p:sldId id="548" r:id="rId42"/>
    <p:sldId id="549" r:id="rId43"/>
    <p:sldId id="551" r:id="rId44"/>
    <p:sldId id="555" r:id="rId45"/>
    <p:sldId id="556" r:id="rId46"/>
    <p:sldId id="557" r:id="rId47"/>
    <p:sldId id="558" r:id="rId48"/>
    <p:sldId id="552" r:id="rId49"/>
    <p:sldId id="553" r:id="rId50"/>
    <p:sldId id="554" r:id="rId51"/>
    <p:sldId id="560" r:id="rId52"/>
    <p:sldId id="561" r:id="rId53"/>
    <p:sldId id="562" r:id="rId54"/>
    <p:sldId id="563" r:id="rId55"/>
    <p:sldId id="568" r:id="rId56"/>
    <p:sldId id="569" r:id="rId57"/>
    <p:sldId id="570" r:id="rId58"/>
    <p:sldId id="571" r:id="rId59"/>
    <p:sldId id="572" r:id="rId60"/>
    <p:sldId id="573" r:id="rId61"/>
    <p:sldId id="578" r:id="rId62"/>
    <p:sldId id="579" r:id="rId63"/>
    <p:sldId id="580" r:id="rId64"/>
    <p:sldId id="581" r:id="rId65"/>
    <p:sldId id="582" r:id="rId66"/>
    <p:sldId id="583" r:id="rId67"/>
    <p:sldId id="584" r:id="rId68"/>
    <p:sldId id="585" r:id="rId69"/>
    <p:sldId id="574" r:id="rId70"/>
    <p:sldId id="575" r:id="rId71"/>
    <p:sldId id="576" r:id="rId7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FF9900"/>
    <a:srgbClr val="0000FF"/>
    <a:srgbClr val="000308"/>
    <a:srgbClr val="FF5050"/>
    <a:srgbClr val="FF6600"/>
    <a:srgbClr val="FFFF00"/>
    <a:srgbClr val="333333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69" autoAdjust="0"/>
    <p:restoredTop sz="92979" autoAdjust="0"/>
  </p:normalViewPr>
  <p:slideViewPr>
    <p:cSldViewPr>
      <p:cViewPr varScale="1">
        <p:scale>
          <a:sx n="55" d="100"/>
          <a:sy n="55" d="100"/>
        </p:scale>
        <p:origin x="108" y="13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5355C-F6B5-4CD9-9F0C-8220A7808552}" type="datetimeFigureOut">
              <a:rPr lang="zh-TW" altLang="en-US" smtClean="0"/>
              <a:t>2022/7/26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19FF7-FDBB-4470-9020-578C3F2C35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33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/>
          <p:cNvSpPr>
            <a:spLocks noGrp="1"/>
          </p:cNvSpPr>
          <p:nvPr>
            <p:ph idx="1"/>
          </p:nvPr>
        </p:nvSpPr>
        <p:spPr bwMode="auto">
          <a:xfrm>
            <a:off x="457200" y="1219887"/>
            <a:ext cx="8229600" cy="494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6D085-4ACC-4DFB-B150-B735269CD1A3}" type="datetime1">
              <a:rPr lang="zh-TW" altLang="en-US" smtClean="0"/>
              <a:t>2022/7/26</a:t>
            </a:fld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it-IT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李宜恬</a:t>
            </a:r>
            <a:r>
              <a:rPr lang="zh-TW" altLang="it-IT" dirty="0"/>
              <a:t> </a:t>
            </a:r>
            <a:r>
              <a:rPr lang="it-IT" altLang="zh-TW" dirty="0"/>
              <a:t>Yi-Tien Li, Ph.D.</a:t>
            </a: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F7A47-E585-4F29-8810-33340D75FA4D}" type="slidenum">
              <a:rPr lang="en-US" altLang="zh-TW"/>
              <a:pPr/>
              <a:t>‹#›</a:t>
            </a:fld>
            <a:endParaRPr lang="en-US" altLang="zh-TW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4F3089F-887E-4FF6-8FCE-14BCA7AD5D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08304" y="332656"/>
            <a:ext cx="1720215" cy="751528"/>
            <a:chOff x="21004" y="161336"/>
            <a:chExt cx="2966820" cy="1296144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7B0227E-BFC4-4BE0-8FB9-7DE025B5F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795" y="161336"/>
              <a:ext cx="2867024" cy="676276"/>
            </a:xfrm>
            <a:prstGeom prst="rect">
              <a:avLst/>
            </a:prstGeom>
          </p:spPr>
        </p:pic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C48BBD84-44CC-44F2-A045-75D0DFD18609}"/>
                </a:ext>
              </a:extLst>
            </p:cNvPr>
            <p:cNvGrpSpPr/>
            <p:nvPr userDrawn="1"/>
          </p:nvGrpSpPr>
          <p:grpSpPr>
            <a:xfrm>
              <a:off x="21004" y="770293"/>
              <a:ext cx="2966820" cy="687187"/>
              <a:chOff x="-123012" y="676275"/>
              <a:chExt cx="2966820" cy="687187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69580ABE-2830-4E61-AC88-5A5B1D6611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951"/>
              <a:stretch/>
            </p:blipFill>
            <p:spPr>
              <a:xfrm>
                <a:off x="-123012" y="676275"/>
                <a:ext cx="880349" cy="687187"/>
              </a:xfrm>
              <a:prstGeom prst="rect">
                <a:avLst/>
              </a:prstGeom>
            </p:spPr>
          </p:pic>
          <p:pic>
            <p:nvPicPr>
              <p:cNvPr id="16" name="Picture 5" descr="TIRC (Logo + full title)(Final).png">
                <a:extLst>
                  <a:ext uri="{FF2B5EF4-FFF2-40B4-BE49-F238E27FC236}">
                    <a16:creationId xmlns:a16="http://schemas.microsoft.com/office/drawing/2014/main" id="{F8DB46C2-7A2F-4D46-9F14-1B36E642E4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459" t="16112" b="16620"/>
              <a:stretch/>
            </p:blipFill>
            <p:spPr>
              <a:xfrm>
                <a:off x="697509" y="709800"/>
                <a:ext cx="2146299" cy="6201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039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idx="1"/>
          </p:nvPr>
        </p:nvSpPr>
        <p:spPr bwMode="auto">
          <a:xfrm>
            <a:off x="457200" y="1220354"/>
            <a:ext cx="8229600" cy="49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E6A15-75B0-4CE8-A12D-D5121B3427CD}" type="datetime1">
              <a:rPr lang="zh-TW" altLang="en-US" smtClean="0"/>
              <a:t>2022/7/26</a:t>
            </a:fld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it-IT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李宜恬</a:t>
            </a:r>
            <a:r>
              <a:rPr lang="zh-TW" altLang="it-IT" dirty="0"/>
              <a:t> </a:t>
            </a:r>
            <a:r>
              <a:rPr lang="it-IT" altLang="zh-TW" dirty="0"/>
              <a:t>Yi-Tien Li, Ph.D.</a:t>
            </a: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DB8BC-C074-45BA-B4FC-F366F77CF82A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A5FA962F-A5F4-4623-A104-E24476D1D9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308304" y="332656"/>
            <a:ext cx="1720215" cy="751528"/>
            <a:chOff x="21004" y="161336"/>
            <a:chExt cx="2966820" cy="1296144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7EFC5AF6-0BE4-4276-8BBE-BCC37F5EEE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795" y="161336"/>
              <a:ext cx="2867024" cy="676276"/>
            </a:xfrm>
            <a:prstGeom prst="rect">
              <a:avLst/>
            </a:prstGeom>
          </p:spPr>
        </p:pic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2531F0EA-4EB0-4E58-9B40-6F0992EB8779}"/>
                </a:ext>
              </a:extLst>
            </p:cNvPr>
            <p:cNvGrpSpPr/>
            <p:nvPr userDrawn="1"/>
          </p:nvGrpSpPr>
          <p:grpSpPr>
            <a:xfrm>
              <a:off x="21004" y="770293"/>
              <a:ext cx="2966820" cy="687187"/>
              <a:chOff x="-123012" y="676275"/>
              <a:chExt cx="2966820" cy="687187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5C9D3CA0-73C7-45FA-A93F-8AD0B12BF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951"/>
              <a:stretch/>
            </p:blipFill>
            <p:spPr>
              <a:xfrm>
                <a:off x="-123012" y="676275"/>
                <a:ext cx="880349" cy="687187"/>
              </a:xfrm>
              <a:prstGeom prst="rect">
                <a:avLst/>
              </a:prstGeom>
            </p:spPr>
          </p:pic>
          <p:pic>
            <p:nvPicPr>
              <p:cNvPr id="38" name="Picture 5" descr="TIRC (Logo + full title)(Final).png">
                <a:extLst>
                  <a:ext uri="{FF2B5EF4-FFF2-40B4-BE49-F238E27FC236}">
                    <a16:creationId xmlns:a16="http://schemas.microsoft.com/office/drawing/2014/main" id="{7A460932-32F3-4486-9843-5C954D157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459" t="16112" b="16620"/>
              <a:stretch/>
            </p:blipFill>
            <p:spPr>
              <a:xfrm>
                <a:off x="697509" y="709800"/>
                <a:ext cx="2146299" cy="6201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6279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323528" y="274638"/>
            <a:ext cx="849694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C8976E6C-C608-44AE-9EC6-CE014D684E27}" type="datetime1">
              <a:rPr lang="zh-TW" altLang="en-US" smtClean="0"/>
              <a:t>2022/7/26</a:t>
            </a:fld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50000"/>
                  </a:schemeClr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zh-TW" altLang="it-IT">
                <a:latin typeface="微軟正黑體" panose="020B0604030504040204" pitchFamily="34" charset="-120"/>
                <a:ea typeface="微軟正黑體" panose="020B0604030504040204" pitchFamily="34" charset="-120"/>
              </a:rPr>
              <a:t>李宜恬 </a:t>
            </a:r>
            <a:r>
              <a:rPr lang="it-IT" altLang="zh-TW"/>
              <a:t>Yi-Tien Li, Ph.D.</a:t>
            </a:r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7DD8A4D-DBF7-4562-86FF-8139DCBC2CD7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mailto:angela810727@tmu.edu.tw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.ion.ucl.ac.uk/spm/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s://www.radiantview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drive.google.com/file/d/1vNBcJnIVMgXBfSIndNf0bEDT7_Z5yRQf/view?usp=shar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1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25.png"/><Relationship Id="rId4" Type="http://schemas.openxmlformats.org/officeDocument/2006/relationships/image" Target="../media/image35.png"/><Relationship Id="rId9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online2pdf.com/convert-ps-to-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gif"/><Relationship Id="rId5" Type="http://schemas.openxmlformats.org/officeDocument/2006/relationships/image" Target="../media/image89.gif"/><Relationship Id="rId4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95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25.png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8.png"/><Relationship Id="rId7" Type="http://schemas.openxmlformats.org/officeDocument/2006/relationships/image" Target="../media/image1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8.png"/><Relationship Id="rId7" Type="http://schemas.openxmlformats.org/officeDocument/2006/relationships/image" Target="../media/image1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33.png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8.png"/><Relationship Id="rId7" Type="http://schemas.openxmlformats.org/officeDocument/2006/relationships/image" Target="../media/image1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ivelearn.net/xjview/download/" TargetMode="External"/><Relationship Id="rId2" Type="http://schemas.openxmlformats.org/officeDocument/2006/relationships/hyperlink" Target="http://ric.uthscsa.edu/mango/download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hyperlink" Target="https://www.bobspunt.com/software/bspmview/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mailto:angela810727@tmu.edu.tw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91805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4213" y="36449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Analysis of Functional Magnetic Resonance Imaging (fMRI)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2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Image Preprocessing</a:t>
            </a:r>
            <a:b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altLang="zh-TW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zh-TW" altLang="en-US" sz="1800" b="1" dirty="0">
                <a:solidFill>
                  <a:srgbClr val="00030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李宜恬</a:t>
            </a:r>
            <a:r>
              <a:rPr lang="zh-TW" altLang="en-US" sz="18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Yi-Tien Li, Ph.D.</a:t>
            </a:r>
            <a:br>
              <a:rPr lang="en-US" altLang="zh-TW" sz="18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0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TW" sz="18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4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TMU Neuroscience Research Center, Taipei Medical University</a:t>
            </a:r>
            <a:br>
              <a:rPr lang="en-US" altLang="zh-TW" sz="14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4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Translational Imaging Research Center, Taipei Medical University Hospital</a:t>
            </a:r>
            <a:br>
              <a:rPr lang="en-US" altLang="zh-TW" sz="14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4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angela810727@tmu.edu.tw</a:t>
            </a:r>
            <a:br>
              <a:rPr lang="en-US" altLang="zh-TW" sz="14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0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TW" sz="14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4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28</a:t>
            </a:r>
            <a:r>
              <a:rPr lang="en-US" altLang="zh-TW" sz="1400" b="1" baseline="30000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TW" sz="14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2022</a:t>
            </a:r>
            <a:br>
              <a:rPr lang="en-US" altLang="zh-TW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00E43E4-3DFB-4C73-B436-C56731B2B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96" y="94018"/>
            <a:ext cx="2867025" cy="676275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CCCFB27B-194C-44A0-A209-8E85BD51DFC8}"/>
              </a:ext>
            </a:extLst>
          </p:cNvPr>
          <p:cNvGrpSpPr/>
          <p:nvPr/>
        </p:nvGrpSpPr>
        <p:grpSpPr>
          <a:xfrm>
            <a:off x="21004" y="770293"/>
            <a:ext cx="2966820" cy="687187"/>
            <a:chOff x="-123012" y="676275"/>
            <a:chExt cx="2966820" cy="68718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70B527D-315A-4926-AAE5-848F2DE2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951"/>
            <a:stretch/>
          </p:blipFill>
          <p:spPr>
            <a:xfrm>
              <a:off x="-123012" y="676275"/>
              <a:ext cx="880349" cy="687187"/>
            </a:xfrm>
            <a:prstGeom prst="rect">
              <a:avLst/>
            </a:prstGeom>
          </p:spPr>
        </p:pic>
        <p:pic>
          <p:nvPicPr>
            <p:cNvPr id="14" name="Picture 5" descr="TIRC (Logo + full title)(Final).png">
              <a:extLst>
                <a:ext uri="{FF2B5EF4-FFF2-40B4-BE49-F238E27FC236}">
                  <a16:creationId xmlns:a16="http://schemas.microsoft.com/office/drawing/2014/main" id="{CC3DA967-2CC0-4B38-92CC-AB474C89D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9459" t="16112" b="16620"/>
            <a:stretch/>
          </p:blipFill>
          <p:spPr>
            <a:xfrm>
              <a:off x="697509" y="709800"/>
              <a:ext cx="2146299" cy="6201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mirlab.org/jang/books/matlabprogramming4beginner/image/matlab8desktop.png">
            <a:extLst>
              <a:ext uri="{FF2B5EF4-FFF2-40B4-BE49-F238E27FC236}">
                <a16:creationId xmlns:a16="http://schemas.microsoft.com/office/drawing/2014/main" id="{BD7B806D-5DBA-4913-BA93-517706B8B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27" y="1603223"/>
            <a:ext cx="8120075" cy="45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Set up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10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65F5D38D-A88A-477B-A20C-D9DCC42317B7}"/>
              </a:ext>
            </a:extLst>
          </p:cNvPr>
          <p:cNvGrpSpPr/>
          <p:nvPr/>
        </p:nvGrpSpPr>
        <p:grpSpPr>
          <a:xfrm>
            <a:off x="9468" y="1340768"/>
            <a:ext cx="970300" cy="1141889"/>
            <a:chOff x="177495" y="1417638"/>
            <a:chExt cx="970300" cy="114188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99D0AB6A-C845-4C3E-9687-AD7E840C8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417638"/>
              <a:ext cx="690494" cy="620444"/>
            </a:xfrm>
            <a:prstGeom prst="rect">
              <a:avLst/>
            </a:prstGeom>
          </p:spPr>
        </p:pic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482DB65F-A06F-4BFF-A171-4834CA8983D2}"/>
                </a:ext>
              </a:extLst>
            </p:cNvPr>
            <p:cNvSpPr txBox="1"/>
            <p:nvPr/>
          </p:nvSpPr>
          <p:spPr>
            <a:xfrm>
              <a:off x="177495" y="2036307"/>
              <a:ext cx="970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 err="1"/>
                <a:t>Matlab</a:t>
              </a:r>
              <a:endParaRPr lang="en-US" altLang="zh-TW" sz="1400" b="1" dirty="0"/>
            </a:p>
            <a:p>
              <a:pPr algn="ctr"/>
              <a:r>
                <a:rPr lang="en-US" altLang="zh-TW" sz="1400" b="1" dirty="0"/>
                <a:t>R2020a</a:t>
              </a:r>
            </a:p>
          </p:txBody>
        </p:sp>
      </p:grp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3DEA65F6-6DD9-4A9E-BA83-B62F8ECC7932}"/>
              </a:ext>
            </a:extLst>
          </p:cNvPr>
          <p:cNvSpPr/>
          <p:nvPr/>
        </p:nvSpPr>
        <p:spPr>
          <a:xfrm>
            <a:off x="5345724" y="2122562"/>
            <a:ext cx="455022" cy="14064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EA5FEA37-81B2-4DCA-AFE2-2E2ABC774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327" y="2993669"/>
            <a:ext cx="4893473" cy="2994606"/>
          </a:xfrm>
          <a:prstGeom prst="rect">
            <a:avLst/>
          </a:prstGeom>
        </p:spPr>
      </p:pic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F17C12DC-2565-416A-B861-8FC16FDFE14A}"/>
              </a:ext>
            </a:extLst>
          </p:cNvPr>
          <p:cNvSpPr/>
          <p:nvPr/>
        </p:nvSpPr>
        <p:spPr>
          <a:xfrm>
            <a:off x="1270342" y="3663821"/>
            <a:ext cx="1059739" cy="2116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91C233A5-7C13-4766-BBC2-9E47F3F44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271" y="2321413"/>
            <a:ext cx="5856923" cy="3262789"/>
          </a:xfrm>
          <a:prstGeom prst="rect">
            <a:avLst/>
          </a:prstGeom>
        </p:spPr>
      </p:pic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5B067E17-0DC2-47CE-A1A9-7B5D5A8AD028}"/>
              </a:ext>
            </a:extLst>
          </p:cNvPr>
          <p:cNvSpPr/>
          <p:nvPr/>
        </p:nvSpPr>
        <p:spPr>
          <a:xfrm>
            <a:off x="4247964" y="4702196"/>
            <a:ext cx="648072" cy="17725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21134FC8-5063-4173-AF69-C4FC26504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148" y="2219510"/>
            <a:ext cx="154585" cy="158310"/>
          </a:xfrm>
          <a:prstGeom prst="rect">
            <a:avLst/>
          </a:prstGeom>
        </p:spPr>
      </p:pic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0A4540D1-E80E-43AC-94E4-8779AD88AFE6}"/>
              </a:ext>
            </a:extLst>
          </p:cNvPr>
          <p:cNvSpPr/>
          <p:nvPr/>
        </p:nvSpPr>
        <p:spPr>
          <a:xfrm>
            <a:off x="7406207" y="5315854"/>
            <a:ext cx="694185" cy="21819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1C95BB87-F94A-431A-8D78-F35FDCA28753}"/>
              </a:ext>
            </a:extLst>
          </p:cNvPr>
          <p:cNvSpPr txBox="1"/>
          <p:nvPr/>
        </p:nvSpPr>
        <p:spPr>
          <a:xfrm>
            <a:off x="1081934" y="1263749"/>
            <a:ext cx="809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</a:rPr>
              <a:t>Set Path</a:t>
            </a:r>
            <a:r>
              <a:rPr lang="en-US" altLang="zh-TW" sz="1400" b="1" dirty="0"/>
              <a:t> &gt; Add with Subfolders… &gt; spm12 &gt; 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選擇資料夾</a:t>
            </a:r>
          </a:p>
        </p:txBody>
      </p:sp>
    </p:spTree>
    <p:extLst>
      <p:ext uri="{BB962C8B-B14F-4D97-AF65-F5344CB8AC3E}">
        <p14:creationId xmlns:p14="http://schemas.microsoft.com/office/powerpoint/2010/main" val="48865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0" presetClass="path" presetSubtype="0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L -0.19305 4.81481E-6 C -0.27951 4.81481E-6 -0.38611 0.06203 -0.38611 0.11226 L -0.38611 0.2287 " pathEditMode="relative" rAng="0" ptsTypes="AAAA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6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11 0.2287 L -0.32899 0.34236 C -0.31788 0.36481 -0.29548 0.39004 -0.27066 0.40069 C -0.24167 0.41412 -0.21614 0.4162 -0.19531 0.40694 L -0.09618 0.36851 " pathEditMode="relative" rAng="1200000" ptsTypes="AAAAA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8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40000" de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18 0.36851 L 0.24271 0.4715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8" grpId="0" animBg="1"/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mirlab.org/jang/books/matlabprogramming4beginner/image/matlab8desktop.png">
            <a:extLst>
              <a:ext uri="{FF2B5EF4-FFF2-40B4-BE49-F238E27FC236}">
                <a16:creationId xmlns:a16="http://schemas.microsoft.com/office/drawing/2014/main" id="{BD7B806D-5DBA-4913-BA93-517706B8B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27" y="1603223"/>
            <a:ext cx="8120075" cy="45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A7D379D-9329-432E-826D-0383D7C52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16" y="2993075"/>
            <a:ext cx="4894443" cy="2995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Set up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11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65F5D38D-A88A-477B-A20C-D9DCC42317B7}"/>
              </a:ext>
            </a:extLst>
          </p:cNvPr>
          <p:cNvGrpSpPr/>
          <p:nvPr/>
        </p:nvGrpSpPr>
        <p:grpSpPr>
          <a:xfrm>
            <a:off x="9468" y="1340768"/>
            <a:ext cx="970300" cy="1141889"/>
            <a:chOff x="177495" y="1417638"/>
            <a:chExt cx="970300" cy="114188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99D0AB6A-C845-4C3E-9687-AD7E840C8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417638"/>
              <a:ext cx="690494" cy="620444"/>
            </a:xfrm>
            <a:prstGeom prst="rect">
              <a:avLst/>
            </a:prstGeom>
          </p:spPr>
        </p:pic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482DB65F-A06F-4BFF-A171-4834CA8983D2}"/>
                </a:ext>
              </a:extLst>
            </p:cNvPr>
            <p:cNvSpPr txBox="1"/>
            <p:nvPr/>
          </p:nvSpPr>
          <p:spPr>
            <a:xfrm>
              <a:off x="177495" y="2036307"/>
              <a:ext cx="970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 err="1"/>
                <a:t>Matlab</a:t>
              </a:r>
              <a:endParaRPr lang="en-US" altLang="zh-TW" sz="1400" b="1" dirty="0"/>
            </a:p>
            <a:p>
              <a:pPr algn="ctr"/>
              <a:r>
                <a:rPr lang="en-US" altLang="zh-TW" sz="1400" b="1" dirty="0"/>
                <a:t>R2020a</a:t>
              </a:r>
            </a:p>
          </p:txBody>
        </p:sp>
      </p:grp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F17C12DC-2565-416A-B861-8FC16FDFE14A}"/>
              </a:ext>
            </a:extLst>
          </p:cNvPr>
          <p:cNvSpPr/>
          <p:nvPr/>
        </p:nvSpPr>
        <p:spPr>
          <a:xfrm>
            <a:off x="2582670" y="5736869"/>
            <a:ext cx="681526" cy="2116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1C95BB87-F94A-431A-8D78-F35FDCA28753}"/>
              </a:ext>
            </a:extLst>
          </p:cNvPr>
          <p:cNvSpPr txBox="1"/>
          <p:nvPr/>
        </p:nvSpPr>
        <p:spPr>
          <a:xfrm>
            <a:off x="1081934" y="1263749"/>
            <a:ext cx="809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</a:rPr>
              <a:t>Set Path </a:t>
            </a:r>
            <a:r>
              <a:rPr lang="en-US" altLang="zh-TW" sz="1400" b="1" dirty="0"/>
              <a:t>&gt; Add with Subfolders… &gt; spm12 &gt; 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選擇資料夾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Save &gt; Close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0521A23C-C9E9-4299-A2BA-72CD8993D427}"/>
              </a:ext>
            </a:extLst>
          </p:cNvPr>
          <p:cNvSpPr/>
          <p:nvPr/>
        </p:nvSpPr>
        <p:spPr>
          <a:xfrm>
            <a:off x="3264196" y="5736869"/>
            <a:ext cx="681526" cy="2116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56B146E-2716-437D-9B8F-ECE3410F4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467" y="5457589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7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52552 0.0601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5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552 0.06018 L -0.50573 0.07546 C -0.50139 0.07893 -0.49514 0.08102 -0.48872 0.08102 C -0.48125 0.08102 -0.47535 0.07893 -0.47101 0.07546 L -0.45104 0.06018 " pathEditMode="relative" rAng="0" ptsTypes="AAAAA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91805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4213" y="36449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Analysis of Functional Magnetic Resonance Imaging (fMRI)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 up SPM12 Batch Parameters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00E43E4-3DFB-4C73-B436-C56731B2B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96" y="94018"/>
            <a:ext cx="2867025" cy="676275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CCCFB27B-194C-44A0-A209-8E85BD51DFC8}"/>
              </a:ext>
            </a:extLst>
          </p:cNvPr>
          <p:cNvGrpSpPr/>
          <p:nvPr/>
        </p:nvGrpSpPr>
        <p:grpSpPr>
          <a:xfrm>
            <a:off x="21004" y="770293"/>
            <a:ext cx="2966820" cy="687187"/>
            <a:chOff x="-123012" y="676275"/>
            <a:chExt cx="2966820" cy="68718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70B527D-315A-4926-AAE5-848F2DE2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951"/>
            <a:stretch/>
          </p:blipFill>
          <p:spPr>
            <a:xfrm>
              <a:off x="-123012" y="676275"/>
              <a:ext cx="880349" cy="687187"/>
            </a:xfrm>
            <a:prstGeom prst="rect">
              <a:avLst/>
            </a:prstGeom>
          </p:spPr>
        </p:pic>
        <p:pic>
          <p:nvPicPr>
            <p:cNvPr id="14" name="Picture 5" descr="TIRC (Logo + full title)(Final).png">
              <a:extLst>
                <a:ext uri="{FF2B5EF4-FFF2-40B4-BE49-F238E27FC236}">
                  <a16:creationId xmlns:a16="http://schemas.microsoft.com/office/drawing/2014/main" id="{CC3DA967-2CC0-4B38-92CC-AB474C89D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9459" t="16112" b="16620"/>
            <a:stretch/>
          </p:blipFill>
          <p:spPr>
            <a:xfrm>
              <a:off x="697509" y="709800"/>
              <a:ext cx="2146299" cy="62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6502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CD7C32B9-40E6-4759-B1C4-4A122F2E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153" y="1971289"/>
            <a:ext cx="3520343" cy="41569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Preprocessing Procedure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13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259632" y="1417638"/>
            <a:ext cx="1698075" cy="7152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259632" y="2437952"/>
            <a:ext cx="1698075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259632" y="3225774"/>
            <a:ext cx="1698075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259632" y="4013596"/>
            <a:ext cx="1698075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259632" y="4801418"/>
            <a:ext cx="1698075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259632" y="5589240"/>
            <a:ext cx="1698075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2108670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2108670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2108670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2108670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2108670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025D910-1338-4503-AD7A-5BE6E8F86E0A}"/>
              </a:ext>
            </a:extLst>
          </p:cNvPr>
          <p:cNvSpPr txBox="1"/>
          <p:nvPr/>
        </p:nvSpPr>
        <p:spPr>
          <a:xfrm>
            <a:off x="2995874" y="1196752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/>
              <a:t>Output : </a:t>
            </a:r>
            <a:endParaRPr lang="zh-TW" altLang="en-US" sz="1100" b="1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4CD5FB5-77A1-4959-AC07-944391CBD6F7}"/>
              </a:ext>
            </a:extLst>
          </p:cNvPr>
          <p:cNvSpPr txBox="1"/>
          <p:nvPr/>
        </p:nvSpPr>
        <p:spPr>
          <a:xfrm>
            <a:off x="2995874" y="1634912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/>
              <a:t>a*.</a:t>
            </a:r>
            <a:r>
              <a:rPr lang="en-US" altLang="zh-TW" sz="1100" b="1" dirty="0" err="1"/>
              <a:t>nii</a:t>
            </a:r>
            <a:endParaRPr lang="zh-TW" altLang="en-US" sz="1100" b="1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68F4DC1-E217-4571-B14E-B8C85C76A7A8}"/>
              </a:ext>
            </a:extLst>
          </p:cNvPr>
          <p:cNvSpPr txBox="1"/>
          <p:nvPr/>
        </p:nvSpPr>
        <p:spPr>
          <a:xfrm>
            <a:off x="2995874" y="2315420"/>
            <a:ext cx="2880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/>
              <a:t>ra*.</a:t>
            </a:r>
            <a:r>
              <a:rPr lang="en-US" altLang="zh-TW" sz="1100" b="1" dirty="0" err="1"/>
              <a:t>nii</a:t>
            </a:r>
            <a:endParaRPr lang="en-US" altLang="zh-TW" sz="1100" b="1" dirty="0"/>
          </a:p>
          <a:p>
            <a:r>
              <a:rPr lang="en-US" altLang="zh-TW" sz="1100" b="1" dirty="0"/>
              <a:t>mean*.</a:t>
            </a:r>
            <a:r>
              <a:rPr lang="en-US" altLang="zh-TW" sz="1100" b="1" dirty="0" err="1"/>
              <a:t>nii</a:t>
            </a:r>
            <a:endParaRPr lang="en-US" altLang="zh-TW" sz="1100" b="1" dirty="0"/>
          </a:p>
          <a:p>
            <a:r>
              <a:rPr lang="en-US" altLang="zh-TW" sz="1100" b="1" dirty="0"/>
              <a:t>rp_*.txt</a:t>
            </a:r>
            <a:r>
              <a:rPr lang="zh-TW" altLang="en-US" sz="1100" b="1" dirty="0"/>
              <a:t> </a:t>
            </a:r>
            <a:r>
              <a:rPr lang="en-US" altLang="zh-TW" sz="1100" b="1" dirty="0"/>
              <a:t>(head</a:t>
            </a:r>
            <a:r>
              <a:rPr lang="zh-TW" altLang="en-US" sz="1100" b="1" dirty="0"/>
              <a:t> </a:t>
            </a:r>
            <a:r>
              <a:rPr lang="en-US" altLang="zh-TW" sz="1100" b="1" dirty="0"/>
              <a:t>motion</a:t>
            </a:r>
            <a:r>
              <a:rPr lang="zh-TW" altLang="en-US" sz="1100" b="1" dirty="0"/>
              <a:t> </a:t>
            </a:r>
            <a:r>
              <a:rPr lang="en-US" altLang="zh-TW" sz="1100" b="1" dirty="0"/>
              <a:t>log)</a:t>
            </a:r>
            <a:endParaRPr lang="zh-TW" altLang="en-US" sz="1100" b="1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AE6EC08-77D2-4D54-8B23-CE1E3CB53A71}"/>
              </a:ext>
            </a:extLst>
          </p:cNvPr>
          <p:cNvSpPr txBox="1"/>
          <p:nvPr/>
        </p:nvSpPr>
        <p:spPr>
          <a:xfrm>
            <a:off x="2995873" y="3118703"/>
            <a:ext cx="35018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/>
              <a:t>c1*.</a:t>
            </a:r>
            <a:r>
              <a:rPr lang="en-US" altLang="zh-TW" sz="1100" b="1" dirty="0" err="1"/>
              <a:t>nii</a:t>
            </a:r>
            <a:r>
              <a:rPr lang="en-US" altLang="zh-TW" sz="1100" b="1" dirty="0"/>
              <a:t>, c2*.</a:t>
            </a:r>
            <a:r>
              <a:rPr lang="en-US" altLang="zh-TW" sz="1100" b="1" dirty="0" err="1"/>
              <a:t>nii</a:t>
            </a:r>
            <a:r>
              <a:rPr lang="en-US" altLang="zh-TW" sz="1100" b="1" dirty="0"/>
              <a:t>, c3*.</a:t>
            </a:r>
            <a:r>
              <a:rPr lang="en-US" altLang="zh-TW" sz="1100" b="1" dirty="0" err="1"/>
              <a:t>nii</a:t>
            </a:r>
            <a:r>
              <a:rPr lang="en-US" altLang="zh-TW" sz="1100" b="1" dirty="0"/>
              <a:t>, c4*.</a:t>
            </a:r>
            <a:r>
              <a:rPr lang="en-US" altLang="zh-TW" sz="1100" b="1" dirty="0" err="1"/>
              <a:t>nii</a:t>
            </a:r>
            <a:r>
              <a:rPr lang="en-US" altLang="zh-TW" sz="1100" b="1" dirty="0"/>
              <a:t>, c5*.</a:t>
            </a:r>
            <a:r>
              <a:rPr lang="en-US" altLang="zh-TW" sz="1100" b="1" dirty="0" err="1"/>
              <a:t>nii</a:t>
            </a:r>
            <a:endParaRPr lang="en-US" altLang="zh-TW" sz="1100" b="1" dirty="0"/>
          </a:p>
          <a:p>
            <a:r>
              <a:rPr lang="en-US" altLang="zh-TW" sz="1100" b="1" dirty="0"/>
              <a:t>m*.</a:t>
            </a:r>
            <a:r>
              <a:rPr lang="en-US" altLang="zh-TW" sz="1100" b="1" dirty="0" err="1"/>
              <a:t>nii</a:t>
            </a:r>
            <a:r>
              <a:rPr lang="en-US" altLang="zh-TW" sz="1100" b="1" dirty="0"/>
              <a:t> (bias corrected T1W)</a:t>
            </a:r>
          </a:p>
          <a:p>
            <a:r>
              <a:rPr lang="en-US" altLang="zh-TW" sz="1100" b="1" dirty="0"/>
              <a:t>y_*.</a:t>
            </a:r>
            <a:r>
              <a:rPr lang="en-US" altLang="zh-TW" sz="1100" b="1" dirty="0" err="1"/>
              <a:t>nii</a:t>
            </a:r>
            <a:r>
              <a:rPr lang="en-US" altLang="zh-TW" sz="1100" b="1" dirty="0"/>
              <a:t> (deformation field)</a:t>
            </a:r>
            <a:endParaRPr lang="zh-TW" altLang="en-US" sz="1100" b="1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302B13B-3EA4-4123-868E-9BE7509E7CDF}"/>
              </a:ext>
            </a:extLst>
          </p:cNvPr>
          <p:cNvSpPr txBox="1"/>
          <p:nvPr/>
        </p:nvSpPr>
        <p:spPr>
          <a:xfrm>
            <a:off x="2995874" y="4863553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 err="1"/>
              <a:t>wra</a:t>
            </a:r>
            <a:r>
              <a:rPr lang="en-US" altLang="zh-TW" sz="1100" b="1" dirty="0"/>
              <a:t>*.</a:t>
            </a:r>
            <a:r>
              <a:rPr lang="en-US" altLang="zh-TW" sz="1100" b="1" dirty="0" err="1"/>
              <a:t>nii</a:t>
            </a:r>
            <a:endParaRPr lang="zh-TW" altLang="en-US" sz="1100" b="1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D3A414C-D581-4BB8-B6CF-5C3E12A2AD9A}"/>
              </a:ext>
            </a:extLst>
          </p:cNvPr>
          <p:cNvSpPr txBox="1"/>
          <p:nvPr/>
        </p:nvSpPr>
        <p:spPr>
          <a:xfrm>
            <a:off x="2995874" y="5651375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 err="1"/>
              <a:t>swra</a:t>
            </a:r>
            <a:r>
              <a:rPr lang="en-US" altLang="zh-TW" sz="1100" b="1" dirty="0"/>
              <a:t>*.</a:t>
            </a:r>
            <a:r>
              <a:rPr lang="en-US" altLang="zh-TW" sz="1100" b="1" dirty="0" err="1"/>
              <a:t>nii</a:t>
            </a:r>
            <a:endParaRPr lang="zh-TW" altLang="en-US" sz="1100" b="1" dirty="0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B0BB045C-D2C2-44B0-83BF-E8B85F465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433" y="1357623"/>
            <a:ext cx="2019300" cy="600075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9E566AE9-4E20-4CFA-9E39-464791E67DA1}"/>
              </a:ext>
            </a:extLst>
          </p:cNvPr>
          <p:cNvSpPr txBox="1"/>
          <p:nvPr/>
        </p:nvSpPr>
        <p:spPr>
          <a:xfrm>
            <a:off x="236618" y="1196752"/>
            <a:ext cx="1160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/>
              <a:t>Input : </a:t>
            </a:r>
            <a:endParaRPr lang="zh-TW" altLang="en-US" sz="1100" b="1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56E2F816-4C00-4BF6-AAB9-5A1893990A9D}"/>
              </a:ext>
            </a:extLst>
          </p:cNvPr>
          <p:cNvSpPr txBox="1"/>
          <p:nvPr/>
        </p:nvSpPr>
        <p:spPr>
          <a:xfrm>
            <a:off x="242798" y="1634912"/>
            <a:ext cx="1160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/>
              <a:t>20*.</a:t>
            </a:r>
            <a:r>
              <a:rPr lang="en-US" altLang="zh-TW" sz="1100" b="1" dirty="0" err="1"/>
              <a:t>nii</a:t>
            </a:r>
            <a:r>
              <a:rPr lang="en-US" altLang="zh-TW" sz="1100" b="1" dirty="0"/>
              <a:t> (EPI)</a:t>
            </a:r>
            <a:endParaRPr lang="zh-TW" altLang="en-US" sz="1100" b="1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8C6DAA20-FF57-4339-8211-4019059A60D2}"/>
              </a:ext>
            </a:extLst>
          </p:cNvPr>
          <p:cNvSpPr txBox="1"/>
          <p:nvPr/>
        </p:nvSpPr>
        <p:spPr>
          <a:xfrm>
            <a:off x="242798" y="2515476"/>
            <a:ext cx="1160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/>
              <a:t>a*.</a:t>
            </a:r>
            <a:r>
              <a:rPr lang="en-US" altLang="zh-TW" sz="1100" b="1" dirty="0" err="1"/>
              <a:t>nii</a:t>
            </a:r>
            <a:endParaRPr lang="zh-TW" altLang="en-US" sz="1100" b="1" dirty="0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4CF62541-5DA9-4493-8CB7-ED1F3EEA5147}"/>
              </a:ext>
            </a:extLst>
          </p:cNvPr>
          <p:cNvSpPr txBox="1"/>
          <p:nvPr/>
        </p:nvSpPr>
        <p:spPr>
          <a:xfrm>
            <a:off x="242798" y="3304549"/>
            <a:ext cx="1160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/>
              <a:t>20*.</a:t>
            </a:r>
            <a:r>
              <a:rPr lang="en-US" altLang="zh-TW" sz="1100" b="1" dirty="0" err="1"/>
              <a:t>nii</a:t>
            </a:r>
            <a:r>
              <a:rPr lang="en-US" altLang="zh-TW" sz="1100" b="1" dirty="0"/>
              <a:t> (T1W)</a:t>
            </a:r>
            <a:endParaRPr lang="zh-TW" altLang="en-US" sz="1100" b="1" dirty="0"/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78E06DA2-6C0D-45CC-84F9-E34F05AF3ACF}"/>
              </a:ext>
            </a:extLst>
          </p:cNvPr>
          <p:cNvSpPr txBox="1"/>
          <p:nvPr/>
        </p:nvSpPr>
        <p:spPr>
          <a:xfrm>
            <a:off x="242798" y="3906384"/>
            <a:ext cx="11608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/>
              <a:t>ra*.</a:t>
            </a:r>
            <a:r>
              <a:rPr lang="en-US" altLang="zh-TW" sz="1100" b="1" dirty="0" err="1"/>
              <a:t>nii</a:t>
            </a:r>
            <a:endParaRPr lang="en-US" altLang="zh-TW" sz="1100" b="1" dirty="0"/>
          </a:p>
          <a:p>
            <a:r>
              <a:rPr lang="en-US" altLang="zh-TW" sz="1100" b="1" dirty="0"/>
              <a:t>mean*.</a:t>
            </a:r>
            <a:r>
              <a:rPr lang="en-US" altLang="zh-TW" sz="1100" b="1" dirty="0" err="1"/>
              <a:t>nii</a:t>
            </a:r>
            <a:endParaRPr lang="en-US" altLang="zh-TW" sz="1100" b="1" dirty="0"/>
          </a:p>
          <a:p>
            <a:r>
              <a:rPr lang="en-US" altLang="zh-TW" sz="1100" b="1" dirty="0"/>
              <a:t>m*.</a:t>
            </a:r>
            <a:r>
              <a:rPr lang="en-US" altLang="zh-TW" sz="1100" b="1" dirty="0" err="1"/>
              <a:t>nii</a:t>
            </a:r>
            <a:endParaRPr lang="zh-TW" altLang="en-US" sz="1100" b="1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931BC307-8761-4B89-8DC5-3F1A13117462}"/>
              </a:ext>
            </a:extLst>
          </p:cNvPr>
          <p:cNvSpPr txBox="1"/>
          <p:nvPr/>
        </p:nvSpPr>
        <p:spPr>
          <a:xfrm>
            <a:off x="242798" y="4678886"/>
            <a:ext cx="11608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/>
              <a:t>m*.</a:t>
            </a:r>
            <a:r>
              <a:rPr lang="en-US" altLang="zh-TW" sz="1100" b="1" dirty="0" err="1"/>
              <a:t>nii</a:t>
            </a:r>
            <a:endParaRPr lang="en-US" altLang="zh-TW" sz="1100" b="1" dirty="0"/>
          </a:p>
          <a:p>
            <a:r>
              <a:rPr lang="en-US" altLang="zh-TW" sz="1100" b="1" dirty="0"/>
              <a:t>ra*.</a:t>
            </a:r>
            <a:r>
              <a:rPr lang="en-US" altLang="zh-TW" sz="1100" b="1" dirty="0" err="1"/>
              <a:t>nii</a:t>
            </a:r>
            <a:endParaRPr lang="en-US" altLang="zh-TW" sz="1100" b="1" dirty="0"/>
          </a:p>
          <a:p>
            <a:r>
              <a:rPr lang="en-US" altLang="zh-TW" sz="1100" b="1" dirty="0"/>
              <a:t>y_*.</a:t>
            </a:r>
            <a:r>
              <a:rPr lang="en-US" altLang="zh-TW" sz="1100" b="1" dirty="0" err="1"/>
              <a:t>nii</a:t>
            </a:r>
            <a:endParaRPr lang="zh-TW" altLang="en-US" sz="1100" b="1" dirty="0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602BE102-2C6C-4830-8224-6128F54C03E6}"/>
              </a:ext>
            </a:extLst>
          </p:cNvPr>
          <p:cNvSpPr txBox="1"/>
          <p:nvPr/>
        </p:nvSpPr>
        <p:spPr>
          <a:xfrm>
            <a:off x="251520" y="5651375"/>
            <a:ext cx="1160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 err="1"/>
              <a:t>wra</a:t>
            </a:r>
            <a:r>
              <a:rPr lang="en-US" altLang="zh-TW" sz="1100" b="1" dirty="0"/>
              <a:t>*.</a:t>
            </a:r>
            <a:r>
              <a:rPr lang="en-US" altLang="zh-TW" sz="1100" b="1" dirty="0" err="1"/>
              <a:t>nii</a:t>
            </a:r>
            <a:endParaRPr lang="zh-TW" altLang="en-US" sz="1100" b="1" dirty="0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74AF078B-82B4-481A-9A8C-623AA2F4728D}"/>
              </a:ext>
            </a:extLst>
          </p:cNvPr>
          <p:cNvSpPr/>
          <p:nvPr/>
        </p:nvSpPr>
        <p:spPr>
          <a:xfrm>
            <a:off x="6808273" y="2500623"/>
            <a:ext cx="940128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2B8D0CED-25E4-4F36-B1E3-F90B35367D66}"/>
              </a:ext>
            </a:extLst>
          </p:cNvPr>
          <p:cNvSpPr/>
          <p:nvPr/>
        </p:nvSpPr>
        <p:spPr>
          <a:xfrm>
            <a:off x="5751079" y="2500623"/>
            <a:ext cx="940128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4AE37471-65B7-430B-9F45-7E619DEE24CC}"/>
              </a:ext>
            </a:extLst>
          </p:cNvPr>
          <p:cNvSpPr/>
          <p:nvPr/>
        </p:nvSpPr>
        <p:spPr>
          <a:xfrm>
            <a:off x="7826729" y="2808824"/>
            <a:ext cx="940128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8828D3C4-DBEA-4C8B-A98E-B1DBC77689FF}"/>
              </a:ext>
            </a:extLst>
          </p:cNvPr>
          <p:cNvSpPr/>
          <p:nvPr/>
        </p:nvSpPr>
        <p:spPr>
          <a:xfrm>
            <a:off x="5751079" y="2808823"/>
            <a:ext cx="940128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4950547A-E7A9-43BE-A4C3-50DB3FF879AC}"/>
              </a:ext>
            </a:extLst>
          </p:cNvPr>
          <p:cNvSpPr/>
          <p:nvPr/>
        </p:nvSpPr>
        <p:spPr>
          <a:xfrm>
            <a:off x="6808273" y="2808823"/>
            <a:ext cx="940128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9A930D4C-61FA-4940-8DF0-AD1E7518BB1D}"/>
              </a:ext>
            </a:extLst>
          </p:cNvPr>
          <p:cNvSpPr/>
          <p:nvPr/>
        </p:nvSpPr>
        <p:spPr>
          <a:xfrm>
            <a:off x="7826729" y="2492663"/>
            <a:ext cx="940128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弧形 2">
            <a:extLst>
              <a:ext uri="{FF2B5EF4-FFF2-40B4-BE49-F238E27FC236}">
                <a16:creationId xmlns:a16="http://schemas.microsoft.com/office/drawing/2014/main" id="{C94A946D-7133-4F8D-A961-5C33A4E6FE29}"/>
              </a:ext>
            </a:extLst>
          </p:cNvPr>
          <p:cNvSpPr/>
          <p:nvPr/>
        </p:nvSpPr>
        <p:spPr>
          <a:xfrm flipH="1">
            <a:off x="989991" y="1770187"/>
            <a:ext cx="530717" cy="899441"/>
          </a:xfrm>
          <a:prstGeom prst="arc">
            <a:avLst>
              <a:gd name="adj1" fmla="val 16200000"/>
              <a:gd name="adj2" fmla="val 5464863"/>
            </a:avLst>
          </a:prstGeom>
          <a:ln w="19050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731C1BF9-4FEA-404C-8A8A-E9387C165D74}"/>
              </a:ext>
            </a:extLst>
          </p:cNvPr>
          <p:cNvSpPr txBox="1"/>
          <p:nvPr/>
        </p:nvSpPr>
        <p:spPr>
          <a:xfrm>
            <a:off x="1120402" y="2989333"/>
            <a:ext cx="7105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b="1" dirty="0"/>
              <a:t>*</a:t>
            </a:r>
            <a:r>
              <a:rPr lang="en-US" altLang="zh-TW" sz="1100" b="1" dirty="0"/>
              <a:t>(</a:t>
            </a:r>
            <a:r>
              <a:rPr lang="en-US" altLang="zh-TW" sz="1100" b="1" dirty="0" err="1"/>
              <a:t>Opts</a:t>
            </a:r>
            <a:r>
              <a:rPr lang="en-US" altLang="zh-TW" sz="1100" b="1" dirty="0"/>
              <a:t>)</a:t>
            </a:r>
            <a:endParaRPr lang="zh-TW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58445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/>
      <p:bldP spid="33" grpId="1"/>
      <p:bldP spid="36" grpId="0"/>
      <p:bldP spid="36" grpId="1"/>
      <p:bldP spid="55" grpId="0"/>
      <p:bldP spid="55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6D77DB7-7036-4B57-99EE-CFA88385B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846" y="1631022"/>
            <a:ext cx="3417570" cy="46062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Batch of fMRI preprocessing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14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68" y="2529229"/>
            <a:ext cx="2866105" cy="338437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1874510" y="5515217"/>
            <a:ext cx="64807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B3DC95D-E6CB-4B87-A30D-A1FA4A6CF280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Batch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fMRI_preprocessing_batch_YTLi20210112.mat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8BEC5274-6BD3-42CD-A74B-5283E4D6E117}"/>
              </a:ext>
            </a:extLst>
          </p:cNvPr>
          <p:cNvSpPr/>
          <p:nvPr/>
        </p:nvSpPr>
        <p:spPr>
          <a:xfrm>
            <a:off x="5019956" y="1978684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F04E844-E99C-4B30-9706-1CA90BD80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710" y="2716910"/>
            <a:ext cx="3481118" cy="2798307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D9122B2-0761-4877-8DDB-0B5BDBD0EE71}"/>
              </a:ext>
            </a:extLst>
          </p:cNvPr>
          <p:cNvSpPr/>
          <p:nvPr/>
        </p:nvSpPr>
        <p:spPr>
          <a:xfrm>
            <a:off x="5395118" y="3490328"/>
            <a:ext cx="1679336" cy="19623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666EC90E-C364-4787-8D14-3F63C51F8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324" y="2719464"/>
            <a:ext cx="3481118" cy="2798307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B613E97-B65F-4C2E-9F38-CA7156C84F3B}"/>
              </a:ext>
            </a:extLst>
          </p:cNvPr>
          <p:cNvSpPr/>
          <p:nvPr/>
        </p:nvSpPr>
        <p:spPr>
          <a:xfrm>
            <a:off x="4199972" y="4506480"/>
            <a:ext cx="1195145" cy="19623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9AC5C15-9D8E-45A1-BD19-44F8392DC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7997" y="5694069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301 L 0.14011 -0.07037 C 0.17118 -0.08449 0.20486 -0.1213 0.23177 -0.1669 C 0.26198 -0.21806 0.27865 -0.26713 0.28108 -0.31158 L 0.30174 -0.51644 " pathEditMode="relative" rAng="18480000" ptsTypes="AAAAA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0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261 -0.51644 L 0.4941 -0.30417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1 -0.30417 L 0.31372 -0.1560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8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 animBg="1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180F3FA7-A974-4274-A76C-67BC16C0E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68" y="2529229"/>
            <a:ext cx="2866105" cy="3384376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Batch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fMRI_preprocessing_batch_YTLi20210112.mat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Batch of fMRI preprocessing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15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54CC5C-4126-4686-99F3-2824E6CB6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368" y="1913863"/>
            <a:ext cx="5652120" cy="3963409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1883798" y="5517232"/>
            <a:ext cx="64807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63EAC1D-72DD-401B-B478-BE6D231E3741}"/>
              </a:ext>
            </a:extLst>
          </p:cNvPr>
          <p:cNvSpPr/>
          <p:nvPr/>
        </p:nvSpPr>
        <p:spPr>
          <a:xfrm>
            <a:off x="4510004" y="2469535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4B02110-6554-4CF8-BCBF-A5CABC1CFC70}"/>
              </a:ext>
            </a:extLst>
          </p:cNvPr>
          <p:cNvSpPr/>
          <p:nvPr/>
        </p:nvSpPr>
        <p:spPr>
          <a:xfrm>
            <a:off x="4510004" y="2685712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7E92EFE-4D61-4437-A836-D6F55F9491ED}"/>
              </a:ext>
            </a:extLst>
          </p:cNvPr>
          <p:cNvSpPr/>
          <p:nvPr/>
        </p:nvSpPr>
        <p:spPr>
          <a:xfrm>
            <a:off x="4510004" y="2901889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69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986074F-0545-4FD9-B125-6599229A1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77" y="1582354"/>
            <a:ext cx="6476048" cy="46062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Batch of fMRI preprocessing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16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425232" y="2720067"/>
            <a:ext cx="1554480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 Select the SPM </a:t>
            </a:r>
            <a:r>
              <a:rPr lang="en-US" altLang="zh-TW" sz="1400" b="1" dirty="0">
                <a:solidFill>
                  <a:srgbClr val="C00000"/>
                </a:solidFill>
              </a:rPr>
              <a:t>Tissue Probability Map (~\spm12\</a:t>
            </a:r>
            <a:r>
              <a:rPr lang="en-US" altLang="zh-TW" sz="1400" b="1" u="sng" dirty="0" err="1">
                <a:solidFill>
                  <a:srgbClr val="C00000"/>
                </a:solidFill>
              </a:rPr>
              <a:t>TPM.nii</a:t>
            </a:r>
            <a:r>
              <a:rPr lang="en-US" altLang="zh-TW" sz="1400" b="1" dirty="0">
                <a:solidFill>
                  <a:srgbClr val="C00000"/>
                </a:solidFill>
              </a:rPr>
              <a:t>) 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5718A62-D7B8-41D1-B668-26EB202C3229}"/>
              </a:ext>
            </a:extLst>
          </p:cNvPr>
          <p:cNvSpPr/>
          <p:nvPr/>
        </p:nvSpPr>
        <p:spPr>
          <a:xfrm>
            <a:off x="2267743" y="3345147"/>
            <a:ext cx="4138435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A169271-E4AB-4CC7-98E6-4806496E13A5}"/>
              </a:ext>
            </a:extLst>
          </p:cNvPr>
          <p:cNvSpPr/>
          <p:nvPr/>
        </p:nvSpPr>
        <p:spPr>
          <a:xfrm>
            <a:off x="2267743" y="3981374"/>
            <a:ext cx="4138435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7D66BC-C789-48E5-B039-ABD74A2A6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138986"/>
            <a:ext cx="3479483" cy="2798445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C47F0E46-2776-4E52-9D57-3570FA9DA54A}"/>
              </a:ext>
            </a:extLst>
          </p:cNvPr>
          <p:cNvSpPr/>
          <p:nvPr/>
        </p:nvSpPr>
        <p:spPr>
          <a:xfrm>
            <a:off x="1616238" y="3638536"/>
            <a:ext cx="869424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D3B3730C-FB15-4BB5-87D9-DF37C4DBE931}"/>
              </a:ext>
            </a:extLst>
          </p:cNvPr>
          <p:cNvSpPr/>
          <p:nvPr/>
        </p:nvSpPr>
        <p:spPr>
          <a:xfrm>
            <a:off x="2900669" y="3791751"/>
            <a:ext cx="521097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6B6943CE-2C9E-4956-B2FC-8B2D56E28818}"/>
              </a:ext>
            </a:extLst>
          </p:cNvPr>
          <p:cNvSpPr/>
          <p:nvPr/>
        </p:nvSpPr>
        <p:spPr>
          <a:xfrm>
            <a:off x="3656524" y="5407207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68A92F3C-9D49-4C4F-821C-31366C660822}"/>
              </a:ext>
            </a:extLst>
          </p:cNvPr>
          <p:cNvSpPr/>
          <p:nvPr/>
        </p:nvSpPr>
        <p:spPr>
          <a:xfrm>
            <a:off x="1148982" y="5661248"/>
            <a:ext cx="1406794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81832FEF-5E48-4F83-9D46-40CC1CE1AB07}"/>
              </a:ext>
            </a:extLst>
          </p:cNvPr>
          <p:cNvSpPr/>
          <p:nvPr/>
        </p:nvSpPr>
        <p:spPr>
          <a:xfrm>
            <a:off x="1718677" y="5288569"/>
            <a:ext cx="1181992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9AC5C15-9D8E-45A1-BD19-44F8392DC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2835288"/>
            <a:ext cx="154585" cy="158310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4AFF7030-736A-48D3-8551-40BB875234F6}"/>
              </a:ext>
            </a:extLst>
          </p:cNvPr>
          <p:cNvSpPr txBox="1"/>
          <p:nvPr/>
        </p:nvSpPr>
        <p:spPr>
          <a:xfrm>
            <a:off x="6383918" y="3259117"/>
            <a:ext cx="128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</a:rPr>
              <a:t>→ TPM.nii,</a:t>
            </a:r>
            <a:r>
              <a:rPr lang="en-US" altLang="zh-TW" sz="1400" b="1" u="sng" dirty="0">
                <a:solidFill>
                  <a:srgbClr val="C00000"/>
                </a:solidFill>
              </a:rPr>
              <a:t>1</a:t>
            </a:r>
            <a:endParaRPr lang="zh-TW" altLang="en-US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AC497E4-0959-45F3-9F68-2B81B0C52737}"/>
              </a:ext>
            </a:extLst>
          </p:cNvPr>
          <p:cNvSpPr txBox="1"/>
          <p:nvPr/>
        </p:nvSpPr>
        <p:spPr>
          <a:xfrm>
            <a:off x="6383918" y="3885499"/>
            <a:ext cx="128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</a:rPr>
              <a:t>→ TPM.nii,</a:t>
            </a:r>
            <a:r>
              <a:rPr lang="en-US" altLang="zh-TW" sz="1400" b="1" u="sng" dirty="0">
                <a:solidFill>
                  <a:srgbClr val="C00000"/>
                </a:solidFill>
              </a:rPr>
              <a:t>2</a:t>
            </a:r>
            <a:endParaRPr lang="zh-TW" altLang="en-US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DE584622-DEE4-4AC3-847D-0A01C1F70327}"/>
              </a:ext>
            </a:extLst>
          </p:cNvPr>
          <p:cNvSpPr/>
          <p:nvPr/>
        </p:nvSpPr>
        <p:spPr>
          <a:xfrm>
            <a:off x="7314340" y="3321091"/>
            <a:ext cx="245034" cy="2217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手繪多邊形: 圖案 9">
            <a:extLst>
              <a:ext uri="{FF2B5EF4-FFF2-40B4-BE49-F238E27FC236}">
                <a16:creationId xmlns:a16="http://schemas.microsoft.com/office/drawing/2014/main" id="{F2B2292A-D9B5-4DF3-8856-7F7E5BC87EB8}"/>
              </a:ext>
            </a:extLst>
          </p:cNvPr>
          <p:cNvSpPr/>
          <p:nvPr/>
        </p:nvSpPr>
        <p:spPr>
          <a:xfrm>
            <a:off x="3980788" y="3548958"/>
            <a:ext cx="3694725" cy="1974505"/>
          </a:xfrm>
          <a:custGeom>
            <a:avLst/>
            <a:gdLst>
              <a:gd name="connsiteX0" fmla="*/ 4218915 w 4325731"/>
              <a:gd name="connsiteY0" fmla="*/ 0 h 1974505"/>
              <a:gd name="connsiteX1" fmla="*/ 4282289 w 4325731"/>
              <a:gd name="connsiteY1" fmla="*/ 633743 h 1974505"/>
              <a:gd name="connsiteX2" fmla="*/ 3648547 w 4325731"/>
              <a:gd name="connsiteY2" fmla="*/ 1376127 h 1974505"/>
              <a:gd name="connsiteX3" fmla="*/ 2716040 w 4325731"/>
              <a:gd name="connsiteY3" fmla="*/ 1792587 h 1974505"/>
              <a:gd name="connsiteX4" fmla="*/ 579422 w 4325731"/>
              <a:gd name="connsiteY4" fmla="*/ 1955549 h 1974505"/>
              <a:gd name="connsiteX5" fmla="*/ 0 w 4325731"/>
              <a:gd name="connsiteY5" fmla="*/ 1964602 h 197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5731" h="1974505">
                <a:moveTo>
                  <a:pt x="4218915" y="0"/>
                </a:moveTo>
                <a:cubicBezTo>
                  <a:pt x="4298132" y="202194"/>
                  <a:pt x="4377350" y="404389"/>
                  <a:pt x="4282289" y="633743"/>
                </a:cubicBezTo>
                <a:cubicBezTo>
                  <a:pt x="4187228" y="863097"/>
                  <a:pt x="3909588" y="1182986"/>
                  <a:pt x="3648547" y="1376127"/>
                </a:cubicBezTo>
                <a:cubicBezTo>
                  <a:pt x="3387506" y="1569268"/>
                  <a:pt x="3227561" y="1696017"/>
                  <a:pt x="2716040" y="1792587"/>
                </a:cubicBezTo>
                <a:cubicBezTo>
                  <a:pt x="2204519" y="1889157"/>
                  <a:pt x="1032095" y="1926880"/>
                  <a:pt x="579422" y="1955549"/>
                </a:cubicBezTo>
                <a:cubicBezTo>
                  <a:pt x="126749" y="1984218"/>
                  <a:pt x="63374" y="1974410"/>
                  <a:pt x="0" y="1964602"/>
                </a:cubicBez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0282F1C9-A072-4994-BD4F-8B4D705E3206}"/>
              </a:ext>
            </a:extLst>
          </p:cNvPr>
          <p:cNvSpPr/>
          <p:nvPr/>
        </p:nvSpPr>
        <p:spPr>
          <a:xfrm>
            <a:off x="3221550" y="3764730"/>
            <a:ext cx="245034" cy="2217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60869B9D-40B5-4267-AB18-727DA4B818C9}"/>
              </a:ext>
            </a:extLst>
          </p:cNvPr>
          <p:cNvSpPr/>
          <p:nvPr/>
        </p:nvSpPr>
        <p:spPr>
          <a:xfrm>
            <a:off x="3485407" y="2683913"/>
            <a:ext cx="3938621" cy="1033880"/>
          </a:xfrm>
          <a:custGeom>
            <a:avLst/>
            <a:gdLst>
              <a:gd name="connsiteX0" fmla="*/ 3983525 w 3983711"/>
              <a:gd name="connsiteY0" fmla="*/ 593441 h 1000847"/>
              <a:gd name="connsiteX1" fmla="*/ 3594226 w 3983711"/>
              <a:gd name="connsiteY1" fmla="*/ 95501 h 1000847"/>
              <a:gd name="connsiteX2" fmla="*/ 1629624 w 3983711"/>
              <a:gd name="connsiteY2" fmla="*/ 86447 h 1000847"/>
              <a:gd name="connsiteX3" fmla="*/ 0 w 3983711"/>
              <a:gd name="connsiteY3" fmla="*/ 1000847 h 100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3711" h="1000847">
                <a:moveTo>
                  <a:pt x="3983525" y="593441"/>
                </a:moveTo>
                <a:cubicBezTo>
                  <a:pt x="3985034" y="386720"/>
                  <a:pt x="3986543" y="180000"/>
                  <a:pt x="3594226" y="95501"/>
                </a:cubicBezTo>
                <a:cubicBezTo>
                  <a:pt x="3201909" y="11002"/>
                  <a:pt x="2228662" y="-64444"/>
                  <a:pt x="1629624" y="86447"/>
                </a:cubicBezTo>
                <a:cubicBezTo>
                  <a:pt x="1030586" y="237338"/>
                  <a:pt x="515293" y="619092"/>
                  <a:pt x="0" y="1000847"/>
                </a:cubicBez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6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5.55112E-17 L 0.49132 0.087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66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32 0.08727 L 0.16493 0.1555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9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93 0.15556 L 0.07813 0.370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/>
      <p:bldP spid="30" grpId="0"/>
      <p:bldP spid="7" grpId="0" animBg="1"/>
      <p:bldP spid="10" grpId="0" animBg="1"/>
      <p:bldP spid="31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EC1E90D9-9A11-4A5A-A75E-41A9C8C8F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77" y="1582354"/>
            <a:ext cx="6476048" cy="46062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Batch of fMRI preprocessing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17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 Select the SPM </a:t>
            </a:r>
            <a:r>
              <a:rPr lang="en-US" altLang="zh-TW" sz="1400" b="1" dirty="0">
                <a:solidFill>
                  <a:srgbClr val="C00000"/>
                </a:solidFill>
              </a:rPr>
              <a:t>Tissue Probability Map (~\spm12\</a:t>
            </a:r>
            <a:r>
              <a:rPr lang="en-US" altLang="zh-TW" sz="1400" b="1" u="sng" dirty="0" err="1">
                <a:solidFill>
                  <a:srgbClr val="C00000"/>
                </a:solidFill>
              </a:rPr>
              <a:t>TPM.nii</a:t>
            </a:r>
            <a:r>
              <a:rPr lang="en-US" altLang="zh-TW" sz="1400" b="1" dirty="0">
                <a:solidFill>
                  <a:srgbClr val="C00000"/>
                </a:solidFill>
              </a:rPr>
              <a:t>) 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5718A62-D7B8-41D1-B668-26EB202C3229}"/>
              </a:ext>
            </a:extLst>
          </p:cNvPr>
          <p:cNvSpPr/>
          <p:nvPr/>
        </p:nvSpPr>
        <p:spPr>
          <a:xfrm>
            <a:off x="2267743" y="2348501"/>
            <a:ext cx="4138435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A169271-E4AB-4CC7-98E6-4806496E13A5}"/>
              </a:ext>
            </a:extLst>
          </p:cNvPr>
          <p:cNvSpPr/>
          <p:nvPr/>
        </p:nvSpPr>
        <p:spPr>
          <a:xfrm>
            <a:off x="2267743" y="2984728"/>
            <a:ext cx="4138435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AFF7030-736A-48D3-8551-40BB875234F6}"/>
              </a:ext>
            </a:extLst>
          </p:cNvPr>
          <p:cNvSpPr txBox="1"/>
          <p:nvPr/>
        </p:nvSpPr>
        <p:spPr>
          <a:xfrm>
            <a:off x="6383918" y="2262471"/>
            <a:ext cx="128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</a:rPr>
              <a:t>→ TPM.nii,</a:t>
            </a:r>
            <a:r>
              <a:rPr lang="en-US" altLang="zh-TW" sz="1400" b="1" u="sng" dirty="0">
                <a:solidFill>
                  <a:srgbClr val="C00000"/>
                </a:solidFill>
              </a:rPr>
              <a:t>4</a:t>
            </a:r>
            <a:endParaRPr lang="zh-TW" altLang="en-US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AC497E4-0959-45F3-9F68-2B81B0C52737}"/>
              </a:ext>
            </a:extLst>
          </p:cNvPr>
          <p:cNvSpPr txBox="1"/>
          <p:nvPr/>
        </p:nvSpPr>
        <p:spPr>
          <a:xfrm>
            <a:off x="6383918" y="2888853"/>
            <a:ext cx="128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</a:rPr>
              <a:t>→ TPM.nii,</a:t>
            </a:r>
            <a:r>
              <a:rPr lang="en-US" altLang="zh-TW" sz="1400" b="1" u="sng" dirty="0">
                <a:solidFill>
                  <a:srgbClr val="C00000"/>
                </a:solidFill>
              </a:rPr>
              <a:t>5</a:t>
            </a:r>
            <a:endParaRPr lang="zh-TW" altLang="en-US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826A0768-65C7-4286-90F0-070978BD2E4E}"/>
              </a:ext>
            </a:extLst>
          </p:cNvPr>
          <p:cNvSpPr/>
          <p:nvPr/>
        </p:nvSpPr>
        <p:spPr>
          <a:xfrm>
            <a:off x="2267743" y="3600282"/>
            <a:ext cx="4138435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6D4AF2E-F1B4-40C7-8D5C-46E31304A51D}"/>
              </a:ext>
            </a:extLst>
          </p:cNvPr>
          <p:cNvSpPr txBox="1"/>
          <p:nvPr/>
        </p:nvSpPr>
        <p:spPr>
          <a:xfrm>
            <a:off x="6383918" y="3504407"/>
            <a:ext cx="128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</a:rPr>
              <a:t>→ TPM.nii,</a:t>
            </a:r>
            <a:r>
              <a:rPr lang="en-US" altLang="zh-TW" sz="1400" b="1" u="sng" dirty="0">
                <a:solidFill>
                  <a:srgbClr val="C00000"/>
                </a:solidFill>
              </a:rPr>
              <a:t>6</a:t>
            </a:r>
            <a:endParaRPr lang="zh-TW" altLang="en-US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DE584622-DEE4-4AC3-847D-0A01C1F70327}"/>
              </a:ext>
            </a:extLst>
          </p:cNvPr>
          <p:cNvSpPr/>
          <p:nvPr/>
        </p:nvSpPr>
        <p:spPr>
          <a:xfrm>
            <a:off x="7314340" y="3530884"/>
            <a:ext cx="245034" cy="2217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EEFB7838-4BCD-48EB-8A94-AC6D58470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769" y="3163441"/>
            <a:ext cx="3479483" cy="2798445"/>
          </a:xfrm>
          <a:prstGeom prst="rect">
            <a:avLst/>
          </a:prstGeom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id="{6B6943CE-2C9E-4956-B2FC-8B2D56E28818}"/>
              </a:ext>
            </a:extLst>
          </p:cNvPr>
          <p:cNvSpPr/>
          <p:nvPr/>
        </p:nvSpPr>
        <p:spPr>
          <a:xfrm>
            <a:off x="3656524" y="5445224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68A92F3C-9D49-4C4F-821C-31366C660822}"/>
              </a:ext>
            </a:extLst>
          </p:cNvPr>
          <p:cNvSpPr/>
          <p:nvPr/>
        </p:nvSpPr>
        <p:spPr>
          <a:xfrm>
            <a:off x="1148982" y="5700250"/>
            <a:ext cx="1406794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0282F1C9-A072-4994-BD4F-8B4D705E3206}"/>
              </a:ext>
            </a:extLst>
          </p:cNvPr>
          <p:cNvSpPr/>
          <p:nvPr/>
        </p:nvSpPr>
        <p:spPr>
          <a:xfrm>
            <a:off x="3221550" y="3764730"/>
            <a:ext cx="245034" cy="2217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手繪多邊形: 圖案 9">
            <a:extLst>
              <a:ext uri="{FF2B5EF4-FFF2-40B4-BE49-F238E27FC236}">
                <a16:creationId xmlns:a16="http://schemas.microsoft.com/office/drawing/2014/main" id="{F2B2292A-D9B5-4DF3-8856-7F7E5BC87EB8}"/>
              </a:ext>
            </a:extLst>
          </p:cNvPr>
          <p:cNvSpPr/>
          <p:nvPr/>
        </p:nvSpPr>
        <p:spPr>
          <a:xfrm>
            <a:off x="3844716" y="3732902"/>
            <a:ext cx="3694725" cy="1779551"/>
          </a:xfrm>
          <a:custGeom>
            <a:avLst/>
            <a:gdLst>
              <a:gd name="connsiteX0" fmla="*/ 4218915 w 4325731"/>
              <a:gd name="connsiteY0" fmla="*/ 0 h 1974505"/>
              <a:gd name="connsiteX1" fmla="*/ 4282289 w 4325731"/>
              <a:gd name="connsiteY1" fmla="*/ 633743 h 1974505"/>
              <a:gd name="connsiteX2" fmla="*/ 3648547 w 4325731"/>
              <a:gd name="connsiteY2" fmla="*/ 1376127 h 1974505"/>
              <a:gd name="connsiteX3" fmla="*/ 2716040 w 4325731"/>
              <a:gd name="connsiteY3" fmla="*/ 1792587 h 1974505"/>
              <a:gd name="connsiteX4" fmla="*/ 579422 w 4325731"/>
              <a:gd name="connsiteY4" fmla="*/ 1955549 h 1974505"/>
              <a:gd name="connsiteX5" fmla="*/ 0 w 4325731"/>
              <a:gd name="connsiteY5" fmla="*/ 1964602 h 197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5731" h="1974505">
                <a:moveTo>
                  <a:pt x="4218915" y="0"/>
                </a:moveTo>
                <a:cubicBezTo>
                  <a:pt x="4298132" y="202194"/>
                  <a:pt x="4377350" y="404389"/>
                  <a:pt x="4282289" y="633743"/>
                </a:cubicBezTo>
                <a:cubicBezTo>
                  <a:pt x="4187228" y="863097"/>
                  <a:pt x="3909588" y="1182986"/>
                  <a:pt x="3648547" y="1376127"/>
                </a:cubicBezTo>
                <a:cubicBezTo>
                  <a:pt x="3387506" y="1569268"/>
                  <a:pt x="3227561" y="1696017"/>
                  <a:pt x="2716040" y="1792587"/>
                </a:cubicBezTo>
                <a:cubicBezTo>
                  <a:pt x="2204519" y="1889157"/>
                  <a:pt x="1032095" y="1926880"/>
                  <a:pt x="579422" y="1955549"/>
                </a:cubicBezTo>
                <a:cubicBezTo>
                  <a:pt x="126749" y="1984218"/>
                  <a:pt x="63374" y="1974410"/>
                  <a:pt x="0" y="1964602"/>
                </a:cubicBez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60869B9D-40B5-4267-AB18-727DA4B818C9}"/>
              </a:ext>
            </a:extLst>
          </p:cNvPr>
          <p:cNvSpPr/>
          <p:nvPr/>
        </p:nvSpPr>
        <p:spPr>
          <a:xfrm rot="165761">
            <a:off x="3466585" y="2827168"/>
            <a:ext cx="3957444" cy="1033880"/>
          </a:xfrm>
          <a:custGeom>
            <a:avLst/>
            <a:gdLst>
              <a:gd name="connsiteX0" fmla="*/ 3983525 w 3983711"/>
              <a:gd name="connsiteY0" fmla="*/ 593441 h 1000847"/>
              <a:gd name="connsiteX1" fmla="*/ 3594226 w 3983711"/>
              <a:gd name="connsiteY1" fmla="*/ 95501 h 1000847"/>
              <a:gd name="connsiteX2" fmla="*/ 1629624 w 3983711"/>
              <a:gd name="connsiteY2" fmla="*/ 86447 h 1000847"/>
              <a:gd name="connsiteX3" fmla="*/ 0 w 3983711"/>
              <a:gd name="connsiteY3" fmla="*/ 1000847 h 100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3711" h="1000847">
                <a:moveTo>
                  <a:pt x="3983525" y="593441"/>
                </a:moveTo>
                <a:cubicBezTo>
                  <a:pt x="3985034" y="386720"/>
                  <a:pt x="3986543" y="180000"/>
                  <a:pt x="3594226" y="95501"/>
                </a:cubicBezTo>
                <a:cubicBezTo>
                  <a:pt x="3201909" y="11002"/>
                  <a:pt x="2228662" y="-64444"/>
                  <a:pt x="1629624" y="86447"/>
                </a:cubicBezTo>
                <a:cubicBezTo>
                  <a:pt x="1030586" y="237338"/>
                  <a:pt x="515293" y="619092"/>
                  <a:pt x="0" y="1000847"/>
                </a:cubicBez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359D19D9-212B-4C0E-8F86-840FDEEFD725}"/>
              </a:ext>
            </a:extLst>
          </p:cNvPr>
          <p:cNvSpPr/>
          <p:nvPr/>
        </p:nvSpPr>
        <p:spPr>
          <a:xfrm>
            <a:off x="1744679" y="5331543"/>
            <a:ext cx="1181992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6F5EA120-6817-4A43-90B4-F991A8F7C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323" y="5414774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5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9" grpId="0"/>
      <p:bldP spid="30" grpId="0"/>
      <p:bldP spid="33" grpId="0" animBg="1"/>
      <p:bldP spid="34" grpId="0"/>
      <p:bldP spid="7" grpId="0" animBg="1"/>
      <p:bldP spid="25" grpId="0" animBg="1"/>
      <p:bldP spid="27" grpId="0" animBg="1"/>
      <p:bldP spid="31" grpId="0" animBg="1"/>
      <p:bldP spid="10" grpId="0" animBg="1"/>
      <p:bldP spid="11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EC1E90D9-9A11-4A5A-A75E-41A9C8C8F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77" y="1582354"/>
            <a:ext cx="6476048" cy="460629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0543BB9B-EC48-44F9-90E6-260A2D51476C}"/>
              </a:ext>
            </a:extLst>
          </p:cNvPr>
          <p:cNvSpPr txBox="1"/>
          <p:nvPr/>
        </p:nvSpPr>
        <p:spPr>
          <a:xfrm>
            <a:off x="6383918" y="2262471"/>
            <a:ext cx="128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</a:rPr>
              <a:t>→ TPM.nii,</a:t>
            </a:r>
            <a:r>
              <a:rPr lang="en-US" altLang="zh-TW" sz="1400" b="1" u="sng" dirty="0">
                <a:solidFill>
                  <a:srgbClr val="C00000"/>
                </a:solidFill>
              </a:rPr>
              <a:t>4</a:t>
            </a:r>
            <a:endParaRPr lang="zh-TW" altLang="en-US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EB72A3A-F4A6-47F5-A0B6-7A10581D3386}"/>
              </a:ext>
            </a:extLst>
          </p:cNvPr>
          <p:cNvSpPr txBox="1"/>
          <p:nvPr/>
        </p:nvSpPr>
        <p:spPr>
          <a:xfrm>
            <a:off x="6383918" y="2888853"/>
            <a:ext cx="128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</a:rPr>
              <a:t>→ TPM.nii,</a:t>
            </a:r>
            <a:r>
              <a:rPr lang="en-US" altLang="zh-TW" sz="1400" b="1" u="sng" dirty="0">
                <a:solidFill>
                  <a:srgbClr val="C00000"/>
                </a:solidFill>
              </a:rPr>
              <a:t>5</a:t>
            </a:r>
            <a:endParaRPr lang="zh-TW" altLang="en-US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B6AF0C3-7659-49AC-A0E6-8238B989D436}"/>
              </a:ext>
            </a:extLst>
          </p:cNvPr>
          <p:cNvSpPr txBox="1"/>
          <p:nvPr/>
        </p:nvSpPr>
        <p:spPr>
          <a:xfrm>
            <a:off x="6383918" y="3504407"/>
            <a:ext cx="128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</a:rPr>
              <a:t>→ TPM.nii,</a:t>
            </a:r>
            <a:r>
              <a:rPr lang="en-US" altLang="zh-TW" sz="1400" b="1" u="sng" dirty="0">
                <a:solidFill>
                  <a:srgbClr val="C00000"/>
                </a:solidFill>
              </a:rPr>
              <a:t>6</a:t>
            </a:r>
            <a:endParaRPr lang="zh-TW" altLang="en-US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Batch of fMRI preprocessing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18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 </a:t>
            </a:r>
            <a:r>
              <a:rPr lang="en-US" altLang="zh-TW" sz="1400" b="1" dirty="0">
                <a:solidFill>
                  <a:srgbClr val="C00000"/>
                </a:solidFill>
              </a:rPr>
              <a:t>Save</a:t>
            </a:r>
            <a:r>
              <a:rPr lang="en-US" altLang="zh-TW" sz="1400" b="1" dirty="0"/>
              <a:t> new batch file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6B6943CE-2C9E-4956-B2FC-8B2D56E28818}"/>
              </a:ext>
            </a:extLst>
          </p:cNvPr>
          <p:cNvSpPr/>
          <p:nvPr/>
        </p:nvSpPr>
        <p:spPr>
          <a:xfrm>
            <a:off x="539552" y="1916832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DBD3ED-167D-4F08-8306-2EAE7FF2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136" y="2382586"/>
            <a:ext cx="5856923" cy="3262789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22B06D1-69C2-4EB8-8DF1-DA7E832F25F2}"/>
              </a:ext>
            </a:extLst>
          </p:cNvPr>
          <p:cNvSpPr/>
          <p:nvPr/>
        </p:nvSpPr>
        <p:spPr>
          <a:xfrm>
            <a:off x="3275856" y="4987636"/>
            <a:ext cx="1005199" cy="1143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E5439D6C-ECC0-46EF-ADB1-0BC13BB024FC}"/>
              </a:ext>
            </a:extLst>
          </p:cNvPr>
          <p:cNvSpPr/>
          <p:nvPr/>
        </p:nvSpPr>
        <p:spPr>
          <a:xfrm>
            <a:off x="7061942" y="5373216"/>
            <a:ext cx="613154" cy="2102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6F5EA120-6817-4A43-90B4-F991A8F7C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55" y="2007848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0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0.37101 1.85185E-6 C 0.53768 1.85185E-6 0.74254 0.14051 0.74254 0.25486 L 0.74254 0.50972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EC038FBC-506E-43F3-87DE-C2EA8352E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81" y="1588560"/>
            <a:ext cx="6571356" cy="4608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 Select files for preprocessing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Batch of fMRI preprocessing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19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63EAC1D-72DD-401B-B478-BE6D231E3741}"/>
              </a:ext>
            </a:extLst>
          </p:cNvPr>
          <p:cNvSpPr/>
          <p:nvPr/>
        </p:nvSpPr>
        <p:spPr>
          <a:xfrm>
            <a:off x="1663253" y="2242767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4B02110-6554-4CF8-BCBF-A5CABC1CFC70}"/>
              </a:ext>
            </a:extLst>
          </p:cNvPr>
          <p:cNvSpPr/>
          <p:nvPr/>
        </p:nvSpPr>
        <p:spPr>
          <a:xfrm>
            <a:off x="1663253" y="2498594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7E92EFE-4D61-4437-A836-D6F55F9491ED}"/>
              </a:ext>
            </a:extLst>
          </p:cNvPr>
          <p:cNvSpPr/>
          <p:nvPr/>
        </p:nvSpPr>
        <p:spPr>
          <a:xfrm>
            <a:off x="1663253" y="2732132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77721D5-8FF0-4CFD-869F-661060767751}"/>
              </a:ext>
            </a:extLst>
          </p:cNvPr>
          <p:cNvSpPr txBox="1"/>
          <p:nvPr/>
        </p:nvSpPr>
        <p:spPr>
          <a:xfrm>
            <a:off x="2915816" y="1612928"/>
            <a:ext cx="46671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Data folder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4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B416AC3-7B35-43DD-A3AE-8B477ABF5544}"/>
              </a:ext>
            </a:extLst>
          </p:cNvPr>
          <p:cNvSpPr txBox="1"/>
          <p:nvPr/>
        </p:nvSpPr>
        <p:spPr>
          <a:xfrm>
            <a:off x="2915816" y="3933056"/>
            <a:ext cx="466713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T1 files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4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\T1\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20*.</a:t>
            </a:r>
            <a:r>
              <a:rPr lang="en-US" altLang="zh-TW" sz="14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endParaRPr lang="en-US" altLang="zh-TW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          (1 volumes)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313EB74-7E5D-4326-9244-2826A833C074}"/>
              </a:ext>
            </a:extLst>
          </p:cNvPr>
          <p:cNvSpPr txBox="1"/>
          <p:nvPr/>
        </p:nvSpPr>
        <p:spPr>
          <a:xfrm>
            <a:off x="2915816" y="2655978"/>
            <a:ext cx="466713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fMRI files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4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\WM1\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20*.</a:t>
            </a:r>
            <a:r>
              <a:rPr lang="en-US" altLang="zh-TW" sz="14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endParaRPr lang="en-US" altLang="zh-TW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       (105 volume)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40A30705-66FF-4D2C-8DF2-3325432D98D9}"/>
              </a:ext>
            </a:extLst>
          </p:cNvPr>
          <p:cNvCxnSpPr>
            <a:stCxn id="14" idx="3"/>
            <a:endCxn id="18" idx="1"/>
          </p:cNvCxnSpPr>
          <p:nvPr/>
        </p:nvCxnSpPr>
        <p:spPr>
          <a:xfrm flipV="1">
            <a:off x="1951285" y="1874538"/>
            <a:ext cx="964531" cy="43283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1D4EA28-5677-4D4C-8F49-4FC2B89970BE}"/>
              </a:ext>
            </a:extLst>
          </p:cNvPr>
          <p:cNvCxnSpPr>
            <a:stCxn id="15" idx="3"/>
            <a:endCxn id="21" idx="1"/>
          </p:cNvCxnSpPr>
          <p:nvPr/>
        </p:nvCxnSpPr>
        <p:spPr>
          <a:xfrm>
            <a:off x="1951285" y="2563202"/>
            <a:ext cx="964531" cy="46210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A434961E-83CB-4EA8-B88B-3F7A3E4C7AB6}"/>
              </a:ext>
            </a:extLst>
          </p:cNvPr>
          <p:cNvCxnSpPr>
            <a:stCxn id="16" idx="3"/>
            <a:endCxn id="20" idx="1"/>
          </p:cNvCxnSpPr>
          <p:nvPr/>
        </p:nvCxnSpPr>
        <p:spPr>
          <a:xfrm>
            <a:off x="1951285" y="2796740"/>
            <a:ext cx="964531" cy="150564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4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Employed Software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b="1" dirty="0" err="1"/>
              <a:t>RadiAnt</a:t>
            </a:r>
            <a:r>
              <a:rPr lang="en-US" altLang="zh-TW" sz="2800" b="1" dirty="0"/>
              <a:t> DICOM Viewer</a:t>
            </a:r>
          </a:p>
          <a:p>
            <a:pPr lvl="1"/>
            <a:r>
              <a:rPr lang="en-US" altLang="zh-TW" sz="2400" dirty="0"/>
              <a:t> </a:t>
            </a:r>
            <a:r>
              <a:rPr lang="en-US" altLang="zh-TW" sz="2400" dirty="0">
                <a:hlinkClick r:id="rId2"/>
              </a:rPr>
              <a:t>https://www.radiantviewer.com/ </a:t>
            </a:r>
            <a:endParaRPr lang="en-US" altLang="zh-TW" sz="2400" dirty="0"/>
          </a:p>
          <a:p>
            <a:pPr lvl="1"/>
            <a:endParaRPr lang="en-US" altLang="zh-TW" sz="2400" dirty="0"/>
          </a:p>
          <a:p>
            <a:r>
              <a:rPr lang="en-US" altLang="zh-TW" sz="2800" b="1" dirty="0"/>
              <a:t>Statistical Parametric Mapping (SPM 12) </a:t>
            </a:r>
          </a:p>
          <a:p>
            <a:pPr lvl="1"/>
            <a:r>
              <a:rPr lang="en-US" altLang="zh-TW" sz="2400" dirty="0">
                <a:hlinkClick r:id="rId3"/>
              </a:rPr>
              <a:t>http://www.fil.ion.ucl.ac.uk/spm/</a:t>
            </a:r>
            <a:endParaRPr lang="en-US" altLang="zh-TW" sz="2400" dirty="0"/>
          </a:p>
          <a:p>
            <a:pPr lvl="1"/>
            <a:endParaRPr lang="en-US" altLang="zh-TW" sz="2400" dirty="0"/>
          </a:p>
          <a:p>
            <a:r>
              <a:rPr lang="en-US" altLang="zh-TW" sz="2800" b="1" dirty="0"/>
              <a:t>dcm2niigui</a:t>
            </a:r>
          </a:p>
          <a:p>
            <a:pPr lvl="1"/>
            <a:r>
              <a:rPr lang="en-US" altLang="zh-TW" sz="2400" dirty="0">
                <a:hlinkClick r:id="rId4"/>
              </a:rPr>
              <a:t>https://drive.google.com/file/d/1vNBcJnIVMgXBfSIndNf0bEDT7_Z5yRQf/view?usp=sharing</a:t>
            </a:r>
            <a:endParaRPr lang="en-US" altLang="zh-TW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7C6A642-69DC-4610-AB9E-C8B7F07E6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1700808"/>
            <a:ext cx="1866900" cy="7048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8BFD386-C111-4F50-85DE-6D4F717DC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016" y="3563143"/>
            <a:ext cx="2019300" cy="6000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7C41180-B830-4142-8863-BD9BFCA635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66" y="5320703"/>
            <a:ext cx="1219200" cy="1219200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D619929B-4E4D-4C00-ADF6-AEFF7E97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2</a:t>
            </a:fld>
            <a:endParaRPr lang="en-US" altLang="zh-TW"/>
          </a:p>
        </p:txBody>
      </p:sp>
      <p:sp>
        <p:nvSpPr>
          <p:cNvPr id="10" name="頁尾版面配置區 9">
            <a:extLst>
              <a:ext uri="{FF2B5EF4-FFF2-40B4-BE49-F238E27FC236}">
                <a16:creationId xmlns:a16="http://schemas.microsoft.com/office/drawing/2014/main" id="{60901042-D96A-43D6-B15A-866DA323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4328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Slice Timing Correction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rgbClr val="FFCC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01F47C3E-E01C-468C-A5AE-C09045D1C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2703" y="2219220"/>
            <a:ext cx="3547097" cy="3894617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228F4D1D-ACDB-4A7E-868D-98F488E23098}"/>
              </a:ext>
            </a:extLst>
          </p:cNvPr>
          <p:cNvSpPr txBox="1"/>
          <p:nvPr/>
        </p:nvSpPr>
        <p:spPr>
          <a:xfrm>
            <a:off x="2411759" y="1443604"/>
            <a:ext cx="6336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Correct for </a:t>
            </a:r>
            <a:r>
              <a:rPr lang="en-US" altLang="zh-TW" sz="1400" b="1" u="sng" dirty="0">
                <a:solidFill>
                  <a:srgbClr val="C00000"/>
                </a:solidFill>
              </a:rPr>
              <a:t>temporal offset between slices</a:t>
            </a:r>
            <a:r>
              <a:rPr lang="en-US" altLang="zh-TW" sz="1400" b="1" dirty="0">
                <a:solidFill>
                  <a:srgbClr val="C00000"/>
                </a:solidFill>
              </a:rPr>
              <a:t> </a:t>
            </a:r>
            <a:r>
              <a:rPr lang="en-US" altLang="zh-TW" sz="1400" b="1" dirty="0"/>
              <a:t>for</a:t>
            </a:r>
            <a:r>
              <a:rPr lang="en-US" altLang="zh-TW" sz="1400" b="1" dirty="0">
                <a:solidFill>
                  <a:srgbClr val="C00000"/>
                </a:solidFill>
              </a:rPr>
              <a:t> multi-slice acquisition</a:t>
            </a:r>
            <a:endParaRPr lang="zh-TW" altLang="en-US" sz="1400" b="1" dirty="0">
              <a:solidFill>
                <a:srgbClr val="C00000"/>
              </a:solidFill>
            </a:endParaRPr>
          </a:p>
        </p:txBody>
      </p:sp>
      <p:pic>
        <p:nvPicPr>
          <p:cNvPr id="36" name="Picture 2" descr="http://mri-q.com/uploads/3/2/7/4/3274160/2688314_orig.gif">
            <a:extLst>
              <a:ext uri="{FF2B5EF4-FFF2-40B4-BE49-F238E27FC236}">
                <a16:creationId xmlns:a16="http://schemas.microsoft.com/office/drawing/2014/main" id="{19347F0D-4F0A-4DA7-BF3D-32B8B9ED1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6662" y="2891890"/>
            <a:ext cx="2971404" cy="2243411"/>
          </a:xfrm>
          <a:prstGeom prst="rect">
            <a:avLst/>
          </a:prstGeom>
          <a:noFill/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E9674C3E-DF84-499E-BD98-8791A8ACB7C2}"/>
              </a:ext>
            </a:extLst>
          </p:cNvPr>
          <p:cNvSpPr txBox="1"/>
          <p:nvPr/>
        </p:nvSpPr>
        <p:spPr>
          <a:xfrm>
            <a:off x="6518502" y="2584113"/>
            <a:ext cx="2002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Interleaved Acquisition</a:t>
            </a:r>
            <a:endParaRPr lang="zh-TW" altLang="en-US" sz="14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9CB2CAA-A057-4747-8829-7728BF523264}"/>
              </a:ext>
            </a:extLst>
          </p:cNvPr>
          <p:cNvSpPr txBox="1"/>
          <p:nvPr/>
        </p:nvSpPr>
        <p:spPr>
          <a:xfrm>
            <a:off x="3080984" y="1859970"/>
            <a:ext cx="278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C00000"/>
                </a:solidFill>
              </a:rPr>
              <a:t>temporal interpolation</a:t>
            </a:r>
            <a:endParaRPr lang="zh-TW" altLang="en-US" sz="1600" b="1" dirty="0">
              <a:solidFill>
                <a:srgbClr val="C00000"/>
              </a:solidFill>
            </a:endParaRPr>
          </a:p>
        </p:txBody>
      </p:sp>
      <p:sp>
        <p:nvSpPr>
          <p:cNvPr id="4" name="星形: 五角 3">
            <a:extLst>
              <a:ext uri="{FF2B5EF4-FFF2-40B4-BE49-F238E27FC236}">
                <a16:creationId xmlns:a16="http://schemas.microsoft.com/office/drawing/2014/main" id="{1A83C517-4105-4B55-98B9-1DB4B38EA830}"/>
              </a:ext>
            </a:extLst>
          </p:cNvPr>
          <p:cNvSpPr/>
          <p:nvPr/>
        </p:nvSpPr>
        <p:spPr>
          <a:xfrm>
            <a:off x="3866275" y="2694736"/>
            <a:ext cx="209541" cy="209541"/>
          </a:xfrm>
          <a:prstGeom prst="star5">
            <a:avLst/>
          </a:prstGeom>
          <a:solidFill>
            <a:srgbClr val="FF99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14635F2-C21A-4226-BD3D-4B26C23FF95B}"/>
              </a:ext>
            </a:extLst>
          </p:cNvPr>
          <p:cNvCxnSpPr>
            <a:cxnSpLocks/>
          </p:cNvCxnSpPr>
          <p:nvPr/>
        </p:nvCxnSpPr>
        <p:spPr>
          <a:xfrm flipV="1">
            <a:off x="3840376" y="2804354"/>
            <a:ext cx="122995" cy="38168"/>
          </a:xfrm>
          <a:prstGeom prst="straightConnector1">
            <a:avLst/>
          </a:prstGeom>
          <a:ln>
            <a:solidFill>
              <a:srgbClr val="C00000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29167436-2F74-4459-A2FA-7947E32E0970}"/>
              </a:ext>
            </a:extLst>
          </p:cNvPr>
          <p:cNvCxnSpPr>
            <a:cxnSpLocks/>
          </p:cNvCxnSpPr>
          <p:nvPr/>
        </p:nvCxnSpPr>
        <p:spPr>
          <a:xfrm flipH="1" flipV="1">
            <a:off x="3980844" y="2804354"/>
            <a:ext cx="236080" cy="61394"/>
          </a:xfrm>
          <a:prstGeom prst="straightConnector1">
            <a:avLst/>
          </a:prstGeom>
          <a:ln>
            <a:solidFill>
              <a:srgbClr val="C00000"/>
            </a:solidFill>
            <a:headEnd type="none" w="sm" len="sm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3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Slice Timing Correction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21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rgbClr val="FFCC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F1B32E0A-4861-4F3F-847F-5C340A922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360" y="1390748"/>
            <a:ext cx="6476048" cy="4606290"/>
          </a:xfrm>
          <a:prstGeom prst="rect">
            <a:avLst/>
          </a:prstGeom>
        </p:spPr>
      </p:pic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16A3BB2-A833-491F-A6EB-D2BB85D3A5BD}"/>
              </a:ext>
            </a:extLst>
          </p:cNvPr>
          <p:cNvSpPr/>
          <p:nvPr/>
        </p:nvSpPr>
        <p:spPr>
          <a:xfrm>
            <a:off x="2609800" y="2295888"/>
            <a:ext cx="1554480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E63EBBDA-2753-495D-9CE7-A94F4E93218F}"/>
              </a:ext>
            </a:extLst>
          </p:cNvPr>
          <p:cNvSpPr/>
          <p:nvPr/>
        </p:nvSpPr>
        <p:spPr>
          <a:xfrm>
            <a:off x="4397062" y="2295888"/>
            <a:ext cx="4280657" cy="929886"/>
          </a:xfrm>
          <a:prstGeom prst="roundRect">
            <a:avLst>
              <a:gd name="adj" fmla="val 700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025D910-1338-4503-AD7A-5BE6E8F86E0A}"/>
              </a:ext>
            </a:extLst>
          </p:cNvPr>
          <p:cNvSpPr txBox="1"/>
          <p:nvPr/>
        </p:nvSpPr>
        <p:spPr>
          <a:xfrm>
            <a:off x="3277973" y="3333581"/>
            <a:ext cx="5554000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Sessions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2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\WM1\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20*.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endParaRPr lang="en-US" altLang="zh-TW" sz="12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                     (105 fMRI volumes)</a:t>
            </a:r>
          </a:p>
          <a:p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Number of Slices : </a:t>
            </a:r>
            <a:r>
              <a:rPr lang="en-US" altLang="zh-TW" sz="1200" dirty="0"/>
              <a:t>(0019,100A)  Number of Image in Mosaic : </a:t>
            </a:r>
            <a:r>
              <a:rPr lang="en-US" altLang="zh-TW" sz="1200" dirty="0">
                <a:solidFill>
                  <a:srgbClr val="C00000"/>
                </a:solidFill>
              </a:rPr>
              <a:t>40</a:t>
            </a:r>
            <a:endParaRPr lang="en-US" altLang="zh-TW" sz="1200" b="1" dirty="0">
              <a:solidFill>
                <a:srgbClr val="C00000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TR : </a:t>
            </a:r>
            <a:r>
              <a:rPr lang="en-US" altLang="zh-TW" sz="1200" dirty="0"/>
              <a:t>(0018,0080)  Repetition Time : 2000 (</a:t>
            </a:r>
            <a:r>
              <a:rPr lang="en-US" altLang="zh-TW" sz="1200" dirty="0" err="1"/>
              <a:t>ms</a:t>
            </a:r>
            <a:r>
              <a:rPr lang="en-US" altLang="zh-TW" sz="1200" dirty="0"/>
              <a:t>) </a:t>
            </a:r>
            <a:r>
              <a:rPr lang="en-US" altLang="zh-TW" sz="1200" b="1" dirty="0"/>
              <a:t>→</a:t>
            </a:r>
            <a:r>
              <a:rPr lang="zh-TW" altLang="en-US" sz="1200" b="1" dirty="0"/>
              <a:t>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(s)</a:t>
            </a: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TA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TR-TR/Number of Slices </a:t>
            </a:r>
            <a:r>
              <a:rPr lang="en-US" altLang="zh-TW" sz="1200" b="1" dirty="0"/>
              <a:t>→</a:t>
            </a:r>
            <a:r>
              <a:rPr lang="zh-TW" altLang="en-US" sz="1200" b="1" dirty="0"/>
              <a:t>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2-2/40 =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1.95</a:t>
            </a:r>
          </a:p>
          <a:p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Slice order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2:2:40 1:2:39 </a:t>
            </a:r>
            <a:r>
              <a:rPr lang="en-US" altLang="zh-TW" sz="1200" b="1" dirty="0"/>
              <a:t>→</a:t>
            </a:r>
            <a:r>
              <a:rPr lang="zh-TW" altLang="en-US" sz="1200" b="1" dirty="0"/>
              <a:t> </a:t>
            </a:r>
            <a:r>
              <a:rPr lang="en-US" altLang="zh-TW" sz="1200" b="1" dirty="0"/>
              <a:t>SIEMENS interleave acquisition</a:t>
            </a:r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Reference Slice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en-US" altLang="zh-TW" sz="1200" b="1" dirty="0"/>
              <a:t>→</a:t>
            </a:r>
            <a:r>
              <a:rPr lang="zh-TW" altLang="en-US" sz="1200" b="1" dirty="0"/>
              <a:t> </a:t>
            </a:r>
            <a:r>
              <a:rPr lang="en-US" altLang="zh-TW" sz="1200" b="1" dirty="0"/>
              <a:t>SIEMENS interleave acquisition</a:t>
            </a:r>
          </a:p>
          <a:p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 dirty="0"/>
              <a:t>Filename Prefix: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create 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a*.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files after this step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82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Realignment (Head motion correction)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22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28F4D1D-ACDB-4A7E-868D-98F488E23098}"/>
              </a:ext>
            </a:extLst>
          </p:cNvPr>
          <p:cNvSpPr txBox="1"/>
          <p:nvPr/>
        </p:nvSpPr>
        <p:spPr>
          <a:xfrm>
            <a:off x="2483768" y="1374381"/>
            <a:ext cx="6642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The signal variation from head movement is much </a:t>
            </a:r>
            <a:r>
              <a:rPr lang="en-US" altLang="zh-TW" sz="1200" b="1" dirty="0">
                <a:solidFill>
                  <a:srgbClr val="C00000"/>
                </a:solidFill>
              </a:rPr>
              <a:t>larger</a:t>
            </a:r>
            <a:r>
              <a:rPr lang="en-US" altLang="zh-TW" sz="1200" b="1" dirty="0"/>
              <a:t> than hemodynamic response.</a:t>
            </a:r>
            <a:endParaRPr lang="zh-TW" altLang="en-US" sz="1200" b="1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D012213-FDDF-48BD-B50D-81EE50808779}"/>
              </a:ext>
            </a:extLst>
          </p:cNvPr>
          <p:cNvGrpSpPr/>
          <p:nvPr/>
        </p:nvGrpSpPr>
        <p:grpSpPr>
          <a:xfrm>
            <a:off x="6476819" y="1861887"/>
            <a:ext cx="2041879" cy="2024100"/>
            <a:chOff x="2432285" y="1861887"/>
            <a:chExt cx="2041879" cy="2024100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46D88539-7D40-4D67-BDBF-075CF730D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>
              <a:off x="2878530" y="1861887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7BB72D1C-6D40-4814-BF56-A3A514FE9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>
              <a:off x="2954697" y="1916832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8C1DC8AE-FEE5-4831-9710-9205FDDEB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>
              <a:off x="3030864" y="1988839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6DB775E4-8792-4F42-8C26-1678C53BF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>
              <a:off x="3098372" y="2060847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28FC5359-F852-44BD-A406-383505A63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>
              <a:off x="3345449" y="2348879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2E356E71-28C9-4C19-BE17-3F67DBA53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>
              <a:off x="3405753" y="2420887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B56E06B3-A210-48C7-8E69-7E5014A4A5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>
              <a:off x="3466057" y="2492895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A0D5873E-C6E0-4CB7-BD88-60A8CC607047}"/>
                </a:ext>
              </a:extLst>
            </p:cNvPr>
            <p:cNvSpPr txBox="1"/>
            <p:nvPr/>
          </p:nvSpPr>
          <p:spPr>
            <a:xfrm rot="2815581">
              <a:off x="3079309" y="3189794"/>
              <a:ext cx="3523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A9575680-8847-4079-AD84-BEE900471909}"/>
                </a:ext>
              </a:extLst>
            </p:cNvPr>
            <p:cNvSpPr txBox="1"/>
            <p:nvPr/>
          </p:nvSpPr>
          <p:spPr>
            <a:xfrm rot="2815581">
              <a:off x="4079602" y="2059092"/>
              <a:ext cx="3523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FB7412EF-8467-45B1-B474-E17D8687882F}"/>
                </a:ext>
              </a:extLst>
            </p:cNvPr>
            <p:cNvSpPr txBox="1"/>
            <p:nvPr/>
          </p:nvSpPr>
          <p:spPr>
            <a:xfrm>
              <a:off x="2432285" y="2837121"/>
              <a:ext cx="542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0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AEB52ABB-83C1-4521-BA55-E383914D6068}"/>
                </a:ext>
              </a:extLst>
            </p:cNvPr>
            <p:cNvSpPr txBox="1"/>
            <p:nvPr/>
          </p:nvSpPr>
          <p:spPr>
            <a:xfrm>
              <a:off x="2506020" y="2958557"/>
              <a:ext cx="542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2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8EA0BD83-E6CF-4C89-A48B-0897BC37C51A}"/>
                </a:ext>
              </a:extLst>
            </p:cNvPr>
            <p:cNvSpPr txBox="1"/>
            <p:nvPr/>
          </p:nvSpPr>
          <p:spPr>
            <a:xfrm>
              <a:off x="2578028" y="3079993"/>
              <a:ext cx="542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4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382AE2FB-41EF-4968-9AAC-FD4E0EFCA575}"/>
                </a:ext>
              </a:extLst>
            </p:cNvPr>
            <p:cNvSpPr txBox="1"/>
            <p:nvPr/>
          </p:nvSpPr>
          <p:spPr>
            <a:xfrm>
              <a:off x="2648309" y="3190397"/>
              <a:ext cx="542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6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71A591D1-3837-4234-8E36-8641477C5EFD}"/>
                </a:ext>
              </a:extLst>
            </p:cNvPr>
            <p:cNvSpPr txBox="1"/>
            <p:nvPr/>
          </p:nvSpPr>
          <p:spPr>
            <a:xfrm>
              <a:off x="2720317" y="3356992"/>
              <a:ext cx="757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T-4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D39EFAF6-FBAD-4CAB-95C0-5EB3D25679EE}"/>
                </a:ext>
              </a:extLst>
            </p:cNvPr>
            <p:cNvSpPr txBox="1"/>
            <p:nvPr/>
          </p:nvSpPr>
          <p:spPr>
            <a:xfrm>
              <a:off x="2826970" y="3487448"/>
              <a:ext cx="757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T-2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90A9814C-1E6E-41BF-803F-77D4E0A55438}"/>
                </a:ext>
              </a:extLst>
            </p:cNvPr>
            <p:cNvSpPr txBox="1"/>
            <p:nvPr/>
          </p:nvSpPr>
          <p:spPr>
            <a:xfrm>
              <a:off x="3042994" y="3608988"/>
              <a:ext cx="757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T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66B9CA70-0D3E-45CC-9E3F-3574D4A3ED31}"/>
              </a:ext>
            </a:extLst>
          </p:cNvPr>
          <p:cNvGrpSpPr/>
          <p:nvPr/>
        </p:nvGrpSpPr>
        <p:grpSpPr>
          <a:xfrm>
            <a:off x="2425520" y="1861887"/>
            <a:ext cx="2065961" cy="2024100"/>
            <a:chOff x="6444208" y="1861887"/>
            <a:chExt cx="2065961" cy="2024100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08231558-8314-47B6-B337-FB966CE72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>
              <a:off x="6914535" y="1861887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6347972D-C93F-47DA-98FB-077A2A50E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 rot="21320934">
              <a:off x="6990702" y="1916832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60E73395-9286-4264-A3D9-5285DCC41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 rot="238497">
              <a:off x="7066869" y="1988839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8CB0A723-95DA-4CCF-80D1-C2B2747FB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>
              <a:off x="7134377" y="2060847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0C1A9A30-BB96-4889-8447-7D4D4D28A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 rot="302288">
              <a:off x="7381454" y="2348879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2D30AF8F-488A-49AC-955D-EBB8207D5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 rot="21402339">
              <a:off x="7441758" y="2420887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DC80C7AC-D216-485D-B05D-E96266A63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22" t="47102" r="72818" b="40550"/>
            <a:stretch/>
          </p:blipFill>
          <p:spPr>
            <a:xfrm>
              <a:off x="7502062" y="2492895"/>
              <a:ext cx="1008107" cy="115212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499304A5-50BD-4902-8C41-BF8DEA95E238}"/>
                </a:ext>
              </a:extLst>
            </p:cNvPr>
            <p:cNvSpPr txBox="1"/>
            <p:nvPr/>
          </p:nvSpPr>
          <p:spPr>
            <a:xfrm rot="2815581">
              <a:off x="7115314" y="3189794"/>
              <a:ext cx="3523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E680FD97-53B1-4110-84AD-CA71D765768A}"/>
                </a:ext>
              </a:extLst>
            </p:cNvPr>
            <p:cNvSpPr txBox="1"/>
            <p:nvPr/>
          </p:nvSpPr>
          <p:spPr>
            <a:xfrm rot="2815581">
              <a:off x="8115607" y="2059092"/>
              <a:ext cx="3523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6572F5BD-7CB2-4C5A-925F-10F9E27825B3}"/>
                </a:ext>
              </a:extLst>
            </p:cNvPr>
            <p:cNvSpPr txBox="1"/>
            <p:nvPr/>
          </p:nvSpPr>
          <p:spPr>
            <a:xfrm>
              <a:off x="6444208" y="2837121"/>
              <a:ext cx="542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0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3A04FE30-2FE4-4D82-AEC4-C9D0923EDAEF}"/>
                </a:ext>
              </a:extLst>
            </p:cNvPr>
            <p:cNvSpPr txBox="1"/>
            <p:nvPr/>
          </p:nvSpPr>
          <p:spPr>
            <a:xfrm>
              <a:off x="6517943" y="2958557"/>
              <a:ext cx="542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2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22C22ABF-0E4A-45F4-A81F-3EC7DB077EF5}"/>
                </a:ext>
              </a:extLst>
            </p:cNvPr>
            <p:cNvSpPr txBox="1"/>
            <p:nvPr/>
          </p:nvSpPr>
          <p:spPr>
            <a:xfrm>
              <a:off x="6589951" y="3079993"/>
              <a:ext cx="542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4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5F1FFA4F-7A4B-4A67-900E-2A81A12CCE6F}"/>
                </a:ext>
              </a:extLst>
            </p:cNvPr>
            <p:cNvSpPr txBox="1"/>
            <p:nvPr/>
          </p:nvSpPr>
          <p:spPr>
            <a:xfrm>
              <a:off x="6660232" y="3190397"/>
              <a:ext cx="542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6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1FABCEEF-B232-479E-BAC1-FDB222BA3011}"/>
                </a:ext>
              </a:extLst>
            </p:cNvPr>
            <p:cNvSpPr txBox="1"/>
            <p:nvPr/>
          </p:nvSpPr>
          <p:spPr>
            <a:xfrm>
              <a:off x="6732240" y="3356992"/>
              <a:ext cx="757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T-4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9CD031A4-1BA6-49A2-871D-31B5B161FC91}"/>
                </a:ext>
              </a:extLst>
            </p:cNvPr>
            <p:cNvSpPr txBox="1"/>
            <p:nvPr/>
          </p:nvSpPr>
          <p:spPr>
            <a:xfrm>
              <a:off x="6838893" y="3487448"/>
              <a:ext cx="757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T-2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9" name="文字方塊 78">
              <a:extLst>
                <a:ext uri="{FF2B5EF4-FFF2-40B4-BE49-F238E27FC236}">
                  <a16:creationId xmlns:a16="http://schemas.microsoft.com/office/drawing/2014/main" id="{D51C67EC-05AE-4E26-BDB7-3A322B1AE1DE}"/>
                </a:ext>
              </a:extLst>
            </p:cNvPr>
            <p:cNvSpPr txBox="1"/>
            <p:nvPr/>
          </p:nvSpPr>
          <p:spPr>
            <a:xfrm>
              <a:off x="7054917" y="3608988"/>
              <a:ext cx="757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 = T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77AF528B-B224-4D0E-A435-C50A9E5DB9BC}"/>
              </a:ext>
            </a:extLst>
          </p:cNvPr>
          <p:cNvCxnSpPr/>
          <p:nvPr/>
        </p:nvCxnSpPr>
        <p:spPr>
          <a:xfrm>
            <a:off x="4716016" y="2870000"/>
            <a:ext cx="165618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AE39C51F-C6FB-4C7C-9F8D-8F81557073A8}"/>
              </a:ext>
            </a:extLst>
          </p:cNvPr>
          <p:cNvSpPr txBox="1"/>
          <p:nvPr/>
        </p:nvSpPr>
        <p:spPr>
          <a:xfrm>
            <a:off x="4901871" y="2560122"/>
            <a:ext cx="1164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Realignment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pic>
        <p:nvPicPr>
          <p:cNvPr id="81" name="Picture 12" descr="http://miykael.github.io/nipype-beginner-s-guide/_images/realignment_good.png">
            <a:extLst>
              <a:ext uri="{FF2B5EF4-FFF2-40B4-BE49-F238E27FC236}">
                <a16:creationId xmlns:a16="http://schemas.microsoft.com/office/drawing/2014/main" id="{3F7E4F50-281E-482E-9C33-C222A3B36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9801" y="3921494"/>
            <a:ext cx="2520277" cy="2257228"/>
          </a:xfrm>
          <a:prstGeom prst="rect">
            <a:avLst/>
          </a:prstGeom>
          <a:noFill/>
        </p:spPr>
      </p:pic>
      <p:sp>
        <p:nvSpPr>
          <p:cNvPr id="82" name="文字方塊 81">
            <a:extLst>
              <a:ext uri="{FF2B5EF4-FFF2-40B4-BE49-F238E27FC236}">
                <a16:creationId xmlns:a16="http://schemas.microsoft.com/office/drawing/2014/main" id="{61EEA6ED-81FB-429A-8ECC-45A09CB096FF}"/>
              </a:ext>
            </a:extLst>
          </p:cNvPr>
          <p:cNvSpPr txBox="1"/>
          <p:nvPr/>
        </p:nvSpPr>
        <p:spPr>
          <a:xfrm>
            <a:off x="5130078" y="4022862"/>
            <a:ext cx="4032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6-parameter rigid body registration &amp; transformation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(Realign to the 1</a:t>
            </a:r>
            <a:r>
              <a:rPr lang="en-US" altLang="zh-TW" sz="120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volume)</a:t>
            </a:r>
          </a:p>
          <a:p>
            <a:endParaRPr lang="en-US" altLang="zh-TW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zh-TW" sz="1200" b="1" dirty="0"/>
              <a:t>→ 6 motion-related co-variates for fMRI analysis</a:t>
            </a:r>
            <a:endParaRPr lang="zh-TW" alt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99ECE83-4C77-486C-A7DA-FA63D41FB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202" y="4954653"/>
            <a:ext cx="3825270" cy="130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Realignment (Head motion correction)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23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50CB43FE-5B26-4B73-A3B5-802E439A0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440" y="1414998"/>
            <a:ext cx="6476048" cy="4606290"/>
          </a:xfrm>
          <a:prstGeom prst="rect">
            <a:avLst/>
          </a:prstGeom>
        </p:spPr>
      </p:pic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E194974B-EC62-4F67-AC14-B9F12982BA79}"/>
              </a:ext>
            </a:extLst>
          </p:cNvPr>
          <p:cNvSpPr/>
          <p:nvPr/>
        </p:nvSpPr>
        <p:spPr>
          <a:xfrm>
            <a:off x="2609800" y="2427106"/>
            <a:ext cx="1554480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8A9312D1-7DD8-49F7-8002-203C7F1812ED}"/>
              </a:ext>
            </a:extLst>
          </p:cNvPr>
          <p:cNvSpPr/>
          <p:nvPr/>
        </p:nvSpPr>
        <p:spPr>
          <a:xfrm>
            <a:off x="4397062" y="2276872"/>
            <a:ext cx="4280657" cy="215119"/>
          </a:xfrm>
          <a:prstGeom prst="roundRect">
            <a:avLst>
              <a:gd name="adj" fmla="val 2632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230ED51-28D3-498A-941B-02A8786D422B}"/>
              </a:ext>
            </a:extLst>
          </p:cNvPr>
          <p:cNvSpPr txBox="1"/>
          <p:nvPr/>
        </p:nvSpPr>
        <p:spPr>
          <a:xfrm>
            <a:off x="7279568" y="2028130"/>
            <a:ext cx="1554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Data dependency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A635D116-7B62-417B-9B40-D0A0AC7BBF1B}"/>
              </a:ext>
            </a:extLst>
          </p:cNvPr>
          <p:cNvSpPr txBox="1"/>
          <p:nvPr/>
        </p:nvSpPr>
        <p:spPr>
          <a:xfrm>
            <a:off x="3277973" y="3333581"/>
            <a:ext cx="5554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Volumes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EPI volumes after slice timing correction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(a*.</a:t>
            </a:r>
            <a:r>
              <a:rPr lang="en-US" altLang="zh-TW" sz="1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200" b="1" dirty="0">
              <a:solidFill>
                <a:srgbClr val="C00000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8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5" grpId="0" animBg="1"/>
      <p:bldP spid="83" grpId="0"/>
      <p:bldP spid="8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2D31B5D-4ED6-4D0E-B756-7DC4D1C9F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440" y="1414998"/>
            <a:ext cx="6482239" cy="46062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Realignment (Head motion correction)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24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E194974B-EC62-4F67-AC14-B9F12982BA79}"/>
              </a:ext>
            </a:extLst>
          </p:cNvPr>
          <p:cNvSpPr/>
          <p:nvPr/>
        </p:nvSpPr>
        <p:spPr>
          <a:xfrm>
            <a:off x="2609800" y="2427106"/>
            <a:ext cx="1554480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8A9312D1-7DD8-49F7-8002-203C7F1812ED}"/>
              </a:ext>
            </a:extLst>
          </p:cNvPr>
          <p:cNvSpPr/>
          <p:nvPr/>
        </p:nvSpPr>
        <p:spPr>
          <a:xfrm>
            <a:off x="4397062" y="3248011"/>
            <a:ext cx="4280657" cy="215119"/>
          </a:xfrm>
          <a:prstGeom prst="roundRect">
            <a:avLst>
              <a:gd name="adj" fmla="val 2632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A635D116-7B62-417B-9B40-D0A0AC7BBF1B}"/>
              </a:ext>
            </a:extLst>
          </p:cNvPr>
          <p:cNvSpPr txBox="1"/>
          <p:nvPr/>
        </p:nvSpPr>
        <p:spPr>
          <a:xfrm>
            <a:off x="3277973" y="4485031"/>
            <a:ext cx="5554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Resliced images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All Images + Mean Image (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mean*.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1200" b="1" dirty="0"/>
              <a:t>Filename Prefix: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create 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ra*.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files after this step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3996407A-922C-4C64-BF00-70DA49877BD0}"/>
              </a:ext>
            </a:extLst>
          </p:cNvPr>
          <p:cNvSpPr/>
          <p:nvPr/>
        </p:nvSpPr>
        <p:spPr>
          <a:xfrm>
            <a:off x="4397062" y="3731011"/>
            <a:ext cx="4280657" cy="215119"/>
          </a:xfrm>
          <a:prstGeom prst="roundRect">
            <a:avLst>
              <a:gd name="adj" fmla="val 2632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21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86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Segmentation (Bias field correction)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0EDB8BC-C074-45BA-B4FC-F366F77CF82A}" type="slidenum">
              <a:rPr lang="en-US" altLang="zh-TW" smtClean="0"/>
              <a:pPr/>
              <a:t>25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7F9659D-15CF-467B-905E-767627106A04}"/>
              </a:ext>
            </a:extLst>
          </p:cNvPr>
          <p:cNvSpPr txBox="1"/>
          <p:nvPr/>
        </p:nvSpPr>
        <p:spPr>
          <a:xfrm>
            <a:off x="2451583" y="1354616"/>
            <a:ext cx="6336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Estimate tissue probability maps for each subject.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79867C42-67E7-4D4E-818C-58CA96545C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0000" r="18000" b="10000"/>
          <a:stretch/>
        </p:blipFill>
        <p:spPr>
          <a:xfrm>
            <a:off x="5043872" y="1640814"/>
            <a:ext cx="1267968" cy="158496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06542617-3EDF-44F1-89D0-822A1A1D5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0000" r="18000" b="10000"/>
          <a:stretch/>
        </p:blipFill>
        <p:spPr>
          <a:xfrm>
            <a:off x="3747728" y="1640814"/>
            <a:ext cx="1267968" cy="158496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D032D4F5-0C9B-46E7-AFCB-7C25320153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0000" r="18000" b="10000"/>
          <a:stretch/>
        </p:blipFill>
        <p:spPr>
          <a:xfrm>
            <a:off x="2451584" y="1640814"/>
            <a:ext cx="1267968" cy="158496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77DA3393-1239-44E2-9A9C-8806FAB595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0000" r="18000" b="10000"/>
          <a:stretch/>
        </p:blipFill>
        <p:spPr>
          <a:xfrm>
            <a:off x="7636160" y="1632739"/>
            <a:ext cx="1267968" cy="158496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49D15BE3-69F7-4561-9B99-9B742A8FA4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0000" r="18000" b="10000"/>
          <a:stretch/>
        </p:blipFill>
        <p:spPr>
          <a:xfrm>
            <a:off x="6340016" y="1640814"/>
            <a:ext cx="1267968" cy="1584960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F4F10A46-5ED0-4E6D-A66E-E672A1828862}"/>
              </a:ext>
            </a:extLst>
          </p:cNvPr>
          <p:cNvSpPr txBox="1"/>
          <p:nvPr/>
        </p:nvSpPr>
        <p:spPr>
          <a:xfrm>
            <a:off x="2400112" y="3231750"/>
            <a:ext cx="1296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c1*.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(gray matter)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04C9E57-BE34-466D-B92F-B99BD2587B13}"/>
              </a:ext>
            </a:extLst>
          </p:cNvPr>
          <p:cNvSpPr txBox="1"/>
          <p:nvPr/>
        </p:nvSpPr>
        <p:spPr>
          <a:xfrm>
            <a:off x="3733639" y="3231750"/>
            <a:ext cx="1296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c2*.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(white matter)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D8B26A71-35C4-4DF7-8C47-7C57B4E94D40}"/>
              </a:ext>
            </a:extLst>
          </p:cNvPr>
          <p:cNvSpPr txBox="1"/>
          <p:nvPr/>
        </p:nvSpPr>
        <p:spPr>
          <a:xfrm>
            <a:off x="5067166" y="3231750"/>
            <a:ext cx="1296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c3*.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(CSF)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F4763B68-2D31-429A-91B7-18ED7E343FF7}"/>
              </a:ext>
            </a:extLst>
          </p:cNvPr>
          <p:cNvSpPr txBox="1"/>
          <p:nvPr/>
        </p:nvSpPr>
        <p:spPr>
          <a:xfrm>
            <a:off x="6323953" y="3231750"/>
            <a:ext cx="1296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c4*.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(skull)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16BB80F-2371-4B68-86B9-72945A10CFB0}"/>
              </a:ext>
            </a:extLst>
          </p:cNvPr>
          <p:cNvSpPr txBox="1"/>
          <p:nvPr/>
        </p:nvSpPr>
        <p:spPr>
          <a:xfrm>
            <a:off x="7638166" y="3231750"/>
            <a:ext cx="1296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c4*.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(scalp)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187246EB-F474-49B5-A33E-04CF3C4DA488}"/>
              </a:ext>
            </a:extLst>
          </p:cNvPr>
          <p:cNvSpPr txBox="1"/>
          <p:nvPr/>
        </p:nvSpPr>
        <p:spPr>
          <a:xfrm>
            <a:off x="2451583" y="3944089"/>
            <a:ext cx="4101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Bias field correction </a:t>
            </a:r>
            <a:r>
              <a:rPr lang="en-US" altLang="zh-TW" sz="1200" b="1" dirty="0"/>
              <a:t>→ benefit for registration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9020B31-EE4B-4E77-93CE-B0584CC8E74E}"/>
              </a:ext>
            </a:extLst>
          </p:cNvPr>
          <p:cNvSpPr txBox="1"/>
          <p:nvPr/>
        </p:nvSpPr>
        <p:spPr>
          <a:xfrm>
            <a:off x="2234368" y="5564612"/>
            <a:ext cx="177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Before correction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651DFA10-19D4-439B-A325-58EC9BFED793}"/>
              </a:ext>
            </a:extLst>
          </p:cNvPr>
          <p:cNvSpPr txBox="1"/>
          <p:nvPr/>
        </p:nvSpPr>
        <p:spPr>
          <a:xfrm>
            <a:off x="3491879" y="5581607"/>
            <a:ext cx="177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Bias field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CA0D758D-95E1-496E-9697-4E469068E3C5}"/>
              </a:ext>
            </a:extLst>
          </p:cNvPr>
          <p:cNvSpPr txBox="1"/>
          <p:nvPr/>
        </p:nvSpPr>
        <p:spPr>
          <a:xfrm>
            <a:off x="4825406" y="5574903"/>
            <a:ext cx="177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After correction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3726A104-DDE1-447C-9FAA-9EA3CCA1E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1584" y="4220954"/>
            <a:ext cx="3868952" cy="1358249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E2F2864C-60F1-4C8F-8C59-E2C084CF7D3A}"/>
              </a:ext>
            </a:extLst>
          </p:cNvPr>
          <p:cNvSpPr txBox="1"/>
          <p:nvPr/>
        </p:nvSpPr>
        <p:spPr>
          <a:xfrm>
            <a:off x="6393926" y="3944089"/>
            <a:ext cx="2642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Estimate deformation field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3C150D90-2ACB-49F4-BAD3-685F2BA7AF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40" t="59864" r="76501" b="5802"/>
          <a:stretch/>
        </p:blipFill>
        <p:spPr>
          <a:xfrm>
            <a:off x="6424520" y="4150453"/>
            <a:ext cx="739768" cy="1945871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11673174-B315-4416-B75F-3F9234EAAA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647" t="59864" r="48358" b="5802"/>
          <a:stretch/>
        </p:blipFill>
        <p:spPr>
          <a:xfrm>
            <a:off x="8244408" y="4159639"/>
            <a:ext cx="807396" cy="1945871"/>
          </a:xfrm>
          <a:prstGeom prst="rect">
            <a:avLst/>
          </a:prstGeom>
        </p:spPr>
      </p:pic>
      <p:sp>
        <p:nvSpPr>
          <p:cNvPr id="49" name="箭號: 向右 48">
            <a:extLst>
              <a:ext uri="{FF2B5EF4-FFF2-40B4-BE49-F238E27FC236}">
                <a16:creationId xmlns:a16="http://schemas.microsoft.com/office/drawing/2014/main" id="{6702868C-2B1A-4A21-B5C2-B5756BF80D84}"/>
              </a:ext>
            </a:extLst>
          </p:cNvPr>
          <p:cNvSpPr/>
          <p:nvPr/>
        </p:nvSpPr>
        <p:spPr>
          <a:xfrm>
            <a:off x="7164288" y="5055395"/>
            <a:ext cx="1152977" cy="21175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4039B88C-29D9-4A68-8EF4-DEBCD56C9B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311" t="67237" r="61968" b="14913"/>
          <a:stretch/>
        </p:blipFill>
        <p:spPr>
          <a:xfrm>
            <a:off x="7315200" y="4727443"/>
            <a:ext cx="785192" cy="1011677"/>
          </a:xfrm>
          <a:prstGeom prst="rect">
            <a:avLst/>
          </a:prstGeom>
        </p:spPr>
      </p:pic>
      <p:sp>
        <p:nvSpPr>
          <p:cNvPr id="60" name="文字方塊 59">
            <a:extLst>
              <a:ext uri="{FF2B5EF4-FFF2-40B4-BE49-F238E27FC236}">
                <a16:creationId xmlns:a16="http://schemas.microsoft.com/office/drawing/2014/main" id="{7946861B-23D2-43F6-858F-56672A78D231}"/>
              </a:ext>
            </a:extLst>
          </p:cNvPr>
          <p:cNvSpPr txBox="1"/>
          <p:nvPr/>
        </p:nvSpPr>
        <p:spPr>
          <a:xfrm>
            <a:off x="5856496" y="6085663"/>
            <a:ext cx="177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Subject space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2467A42-4607-4E2C-863D-829BAE78FB5A}"/>
              </a:ext>
            </a:extLst>
          </p:cNvPr>
          <p:cNvSpPr txBox="1"/>
          <p:nvPr/>
        </p:nvSpPr>
        <p:spPr>
          <a:xfrm>
            <a:off x="7873570" y="6085663"/>
            <a:ext cx="177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Template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B02D0B45-4782-471E-9319-D8C91A2C6CBE}"/>
              </a:ext>
            </a:extLst>
          </p:cNvPr>
          <p:cNvSpPr txBox="1"/>
          <p:nvPr/>
        </p:nvSpPr>
        <p:spPr>
          <a:xfrm>
            <a:off x="6842480" y="4293096"/>
            <a:ext cx="177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Deformation field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(y_*.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5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Segmentation (Bias field correction)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26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3FFDEFE1-372F-439D-AB30-AE0D04C8E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466" y="1417668"/>
            <a:ext cx="6476048" cy="4606290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32EC7F2C-0834-4F98-8BA1-20CFCF269B3F}"/>
              </a:ext>
            </a:extLst>
          </p:cNvPr>
          <p:cNvSpPr/>
          <p:nvPr/>
        </p:nvSpPr>
        <p:spPr>
          <a:xfrm>
            <a:off x="2609800" y="2564904"/>
            <a:ext cx="1554480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B907586D-FC50-4EA5-99A6-37C86C214CDB}"/>
              </a:ext>
            </a:extLst>
          </p:cNvPr>
          <p:cNvSpPr/>
          <p:nvPr/>
        </p:nvSpPr>
        <p:spPr>
          <a:xfrm>
            <a:off x="4397062" y="2390980"/>
            <a:ext cx="4280657" cy="215119"/>
          </a:xfrm>
          <a:prstGeom prst="roundRect">
            <a:avLst>
              <a:gd name="adj" fmla="val 2632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FF4563B7-A376-4D51-B809-F1591D10B736}"/>
              </a:ext>
            </a:extLst>
          </p:cNvPr>
          <p:cNvSpPr txBox="1"/>
          <p:nvPr/>
        </p:nvSpPr>
        <p:spPr>
          <a:xfrm>
            <a:off x="3277973" y="3333581"/>
            <a:ext cx="5554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Volumes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2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\T1\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20*.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endParaRPr lang="en-US" altLang="zh-TW" sz="12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                 (1 volume)</a:t>
            </a:r>
          </a:p>
          <a:p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Save Bias Corrected : </a:t>
            </a:r>
            <a:r>
              <a:rPr lang="en-US" altLang="zh-TW" sz="1200" dirty="0">
                <a:solidFill>
                  <a:srgbClr val="C00000"/>
                </a:solidFill>
              </a:rPr>
              <a:t>Save bias corrected</a:t>
            </a:r>
            <a:endParaRPr lang="en-US" altLang="zh-TW" sz="1200" b="1" dirty="0">
              <a:solidFill>
                <a:srgbClr val="C00000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7A3DB8D6-11AD-44B8-AF38-1A6A0477291D}"/>
              </a:ext>
            </a:extLst>
          </p:cNvPr>
          <p:cNvSpPr/>
          <p:nvPr/>
        </p:nvSpPr>
        <p:spPr>
          <a:xfrm>
            <a:off x="4397062" y="2786070"/>
            <a:ext cx="4280657" cy="215119"/>
          </a:xfrm>
          <a:prstGeom prst="roundRect">
            <a:avLst>
              <a:gd name="adj" fmla="val 2632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251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7" grpId="0" animBg="1"/>
      <p:bldP spid="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B3142DC-916C-40B1-8249-4FF2A23DD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466" y="1414998"/>
            <a:ext cx="6476048" cy="46062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Segmentation (Bias field correction)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27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32EC7F2C-0834-4F98-8BA1-20CFCF269B3F}"/>
              </a:ext>
            </a:extLst>
          </p:cNvPr>
          <p:cNvSpPr/>
          <p:nvPr/>
        </p:nvSpPr>
        <p:spPr>
          <a:xfrm>
            <a:off x="2609800" y="2564904"/>
            <a:ext cx="1554480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B907586D-FC50-4EA5-99A6-37C86C214CDB}"/>
              </a:ext>
            </a:extLst>
          </p:cNvPr>
          <p:cNvSpPr/>
          <p:nvPr/>
        </p:nvSpPr>
        <p:spPr>
          <a:xfrm>
            <a:off x="4397062" y="3356992"/>
            <a:ext cx="4280657" cy="215119"/>
          </a:xfrm>
          <a:prstGeom prst="roundRect">
            <a:avLst>
              <a:gd name="adj" fmla="val 2632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FF4563B7-A376-4D51-B809-F1591D10B736}"/>
              </a:ext>
            </a:extLst>
          </p:cNvPr>
          <p:cNvSpPr txBox="1"/>
          <p:nvPr/>
        </p:nvSpPr>
        <p:spPr>
          <a:xfrm>
            <a:off x="3277973" y="4995854"/>
            <a:ext cx="5554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Affine </a:t>
            </a:r>
            <a:r>
              <a:rPr lang="en-US" altLang="zh-TW" sz="1200" b="1" dirty="0" err="1"/>
              <a:t>Regularisation</a:t>
            </a:r>
            <a:r>
              <a:rPr lang="en-US" altLang="zh-TW" sz="1200" b="1" dirty="0"/>
              <a:t>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ICBM space template – East Asian Brains</a:t>
            </a:r>
          </a:p>
          <a:p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Deformation Fields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Forward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(subject T1 → template)  </a:t>
            </a:r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7A3DB8D6-11AD-44B8-AF38-1A6A0477291D}"/>
              </a:ext>
            </a:extLst>
          </p:cNvPr>
          <p:cNvSpPr/>
          <p:nvPr/>
        </p:nvSpPr>
        <p:spPr>
          <a:xfrm>
            <a:off x="4397062" y="3752082"/>
            <a:ext cx="4280657" cy="215119"/>
          </a:xfrm>
          <a:prstGeom prst="roundRect">
            <a:avLst>
              <a:gd name="adj" fmla="val 2632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23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D4F6F2C-A121-4549-8F66-739C0B44E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141"/>
          <a:stretch/>
        </p:blipFill>
        <p:spPr>
          <a:xfrm>
            <a:off x="2451583" y="1988840"/>
            <a:ext cx="6328238" cy="1904145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AFDD12A4-7193-4231-8081-C7EF3C91F64C}"/>
              </a:ext>
            </a:extLst>
          </p:cNvPr>
          <p:cNvGrpSpPr/>
          <p:nvPr/>
        </p:nvGrpSpPr>
        <p:grpSpPr>
          <a:xfrm>
            <a:off x="4724084" y="4088555"/>
            <a:ext cx="4109100" cy="1860725"/>
            <a:chOff x="4605460" y="4160563"/>
            <a:chExt cx="4109100" cy="186072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BFAA901B-9E9F-4242-BE00-F858C96A9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5460" y="4160563"/>
              <a:ext cx="4109100" cy="1860725"/>
            </a:xfrm>
            <a:prstGeom prst="rect">
              <a:avLst/>
            </a:prstGeom>
          </p:spPr>
        </p:pic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FE72B2D8-06E5-4317-A564-3A40D29A2E95}"/>
                </a:ext>
              </a:extLst>
            </p:cNvPr>
            <p:cNvSpPr txBox="1"/>
            <p:nvPr/>
          </p:nvSpPr>
          <p:spPr>
            <a:xfrm>
              <a:off x="4643477" y="4226287"/>
              <a:ext cx="12966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bg1"/>
                  </a:solidFill>
                </a:rPr>
                <a:t>mean*.</a:t>
              </a:r>
              <a:r>
                <a:rPr lang="en-US" altLang="zh-TW" sz="1100" b="1" dirty="0" err="1">
                  <a:solidFill>
                    <a:schemeClr val="bg1"/>
                  </a:solidFill>
                </a:rPr>
                <a:t>nii</a:t>
              </a:r>
              <a:endParaRPr lang="en-US" altLang="zh-TW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9CEBB785-ACAC-43B2-981A-FC2D7BA81C9B}"/>
                </a:ext>
              </a:extLst>
            </p:cNvPr>
            <p:cNvSpPr txBox="1"/>
            <p:nvPr/>
          </p:nvSpPr>
          <p:spPr>
            <a:xfrm>
              <a:off x="7111158" y="4226287"/>
              <a:ext cx="12966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bg1"/>
                  </a:solidFill>
                </a:rPr>
                <a:t>Bias corrected T1 (m*.</a:t>
              </a:r>
              <a:r>
                <a:rPr lang="en-US" altLang="zh-TW" sz="1100" b="1" dirty="0" err="1">
                  <a:solidFill>
                    <a:schemeClr val="bg1"/>
                  </a:solidFill>
                </a:rPr>
                <a:t>nii</a:t>
              </a:r>
              <a:r>
                <a:rPr lang="en-US" altLang="zh-TW" sz="1100" b="1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Co-registration (cross-modality registration)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28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4FEE975-5942-4387-816C-3EEC088E7C0A}"/>
              </a:ext>
            </a:extLst>
          </p:cNvPr>
          <p:cNvSpPr txBox="1"/>
          <p:nvPr/>
        </p:nvSpPr>
        <p:spPr>
          <a:xfrm>
            <a:off x="2451583" y="1412776"/>
            <a:ext cx="633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Align fMRI (EPI) data to structural (T1W) image.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/>
              <a:t>Matching modalities in individual subjects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/>
              <a:t>Rigid body transformation using mutual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TW" sz="1200" b="1" dirty="0"/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8FDB69FE-56D5-4B09-B9BC-EC8017AB3AE2}"/>
              </a:ext>
            </a:extLst>
          </p:cNvPr>
          <p:cNvSpPr/>
          <p:nvPr/>
        </p:nvSpPr>
        <p:spPr>
          <a:xfrm>
            <a:off x="6418169" y="4973563"/>
            <a:ext cx="720929" cy="21175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5403293-E8DF-45AA-9E36-0F1D3D9E9041}"/>
              </a:ext>
            </a:extLst>
          </p:cNvPr>
          <p:cNvSpPr txBox="1"/>
          <p:nvPr/>
        </p:nvSpPr>
        <p:spPr>
          <a:xfrm>
            <a:off x="4713704" y="5853172"/>
            <a:ext cx="17796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T2*W EPI images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altLang="zh-TW" sz="1100" b="1" dirty="0">
                <a:solidFill>
                  <a:srgbClr val="C00000"/>
                </a:solidFill>
              </a:rPr>
              <a:t>low resolution 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&amp; poor structural information)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93C75C2-3EDC-4B7F-9B46-02B8ADA60CEA}"/>
              </a:ext>
            </a:extLst>
          </p:cNvPr>
          <p:cNvSpPr txBox="1"/>
          <p:nvPr/>
        </p:nvSpPr>
        <p:spPr>
          <a:xfrm>
            <a:off x="7139098" y="5853172"/>
            <a:ext cx="177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T1W structural images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altLang="zh-TW" sz="1100" b="1" dirty="0">
                <a:solidFill>
                  <a:srgbClr val="C00000"/>
                </a:solidFill>
              </a:rPr>
              <a:t>high resolution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A45DF96-D06E-4094-8A1B-24516DCAF808}"/>
              </a:ext>
            </a:extLst>
          </p:cNvPr>
          <p:cNvGrpSpPr/>
          <p:nvPr/>
        </p:nvGrpSpPr>
        <p:grpSpPr>
          <a:xfrm>
            <a:off x="2555776" y="3941588"/>
            <a:ext cx="1989927" cy="2139929"/>
            <a:chOff x="2437152" y="4013596"/>
            <a:chExt cx="1989927" cy="2139929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04C0357-B6B6-441D-A309-FF4C1A787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96" t="3292" r="61358" b="4944"/>
            <a:stretch/>
          </p:blipFill>
          <p:spPr>
            <a:xfrm>
              <a:off x="2437152" y="4013596"/>
              <a:ext cx="1542780" cy="1707458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3C52678B-7935-4786-8B6F-E1B68E130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96" t="3292" r="61358" b="4944"/>
            <a:stretch/>
          </p:blipFill>
          <p:spPr>
            <a:xfrm>
              <a:off x="2498374" y="4068706"/>
              <a:ext cx="1542780" cy="1707458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5895ED52-9839-4A6F-B803-4EA5CEB4F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96" t="3292" r="61358" b="4944"/>
            <a:stretch/>
          </p:blipFill>
          <p:spPr>
            <a:xfrm>
              <a:off x="2574027" y="4147918"/>
              <a:ext cx="1542780" cy="1707458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DFE9A7E4-9C6A-4C90-B5D5-AC13FE63A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96" t="3292" r="61358" b="4944"/>
            <a:stretch/>
          </p:blipFill>
          <p:spPr>
            <a:xfrm>
              <a:off x="2655708" y="4221973"/>
              <a:ext cx="1542780" cy="1707458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E4522C0F-1438-4D8F-964A-0C015489E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96" t="3292" r="61358" b="4944"/>
            <a:stretch/>
          </p:blipFill>
          <p:spPr>
            <a:xfrm>
              <a:off x="2730935" y="4296028"/>
              <a:ext cx="1542780" cy="1707458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767AEA1C-87EA-4A72-91E4-FDDE69973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96" t="3292" r="61358" b="4944"/>
            <a:stretch/>
          </p:blipFill>
          <p:spPr>
            <a:xfrm>
              <a:off x="2808646" y="4366460"/>
              <a:ext cx="1542780" cy="1707458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B52D4D67-8E63-4585-886E-C802D3D6B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96" t="3292" r="61358" b="4944"/>
            <a:stretch/>
          </p:blipFill>
          <p:spPr>
            <a:xfrm>
              <a:off x="2884299" y="4446067"/>
              <a:ext cx="1542780" cy="1707458"/>
            </a:xfrm>
            <a:prstGeom prst="rect">
              <a:avLst/>
            </a:prstGeom>
          </p:spPr>
        </p:pic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BD4009FD-499A-4800-80AD-2C8133B6769A}"/>
                </a:ext>
              </a:extLst>
            </p:cNvPr>
            <p:cNvSpPr txBox="1"/>
            <p:nvPr/>
          </p:nvSpPr>
          <p:spPr>
            <a:xfrm>
              <a:off x="2891871" y="4441731"/>
              <a:ext cx="12966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 dirty="0">
                  <a:solidFill>
                    <a:schemeClr val="bg1"/>
                  </a:solidFill>
                </a:rPr>
                <a:t>Realigned EPI</a:t>
              </a:r>
            </a:p>
            <a:p>
              <a:r>
                <a:rPr lang="en-US" altLang="zh-TW" sz="1100" b="1" dirty="0">
                  <a:solidFill>
                    <a:schemeClr val="bg1"/>
                  </a:solidFill>
                </a:rPr>
                <a:t>(ra*.</a:t>
              </a:r>
              <a:r>
                <a:rPr lang="en-US" altLang="zh-TW" sz="1100" b="1" dirty="0" err="1">
                  <a:solidFill>
                    <a:schemeClr val="bg1"/>
                  </a:solidFill>
                </a:rPr>
                <a:t>nii</a:t>
              </a:r>
              <a:r>
                <a:rPr lang="en-US" altLang="zh-TW" sz="1100" b="1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C4E717C-A6CB-4171-82F1-1BACFBE3437F}"/>
              </a:ext>
            </a:extLst>
          </p:cNvPr>
          <p:cNvSpPr txBox="1"/>
          <p:nvPr/>
        </p:nvSpPr>
        <p:spPr>
          <a:xfrm>
            <a:off x="6130784" y="5175739"/>
            <a:ext cx="1296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C00000"/>
                </a:solidFill>
              </a:rPr>
              <a:t>Deformation</a:t>
            </a:r>
          </a:p>
          <a:p>
            <a:pPr algn="ctr"/>
            <a:r>
              <a:rPr lang="en-US" altLang="zh-TW" sz="1100" b="1" dirty="0">
                <a:solidFill>
                  <a:srgbClr val="C00000"/>
                </a:solidFill>
              </a:rPr>
              <a:t>matrix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4E4EEA1-543B-4A4C-956B-AF047E91C9FE}"/>
              </a:ext>
            </a:extLst>
          </p:cNvPr>
          <p:cNvGrpSpPr/>
          <p:nvPr/>
        </p:nvGrpSpPr>
        <p:grpSpPr>
          <a:xfrm>
            <a:off x="4145874" y="3961992"/>
            <a:ext cx="2827979" cy="1125433"/>
            <a:chOff x="4027250" y="4034000"/>
            <a:chExt cx="2827979" cy="1125433"/>
          </a:xfrm>
        </p:grpSpPr>
        <p:sp>
          <p:nvSpPr>
            <p:cNvPr id="4" name="右中括弧 3">
              <a:extLst>
                <a:ext uri="{FF2B5EF4-FFF2-40B4-BE49-F238E27FC236}">
                  <a16:creationId xmlns:a16="http://schemas.microsoft.com/office/drawing/2014/main" id="{E416B2CB-E990-4B7D-A700-DC0E38EC4AB0}"/>
                </a:ext>
              </a:extLst>
            </p:cNvPr>
            <p:cNvSpPr/>
            <p:nvPr/>
          </p:nvSpPr>
          <p:spPr>
            <a:xfrm rot="18895837">
              <a:off x="4234053" y="3915036"/>
              <a:ext cx="144012" cy="557617"/>
            </a:xfrm>
            <a:prstGeom prst="rightBracket">
              <a:avLst/>
            </a:prstGeom>
            <a:ln w="1016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746F2753-0E1D-4773-AE72-11737F078F54}"/>
                </a:ext>
              </a:extLst>
            </p:cNvPr>
            <p:cNvSpPr/>
            <p:nvPr/>
          </p:nvSpPr>
          <p:spPr>
            <a:xfrm>
              <a:off x="4378036" y="4034000"/>
              <a:ext cx="2477193" cy="1125433"/>
            </a:xfrm>
            <a:custGeom>
              <a:avLst/>
              <a:gdLst>
                <a:gd name="connsiteX0" fmla="*/ 0 w 2477193"/>
                <a:gd name="connsiteY0" fmla="*/ 116822 h 1125433"/>
                <a:gd name="connsiteX1" fmla="*/ 343593 w 2477193"/>
                <a:gd name="connsiteY1" fmla="*/ 17069 h 1125433"/>
                <a:gd name="connsiteX2" fmla="*/ 847899 w 2477193"/>
                <a:gd name="connsiteY2" fmla="*/ 5985 h 1125433"/>
                <a:gd name="connsiteX3" fmla="*/ 1623753 w 2477193"/>
                <a:gd name="connsiteY3" fmla="*/ 22611 h 1125433"/>
                <a:gd name="connsiteX4" fmla="*/ 2056015 w 2477193"/>
                <a:gd name="connsiteY4" fmla="*/ 238742 h 1125433"/>
                <a:gd name="connsiteX5" fmla="*/ 2166851 w 2477193"/>
                <a:gd name="connsiteY5" fmla="*/ 815091 h 1125433"/>
                <a:gd name="connsiteX6" fmla="*/ 2249979 w 2477193"/>
                <a:gd name="connsiteY6" fmla="*/ 1031222 h 1125433"/>
                <a:gd name="connsiteX7" fmla="*/ 2466109 w 2477193"/>
                <a:gd name="connsiteY7" fmla="*/ 1114349 h 1125433"/>
                <a:gd name="connsiteX8" fmla="*/ 2466109 w 2477193"/>
                <a:gd name="connsiteY8" fmla="*/ 1114349 h 1125433"/>
                <a:gd name="connsiteX9" fmla="*/ 2477193 w 2477193"/>
                <a:gd name="connsiteY9" fmla="*/ 1125433 h 112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7193" h="1125433">
                  <a:moveTo>
                    <a:pt x="0" y="116822"/>
                  </a:moveTo>
                  <a:cubicBezTo>
                    <a:pt x="101138" y="76182"/>
                    <a:pt x="202277" y="35542"/>
                    <a:pt x="343593" y="17069"/>
                  </a:cubicBezTo>
                  <a:cubicBezTo>
                    <a:pt x="484909" y="-1404"/>
                    <a:pt x="634539" y="5061"/>
                    <a:pt x="847899" y="5985"/>
                  </a:cubicBezTo>
                  <a:cubicBezTo>
                    <a:pt x="1061259" y="6909"/>
                    <a:pt x="1422400" y="-16182"/>
                    <a:pt x="1623753" y="22611"/>
                  </a:cubicBezTo>
                  <a:cubicBezTo>
                    <a:pt x="1825106" y="61404"/>
                    <a:pt x="1965499" y="106662"/>
                    <a:pt x="2056015" y="238742"/>
                  </a:cubicBezTo>
                  <a:cubicBezTo>
                    <a:pt x="2146531" y="370822"/>
                    <a:pt x="2134524" y="683011"/>
                    <a:pt x="2166851" y="815091"/>
                  </a:cubicBezTo>
                  <a:cubicBezTo>
                    <a:pt x="2199178" y="947171"/>
                    <a:pt x="2200103" y="981346"/>
                    <a:pt x="2249979" y="1031222"/>
                  </a:cubicBezTo>
                  <a:cubicBezTo>
                    <a:pt x="2299855" y="1081098"/>
                    <a:pt x="2466109" y="1114349"/>
                    <a:pt x="2466109" y="1114349"/>
                  </a:cubicBezTo>
                  <a:lnTo>
                    <a:pt x="2466109" y="1114349"/>
                  </a:lnTo>
                  <a:lnTo>
                    <a:pt x="2477193" y="1125433"/>
                  </a:lnTo>
                </a:path>
              </a:pathLst>
            </a:custGeom>
            <a:noFill/>
            <a:ln w="1016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19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8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Co-registration (cross-modality registration)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29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27E05C40-4730-4D73-9FFD-03B5BA3E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205" y="1417638"/>
            <a:ext cx="6451283" cy="4606290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EFAA220B-EA40-4E62-B9B1-47A0C6FDB4AE}"/>
              </a:ext>
            </a:extLst>
          </p:cNvPr>
          <p:cNvSpPr/>
          <p:nvPr/>
        </p:nvSpPr>
        <p:spPr>
          <a:xfrm>
            <a:off x="2631172" y="2686151"/>
            <a:ext cx="1554480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5C78441-0650-411B-9C5E-8D658F56B88E}"/>
              </a:ext>
            </a:extLst>
          </p:cNvPr>
          <p:cNvSpPr/>
          <p:nvPr/>
        </p:nvSpPr>
        <p:spPr>
          <a:xfrm>
            <a:off x="4418434" y="2214146"/>
            <a:ext cx="4280657" cy="372215"/>
          </a:xfrm>
          <a:prstGeom prst="roundRect">
            <a:avLst>
              <a:gd name="adj" fmla="val 1678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32FD8AF-73A7-4E69-93D2-B9A494F2D097}"/>
              </a:ext>
            </a:extLst>
          </p:cNvPr>
          <p:cNvSpPr txBox="1"/>
          <p:nvPr/>
        </p:nvSpPr>
        <p:spPr>
          <a:xfrm>
            <a:off x="2999548" y="3505764"/>
            <a:ext cx="5916157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Reference Image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bias corrected T1W images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(m*.</a:t>
            </a:r>
            <a:r>
              <a:rPr lang="en-US" altLang="zh-TW" sz="1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1200" b="1" dirty="0"/>
              <a:t>Source Image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mean EPI volume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(mean*.</a:t>
            </a:r>
            <a:r>
              <a:rPr lang="en-US" altLang="zh-TW" sz="1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1200" b="1" dirty="0"/>
              <a:t>Other Images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intra-session realigned EPI volumes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(ra*.</a:t>
            </a:r>
            <a:r>
              <a:rPr lang="en-US" altLang="zh-TW" sz="1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 Fitting fMRI data (</a:t>
            </a:r>
            <a:r>
              <a:rPr lang="en-US" altLang="zh-TW" sz="1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source image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to T1W structural images (</a:t>
            </a:r>
            <a:r>
              <a:rPr lang="en-US" altLang="zh-TW" sz="1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reference image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68B8276-4638-46DA-8347-EE8D916993BD}"/>
              </a:ext>
            </a:extLst>
          </p:cNvPr>
          <p:cNvSpPr txBox="1"/>
          <p:nvPr/>
        </p:nvSpPr>
        <p:spPr>
          <a:xfrm>
            <a:off x="7279568" y="1988840"/>
            <a:ext cx="1554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Data dependency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A4D1458E-FCA8-46D4-92E8-15C54508CF3C}"/>
              </a:ext>
            </a:extLst>
          </p:cNvPr>
          <p:cNvSpPr/>
          <p:nvPr/>
        </p:nvSpPr>
        <p:spPr>
          <a:xfrm>
            <a:off x="2631172" y="5104971"/>
            <a:ext cx="860708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00347E87-635D-4D1A-9FDB-6D4ECD6F5DC7}"/>
              </a:ext>
            </a:extLst>
          </p:cNvPr>
          <p:cNvCxnSpPr/>
          <p:nvPr/>
        </p:nvCxnSpPr>
        <p:spPr>
          <a:xfrm>
            <a:off x="4440684" y="5390150"/>
            <a:ext cx="303388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弧形 28">
            <a:extLst>
              <a:ext uri="{FF2B5EF4-FFF2-40B4-BE49-F238E27FC236}">
                <a16:creationId xmlns:a16="http://schemas.microsoft.com/office/drawing/2014/main" id="{C727395E-9F42-4DDE-872F-ED6F88CAEB85}"/>
              </a:ext>
            </a:extLst>
          </p:cNvPr>
          <p:cNvSpPr/>
          <p:nvPr/>
        </p:nvSpPr>
        <p:spPr>
          <a:xfrm flipH="1">
            <a:off x="2848395" y="3580948"/>
            <a:ext cx="485523" cy="246586"/>
          </a:xfrm>
          <a:prstGeom prst="arc">
            <a:avLst>
              <a:gd name="adj1" fmla="val 16200000"/>
              <a:gd name="adj2" fmla="val 5464863"/>
            </a:avLst>
          </a:prstGeom>
          <a:ln w="19050">
            <a:solidFill>
              <a:srgbClr val="C0000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弧形 29">
            <a:extLst>
              <a:ext uri="{FF2B5EF4-FFF2-40B4-BE49-F238E27FC236}">
                <a16:creationId xmlns:a16="http://schemas.microsoft.com/office/drawing/2014/main" id="{1DEE9C1E-AEAE-41C3-8F49-2693EC733D88}"/>
              </a:ext>
            </a:extLst>
          </p:cNvPr>
          <p:cNvSpPr/>
          <p:nvPr/>
        </p:nvSpPr>
        <p:spPr>
          <a:xfrm flipH="1">
            <a:off x="2818454" y="3580947"/>
            <a:ext cx="515463" cy="415910"/>
          </a:xfrm>
          <a:prstGeom prst="arc">
            <a:avLst>
              <a:gd name="adj1" fmla="val 16200000"/>
              <a:gd name="adj2" fmla="val 5464863"/>
            </a:avLst>
          </a:prstGeom>
          <a:ln w="19050">
            <a:solidFill>
              <a:srgbClr val="C00000"/>
            </a:solidFill>
            <a:prstDash val="solid"/>
            <a:headEnd type="triangle" w="lg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419112D-7009-4158-9B0E-EFED2D09FF4B}"/>
              </a:ext>
            </a:extLst>
          </p:cNvPr>
          <p:cNvSpPr txBox="1"/>
          <p:nvPr/>
        </p:nvSpPr>
        <p:spPr>
          <a:xfrm>
            <a:off x="2942891" y="3251504"/>
            <a:ext cx="2191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Match to Reference Image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3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6" grpId="0"/>
      <p:bldP spid="28" grpId="0" animBg="1"/>
      <p:bldP spid="29" grpId="0" animBg="1"/>
      <p:bldP spid="30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DICOM </a:t>
            </a: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</a:rPr>
              <a:t>(1993)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b="1" u="sng" dirty="0">
                <a:solidFill>
                  <a:srgbClr val="C00000"/>
                </a:solidFill>
              </a:rPr>
              <a:t>D</a:t>
            </a:r>
            <a:r>
              <a:rPr lang="en-US" altLang="zh-TW" sz="2400" dirty="0"/>
              <a:t>igital </a:t>
            </a:r>
            <a:r>
              <a:rPr lang="en-US" altLang="zh-TW" sz="2400" b="1" u="sng" dirty="0">
                <a:solidFill>
                  <a:srgbClr val="C00000"/>
                </a:solidFill>
              </a:rPr>
              <a:t>I</a:t>
            </a:r>
            <a:r>
              <a:rPr lang="en-US" altLang="zh-TW" sz="2400" dirty="0"/>
              <a:t>maging and </a:t>
            </a:r>
            <a:r>
              <a:rPr lang="en-US" altLang="zh-TW" sz="2400" b="1" u="sng" dirty="0" err="1">
                <a:solidFill>
                  <a:srgbClr val="C00000"/>
                </a:solidFill>
              </a:rPr>
              <a:t>CO</a:t>
            </a:r>
            <a:r>
              <a:rPr lang="en-US" altLang="zh-TW" sz="2400" dirty="0" err="1"/>
              <a:t>mmunication</a:t>
            </a:r>
            <a:r>
              <a:rPr lang="en-US" altLang="zh-TW" sz="2400" dirty="0"/>
              <a:t> in </a:t>
            </a:r>
            <a:r>
              <a:rPr lang="en-US" altLang="zh-TW" sz="2400" b="1" u="sng" dirty="0">
                <a:solidFill>
                  <a:srgbClr val="C00000"/>
                </a:solidFill>
              </a:rPr>
              <a:t>M</a:t>
            </a:r>
            <a:r>
              <a:rPr lang="en-US" altLang="zh-TW" sz="2400" dirty="0"/>
              <a:t>edicine</a:t>
            </a:r>
          </a:p>
          <a:p>
            <a:pPr lvl="1"/>
            <a:r>
              <a:rPr lang="en-US" altLang="zh-TW" sz="2000" dirty="0"/>
              <a:t>The common language of medical equipment</a:t>
            </a:r>
          </a:p>
          <a:p>
            <a:pPr lvl="1"/>
            <a:r>
              <a:rPr lang="en-US" altLang="zh-TW" sz="2000" dirty="0"/>
              <a:t>Retrieve of subject/imaging information</a:t>
            </a:r>
          </a:p>
          <a:p>
            <a:pPr lvl="1"/>
            <a:endParaRPr lang="en-US" altLang="zh-TW" sz="20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3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F92B449-EF91-4A9A-AA2F-32ADE65C9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395011"/>
            <a:ext cx="3530724" cy="79261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0509DEF-2A9D-4980-BD83-8BC20A1FE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495519"/>
            <a:ext cx="4525665" cy="324805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4350570-A963-4B25-92C6-93C7EA8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98" t="9051" r="3039" b="15350"/>
          <a:stretch/>
        </p:blipFill>
        <p:spPr>
          <a:xfrm>
            <a:off x="5059459" y="2492896"/>
            <a:ext cx="3837607" cy="325067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65574C0-02BB-498C-A918-47A22F486496}"/>
              </a:ext>
            </a:extLst>
          </p:cNvPr>
          <p:cNvSpPr txBox="1"/>
          <p:nvPr/>
        </p:nvSpPr>
        <p:spPr>
          <a:xfrm>
            <a:off x="1074192" y="5707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DICOM tags (header)</a:t>
            </a:r>
            <a:endParaRPr lang="zh-TW" altLang="en-US" b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134BF0E-5B0C-47B2-9E01-4A7644FAAC8D}"/>
              </a:ext>
            </a:extLst>
          </p:cNvPr>
          <p:cNvSpPr txBox="1"/>
          <p:nvPr/>
        </p:nvSpPr>
        <p:spPr>
          <a:xfrm>
            <a:off x="5682118" y="5707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DICOM images</a:t>
            </a:r>
            <a:endParaRPr lang="zh-TW" altLang="en-US" b="1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DA95648-9B7A-454E-8A84-2AA4E5563F72}"/>
              </a:ext>
            </a:extLst>
          </p:cNvPr>
          <p:cNvSpPr txBox="1"/>
          <p:nvPr/>
        </p:nvSpPr>
        <p:spPr>
          <a:xfrm>
            <a:off x="4725805" y="4118235"/>
            <a:ext cx="24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+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6723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圖片 72">
            <a:extLst>
              <a:ext uri="{FF2B5EF4-FFF2-40B4-BE49-F238E27FC236}">
                <a16:creationId xmlns:a16="http://schemas.microsoft.com/office/drawing/2014/main" id="{769644CB-9DA2-4251-A01F-DC7715D2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051" y="3942219"/>
            <a:ext cx="5675868" cy="2353260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DAE71260-0968-4D3A-8691-BCF34DEB8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68" y="1412776"/>
            <a:ext cx="3108181" cy="231491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Normalization (native space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→ 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standard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space)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30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B244994-4714-4354-88A0-3E54E0320467}"/>
              </a:ext>
            </a:extLst>
          </p:cNvPr>
          <p:cNvSpPr txBox="1"/>
          <p:nvPr/>
        </p:nvSpPr>
        <p:spPr>
          <a:xfrm>
            <a:off x="2721518" y="1196752"/>
            <a:ext cx="2642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Apply deformation field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0F9A0991-627E-47D9-8FF8-8EF272260269}"/>
              </a:ext>
            </a:extLst>
          </p:cNvPr>
          <p:cNvSpPr txBox="1"/>
          <p:nvPr/>
        </p:nvSpPr>
        <p:spPr>
          <a:xfrm>
            <a:off x="3319875" y="1676835"/>
            <a:ext cx="177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Deformation field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(y_*.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C822727-CE24-4866-9E2C-8B158383AF1E}"/>
              </a:ext>
            </a:extLst>
          </p:cNvPr>
          <p:cNvSpPr txBox="1"/>
          <p:nvPr/>
        </p:nvSpPr>
        <p:spPr>
          <a:xfrm>
            <a:off x="6105894" y="1196752"/>
            <a:ext cx="2642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Bounding box &amp; origin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587FED6-285B-4100-9D56-D2E65E666F27}"/>
              </a:ext>
            </a:extLst>
          </p:cNvPr>
          <p:cNvGrpSpPr/>
          <p:nvPr/>
        </p:nvGrpSpPr>
        <p:grpSpPr>
          <a:xfrm>
            <a:off x="6121652" y="1431522"/>
            <a:ext cx="2339224" cy="2315476"/>
            <a:chOff x="6111141" y="1412776"/>
            <a:chExt cx="2339224" cy="2315476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4925E4A7-9D06-49FD-B0FC-1AF13AC0B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1141" y="1412776"/>
              <a:ext cx="2339224" cy="2315476"/>
            </a:xfrm>
            <a:prstGeom prst="rect">
              <a:avLst/>
            </a:prstGeom>
          </p:spPr>
        </p:pic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739A719-9C67-4BE9-9F75-C616E7C0FEDA}"/>
                </a:ext>
              </a:extLst>
            </p:cNvPr>
            <p:cNvSpPr txBox="1"/>
            <p:nvPr/>
          </p:nvSpPr>
          <p:spPr>
            <a:xfrm>
              <a:off x="7208716" y="2497145"/>
              <a:ext cx="1199964" cy="12003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800" b="1" dirty="0">
                  <a:solidFill>
                    <a:schemeClr val="bg1"/>
                  </a:solidFill>
                </a:rPr>
                <a:t>Bounding box </a:t>
              </a:r>
              <a:r>
                <a:rPr lang="en-US" altLang="zh-TW" sz="800" b="1" dirty="0">
                  <a:solidFill>
                    <a:srgbClr val="FFC000"/>
                  </a:solidFill>
                </a:rPr>
                <a:t>(mm)</a:t>
              </a:r>
            </a:p>
            <a:p>
              <a:r>
                <a:rPr lang="en-US" altLang="zh-TW" sz="800" b="1" dirty="0">
                  <a:solidFill>
                    <a:schemeClr val="bg1"/>
                  </a:solidFill>
                </a:rPr>
                <a:t>          [-78 -112  -70</a:t>
              </a:r>
            </a:p>
            <a:p>
              <a:r>
                <a:rPr lang="en-US" altLang="zh-TW" sz="800" b="1" dirty="0">
                  <a:solidFill>
                    <a:schemeClr val="bg1"/>
                  </a:solidFill>
                </a:rPr>
                <a:t>            78    76   85]</a:t>
              </a:r>
            </a:p>
            <a:p>
              <a:endParaRPr lang="en-US" altLang="zh-TW" sz="400" b="1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800" b="1" dirty="0">
                  <a:solidFill>
                    <a:schemeClr val="bg1"/>
                  </a:solidFill>
                </a:rPr>
                <a:t>Origin : </a:t>
              </a:r>
              <a:r>
                <a:rPr lang="en-US" altLang="zh-TW" sz="800" b="1" dirty="0">
                  <a:solidFill>
                    <a:srgbClr val="FFC000"/>
                  </a:solidFill>
                </a:rPr>
                <a:t>anterior commissure </a:t>
              </a:r>
              <a:r>
                <a:rPr lang="en-US" altLang="zh-TW" sz="800" b="1" dirty="0">
                  <a:solidFill>
                    <a:schemeClr val="bg1"/>
                  </a:solidFill>
                </a:rPr>
                <a:t>(AC)</a:t>
              </a:r>
            </a:p>
            <a:p>
              <a:endParaRPr lang="en-US" altLang="zh-TW" sz="400" b="1" dirty="0">
                <a:solidFill>
                  <a:schemeClr val="bg1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800" b="1" dirty="0">
                  <a:solidFill>
                    <a:schemeClr val="bg1"/>
                  </a:solidFill>
                </a:rPr>
                <a:t>Voxel sizes [2 2 2] </a:t>
              </a:r>
              <a:r>
                <a:rPr lang="en-US" altLang="zh-TW" sz="800" b="1" dirty="0">
                  <a:solidFill>
                    <a:srgbClr val="FFC000"/>
                  </a:solidFill>
                </a:rPr>
                <a:t>(mm)</a:t>
              </a:r>
            </a:p>
          </p:txBody>
        </p:sp>
      </p:grp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97733301-2393-4B19-AA66-ECCD2CA36DE3}"/>
              </a:ext>
            </a:extLst>
          </p:cNvPr>
          <p:cNvCxnSpPr>
            <a:cxnSpLocks/>
          </p:cNvCxnSpPr>
          <p:nvPr/>
        </p:nvCxnSpPr>
        <p:spPr>
          <a:xfrm>
            <a:off x="4010866" y="5714695"/>
            <a:ext cx="2912451" cy="1397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4A45DF0E-4172-410C-BC97-A2460F88070B}"/>
              </a:ext>
            </a:extLst>
          </p:cNvPr>
          <p:cNvSpPr txBox="1"/>
          <p:nvPr/>
        </p:nvSpPr>
        <p:spPr>
          <a:xfrm>
            <a:off x="2382013" y="3789040"/>
            <a:ext cx="23362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Bias corrected T1 (m*.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F71CBB31-2669-4D4F-B8AF-C27307602470}"/>
              </a:ext>
            </a:extLst>
          </p:cNvPr>
          <p:cNvSpPr txBox="1"/>
          <p:nvPr/>
        </p:nvSpPr>
        <p:spPr>
          <a:xfrm>
            <a:off x="2496609" y="6238473"/>
            <a:ext cx="20753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Co-registered EPI volumes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3195E6E7-BEFB-4235-856E-CF410A08517E}"/>
              </a:ext>
            </a:extLst>
          </p:cNvPr>
          <p:cNvCxnSpPr>
            <a:cxnSpLocks/>
          </p:cNvCxnSpPr>
          <p:nvPr/>
        </p:nvCxnSpPr>
        <p:spPr>
          <a:xfrm>
            <a:off x="4010866" y="4503481"/>
            <a:ext cx="2912451" cy="1397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3E16B520-2D70-4070-AFBF-07C5199E9CA0}"/>
              </a:ext>
            </a:extLst>
          </p:cNvPr>
          <p:cNvSpPr txBox="1"/>
          <p:nvPr/>
        </p:nvSpPr>
        <p:spPr>
          <a:xfrm>
            <a:off x="4405878" y="4062203"/>
            <a:ext cx="177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Deformation field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(y_*.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3370E750-6F72-483B-A9A0-56115E437D46}"/>
              </a:ext>
            </a:extLst>
          </p:cNvPr>
          <p:cNvSpPr txBox="1"/>
          <p:nvPr/>
        </p:nvSpPr>
        <p:spPr>
          <a:xfrm>
            <a:off x="4405878" y="5297787"/>
            <a:ext cx="177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Deformation field</a:t>
            </a:r>
          </a:p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(y_*.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1677EBFD-5D61-4752-B70F-0F93ABE620AB}"/>
              </a:ext>
            </a:extLst>
          </p:cNvPr>
          <p:cNvSpPr txBox="1"/>
          <p:nvPr/>
        </p:nvSpPr>
        <p:spPr>
          <a:xfrm>
            <a:off x="6626512" y="3790201"/>
            <a:ext cx="2077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Normalized T1 (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wm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25F5EFC6-96DD-4332-AF18-328937B26365}"/>
              </a:ext>
            </a:extLst>
          </p:cNvPr>
          <p:cNvSpPr txBox="1"/>
          <p:nvPr/>
        </p:nvSpPr>
        <p:spPr>
          <a:xfrm>
            <a:off x="6637894" y="6094457"/>
            <a:ext cx="17707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Normalized EPI volumes (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wra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*.</a:t>
            </a:r>
            <a:r>
              <a:rPr lang="en-US" altLang="zh-TW" sz="11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nii</a:t>
            </a:r>
            <a:r>
              <a:rPr lang="en-US" altLang="zh-TW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zh-TW" alt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9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6" grpId="2"/>
      <p:bldP spid="36" grpId="3"/>
      <p:bldP spid="37" grpId="0"/>
      <p:bldP spid="64" grpId="0"/>
      <p:bldP spid="65" grpId="0"/>
      <p:bldP spid="75" grpId="0"/>
      <p:bldP spid="75" grpId="1"/>
      <p:bldP spid="76" grpId="0"/>
      <p:bldP spid="76" grpId="1"/>
      <p:bldP spid="77" grpId="0"/>
      <p:bldP spid="7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Normalization (native space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→ 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standard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space)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31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A2E67ED2-AA2B-4AE3-943B-95855078E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723" y="1414998"/>
            <a:ext cx="6482239" cy="4606290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EB2FCA2-1852-4350-ACD2-B77C99DCF0D5}"/>
              </a:ext>
            </a:extLst>
          </p:cNvPr>
          <p:cNvSpPr/>
          <p:nvPr/>
        </p:nvSpPr>
        <p:spPr>
          <a:xfrm>
            <a:off x="2631172" y="2803480"/>
            <a:ext cx="1554480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7ED9E31-FC41-40CF-BC02-F32D0F33D633}"/>
              </a:ext>
            </a:extLst>
          </p:cNvPr>
          <p:cNvSpPr/>
          <p:nvPr/>
        </p:nvSpPr>
        <p:spPr>
          <a:xfrm>
            <a:off x="4418434" y="2453378"/>
            <a:ext cx="4280657" cy="276999"/>
          </a:xfrm>
          <a:prstGeom prst="roundRect">
            <a:avLst>
              <a:gd name="adj" fmla="val 1678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CF3367F-C594-404D-9E48-676332595CAD}"/>
              </a:ext>
            </a:extLst>
          </p:cNvPr>
          <p:cNvSpPr txBox="1"/>
          <p:nvPr/>
        </p:nvSpPr>
        <p:spPr>
          <a:xfrm>
            <a:off x="7279568" y="2215897"/>
            <a:ext cx="1554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Data dependency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45A4BAE9-0D74-46C7-838A-E85C867D9F6F}"/>
              </a:ext>
            </a:extLst>
          </p:cNvPr>
          <p:cNvSpPr/>
          <p:nvPr/>
        </p:nvSpPr>
        <p:spPr>
          <a:xfrm>
            <a:off x="4418434" y="2805264"/>
            <a:ext cx="4280657" cy="276999"/>
          </a:xfrm>
          <a:prstGeom prst="roundRect">
            <a:avLst>
              <a:gd name="adj" fmla="val 1678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20873271-C415-4EB5-8270-3F8A05BCDFD3}"/>
              </a:ext>
            </a:extLst>
          </p:cNvPr>
          <p:cNvSpPr/>
          <p:nvPr/>
        </p:nvSpPr>
        <p:spPr>
          <a:xfrm>
            <a:off x="4418434" y="3190672"/>
            <a:ext cx="4280657" cy="141051"/>
          </a:xfrm>
          <a:prstGeom prst="roundRect">
            <a:avLst>
              <a:gd name="adj" fmla="val 3057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FFD943A-5090-4D60-8CBA-93627D90FB9F}"/>
              </a:ext>
            </a:extLst>
          </p:cNvPr>
          <p:cNvSpPr txBox="1"/>
          <p:nvPr/>
        </p:nvSpPr>
        <p:spPr>
          <a:xfrm>
            <a:off x="2782934" y="5389765"/>
            <a:ext cx="591615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Deformation Field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forward deformation matrix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(y_*.</a:t>
            </a:r>
            <a:r>
              <a:rPr lang="en-US" altLang="zh-TW" sz="1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1200" b="1" dirty="0"/>
              <a:t>Images to write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co-registered EPI volume</a:t>
            </a:r>
          </a:p>
          <a:p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/>
              <a:t>Filename Prefix: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create 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wra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*.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files after this step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3EDFB443-3547-4924-9368-29142CFB2ECC}"/>
              </a:ext>
            </a:extLst>
          </p:cNvPr>
          <p:cNvSpPr/>
          <p:nvPr/>
        </p:nvSpPr>
        <p:spPr>
          <a:xfrm>
            <a:off x="4418434" y="4043771"/>
            <a:ext cx="595164" cy="32133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87DAA66-A6E7-4BE0-9FD3-BD3E0BEAA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503" y="3442706"/>
            <a:ext cx="1779378" cy="176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7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9" grpId="0" animBg="1"/>
      <p:bldP spid="40" grpId="0" animBg="1"/>
      <p:bldP spid="41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10EA039-7A0E-45FF-8920-46490D0F9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722" y="1414998"/>
            <a:ext cx="6482239" cy="46062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Normalization (native space 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→ 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standard</a:t>
            </a:r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space)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32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EB2FCA2-1852-4350-ACD2-B77C99DCF0D5}"/>
              </a:ext>
            </a:extLst>
          </p:cNvPr>
          <p:cNvSpPr/>
          <p:nvPr/>
        </p:nvSpPr>
        <p:spPr>
          <a:xfrm>
            <a:off x="2631172" y="3058068"/>
            <a:ext cx="1554480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7ED9E31-FC41-40CF-BC02-F32D0F33D633}"/>
              </a:ext>
            </a:extLst>
          </p:cNvPr>
          <p:cNvSpPr/>
          <p:nvPr/>
        </p:nvSpPr>
        <p:spPr>
          <a:xfrm>
            <a:off x="4418434" y="2453378"/>
            <a:ext cx="4280657" cy="276999"/>
          </a:xfrm>
          <a:prstGeom prst="roundRect">
            <a:avLst>
              <a:gd name="adj" fmla="val 1678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CF3367F-C594-404D-9E48-676332595CAD}"/>
              </a:ext>
            </a:extLst>
          </p:cNvPr>
          <p:cNvSpPr txBox="1"/>
          <p:nvPr/>
        </p:nvSpPr>
        <p:spPr>
          <a:xfrm>
            <a:off x="7279568" y="2215897"/>
            <a:ext cx="1554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Data dependency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45A4BAE9-0D74-46C7-838A-E85C867D9F6F}"/>
              </a:ext>
            </a:extLst>
          </p:cNvPr>
          <p:cNvSpPr/>
          <p:nvPr/>
        </p:nvSpPr>
        <p:spPr>
          <a:xfrm>
            <a:off x="4418434" y="2805264"/>
            <a:ext cx="4280657" cy="276999"/>
          </a:xfrm>
          <a:prstGeom prst="roundRect">
            <a:avLst>
              <a:gd name="adj" fmla="val 1678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20873271-C415-4EB5-8270-3F8A05BCDFD3}"/>
              </a:ext>
            </a:extLst>
          </p:cNvPr>
          <p:cNvSpPr/>
          <p:nvPr/>
        </p:nvSpPr>
        <p:spPr>
          <a:xfrm>
            <a:off x="4418434" y="3190672"/>
            <a:ext cx="4280657" cy="141051"/>
          </a:xfrm>
          <a:prstGeom prst="roundRect">
            <a:avLst>
              <a:gd name="adj" fmla="val 3057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FFD943A-5090-4D60-8CBA-93627D90FB9F}"/>
              </a:ext>
            </a:extLst>
          </p:cNvPr>
          <p:cNvSpPr txBox="1"/>
          <p:nvPr/>
        </p:nvSpPr>
        <p:spPr>
          <a:xfrm>
            <a:off x="2782934" y="5389765"/>
            <a:ext cx="591615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Deformation Field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forward deformation matrix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(y_*.</a:t>
            </a:r>
            <a:r>
              <a:rPr lang="en-US" altLang="zh-TW" sz="1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1200" b="1" dirty="0"/>
              <a:t>Images to write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bias corrected T1 volume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(m_*.</a:t>
            </a:r>
            <a:r>
              <a:rPr lang="en-US" altLang="zh-TW" sz="1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/>
              <a:t>Filename Prefix: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create 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wm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*.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files after this step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3EDFB443-3547-4924-9368-29142CFB2ECC}"/>
              </a:ext>
            </a:extLst>
          </p:cNvPr>
          <p:cNvSpPr/>
          <p:nvPr/>
        </p:nvSpPr>
        <p:spPr>
          <a:xfrm>
            <a:off x="4418434" y="4043771"/>
            <a:ext cx="595164" cy="32133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87DAA66-A6E7-4BE0-9FD3-BD3E0BEAA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503" y="3442706"/>
            <a:ext cx="1779378" cy="176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8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9" grpId="0" animBg="1"/>
      <p:bldP spid="40" grpId="0" animBg="1"/>
      <p:bldP spid="41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Gaussian Spatial Smoothing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33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C2C8324-57DC-49F6-B163-8C1A347102F7}"/>
              </a:ext>
            </a:extLst>
          </p:cNvPr>
          <p:cNvSpPr txBox="1"/>
          <p:nvPr/>
        </p:nvSpPr>
        <p:spPr>
          <a:xfrm>
            <a:off x="2451583" y="1371811"/>
            <a:ext cx="6336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Apply Gaussian kernel smoothing to the normalized EPI volumes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/>
              <a:t>Each voxel becomes weighted average of surrounding voxels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/>
              <a:t>Compensate for in accuracies in normalization between individuals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u="sng" dirty="0"/>
              <a:t>Increase signal-to-noise ratio (SNR)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417C48-756B-4022-BC53-2E7238D03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b="28117"/>
          <a:stretch/>
        </p:blipFill>
        <p:spPr>
          <a:xfrm>
            <a:off x="2555775" y="4925014"/>
            <a:ext cx="4366642" cy="145631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BAED31C-8B3D-4D0A-9F42-657B6CCB3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23"/>
          <a:stretch/>
        </p:blipFill>
        <p:spPr>
          <a:xfrm>
            <a:off x="4338634" y="2204864"/>
            <a:ext cx="4348166" cy="1682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FEDA615-4C4D-4D3A-B83C-2B994E60BA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0"/>
          <a:stretch/>
        </p:blipFill>
        <p:spPr>
          <a:xfrm>
            <a:off x="2543305" y="2249838"/>
            <a:ext cx="1584136" cy="1567644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EF5A87D6-3C52-4D58-8EE7-76FEBDD84854}"/>
              </a:ext>
            </a:extLst>
          </p:cNvPr>
          <p:cNvSpPr txBox="1"/>
          <p:nvPr/>
        </p:nvSpPr>
        <p:spPr>
          <a:xfrm>
            <a:off x="2451582" y="4111598"/>
            <a:ext cx="7088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FWHM (full width half maximum)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/>
              <a:t>Mainly </a:t>
            </a:r>
            <a:r>
              <a:rPr lang="en-US" altLang="zh-TW" sz="1200" b="1" u="sng" dirty="0"/>
              <a:t>5-10 mm FWHM (2 to 3 voxels)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/>
              <a:t>Smoothing process may be skipped when the target brain region is </a:t>
            </a:r>
            <a:r>
              <a:rPr lang="en-US" altLang="zh-TW" sz="1200" b="1" u="sng" dirty="0"/>
              <a:t>small</a:t>
            </a:r>
            <a:r>
              <a:rPr lang="en-US" altLang="zh-TW" sz="1200" b="1" dirty="0"/>
              <a:t>. </a:t>
            </a:r>
            <a:br>
              <a:rPr lang="en-US" altLang="zh-TW" sz="1200" b="1" dirty="0"/>
            </a:br>
            <a:r>
              <a:rPr lang="en-US" altLang="zh-TW" sz="1200" b="1" dirty="0"/>
              <a:t>				                  (i.e. amygdala, deep nucleus)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39EF94E-7464-45B2-B7B6-EEA36F77A911}"/>
              </a:ext>
            </a:extLst>
          </p:cNvPr>
          <p:cNvSpPr txBox="1"/>
          <p:nvPr/>
        </p:nvSpPr>
        <p:spPr>
          <a:xfrm>
            <a:off x="3600948" y="1206904"/>
            <a:ext cx="748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(stamp)</a:t>
            </a:r>
            <a:endParaRPr lang="zh-TW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057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Gaussian Spatial Smoothing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34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860886C-EA46-41DC-8805-9BA4FE54471D}"/>
              </a:ext>
            </a:extLst>
          </p:cNvPr>
          <p:cNvSpPr/>
          <p:nvPr/>
        </p:nvSpPr>
        <p:spPr>
          <a:xfrm>
            <a:off x="179512" y="1417638"/>
            <a:ext cx="2152600" cy="71521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Timing Correction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C8634B82-9328-420C-B4D2-46B6973351B9}"/>
              </a:ext>
            </a:extLst>
          </p:cNvPr>
          <p:cNvSpPr/>
          <p:nvPr/>
        </p:nvSpPr>
        <p:spPr>
          <a:xfrm>
            <a:off x="179512" y="2437952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Realignment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703860F-3D63-4B93-A50D-1064309734CA}"/>
              </a:ext>
            </a:extLst>
          </p:cNvPr>
          <p:cNvSpPr/>
          <p:nvPr/>
        </p:nvSpPr>
        <p:spPr>
          <a:xfrm>
            <a:off x="179512" y="3225774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A07354B-7A71-47E4-B583-CC88982C256F}"/>
              </a:ext>
            </a:extLst>
          </p:cNvPr>
          <p:cNvSpPr/>
          <p:nvPr/>
        </p:nvSpPr>
        <p:spPr>
          <a:xfrm>
            <a:off x="179512" y="4013596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5B87541-D5BB-4100-A71C-070A59A6C145}"/>
              </a:ext>
            </a:extLst>
          </p:cNvPr>
          <p:cNvSpPr/>
          <p:nvPr/>
        </p:nvSpPr>
        <p:spPr>
          <a:xfrm>
            <a:off x="179512" y="4801418"/>
            <a:ext cx="2152600" cy="43204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8A522C-A976-4346-BB2B-6B289D3828CD}"/>
              </a:ext>
            </a:extLst>
          </p:cNvPr>
          <p:cNvSpPr/>
          <p:nvPr/>
        </p:nvSpPr>
        <p:spPr>
          <a:xfrm>
            <a:off x="179512" y="5589240"/>
            <a:ext cx="2152600" cy="432048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endParaRPr lang="zh-TW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BEC0B9D-0978-4331-ADD1-E33FFAAD39E5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1255812" y="2132856"/>
            <a:ext cx="0" cy="30509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32774D0F-938B-43A7-983D-7F8D5D9514D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1255812" y="2870000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0AF1520-0236-4493-89FC-BD5AF7CB7BED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1255812" y="3657822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936ADAA-7490-4910-9BA6-A28A36AB3248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1255812" y="4445644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5B2B0922-6512-4055-9091-139EF5DF52BC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1255812" y="5233466"/>
            <a:ext cx="0" cy="3557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B7A96547-93C0-448B-BCAC-0F790890C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249" y="1417638"/>
            <a:ext cx="6482239" cy="4606290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56128FB3-0926-4C88-835B-590EFBB5645A}"/>
              </a:ext>
            </a:extLst>
          </p:cNvPr>
          <p:cNvSpPr/>
          <p:nvPr/>
        </p:nvSpPr>
        <p:spPr>
          <a:xfrm>
            <a:off x="2631172" y="2930602"/>
            <a:ext cx="1554480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853C7017-9AC4-47F9-AA24-E3F13AE35C5C}"/>
              </a:ext>
            </a:extLst>
          </p:cNvPr>
          <p:cNvSpPr/>
          <p:nvPr/>
        </p:nvSpPr>
        <p:spPr>
          <a:xfrm>
            <a:off x="4418434" y="2181378"/>
            <a:ext cx="4280657" cy="276999"/>
          </a:xfrm>
          <a:prstGeom prst="roundRect">
            <a:avLst>
              <a:gd name="adj" fmla="val 1678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A6EDDDF-D26B-4164-8611-D9A068345D8D}"/>
              </a:ext>
            </a:extLst>
          </p:cNvPr>
          <p:cNvSpPr txBox="1"/>
          <p:nvPr/>
        </p:nvSpPr>
        <p:spPr>
          <a:xfrm>
            <a:off x="7279568" y="1943897"/>
            <a:ext cx="1554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Data dependency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E21478B-AD43-4D95-A58A-2D9AACFE9A0C}"/>
              </a:ext>
            </a:extLst>
          </p:cNvPr>
          <p:cNvSpPr txBox="1"/>
          <p:nvPr/>
        </p:nvSpPr>
        <p:spPr>
          <a:xfrm>
            <a:off x="2782934" y="3759693"/>
            <a:ext cx="591615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Images to Smooth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Normalized EPI volumes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wra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*.</a:t>
            </a:r>
            <a:r>
              <a:rPr lang="en-US" altLang="zh-TW" sz="1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/>
              <a:t>FWHM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mainly 5-8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(mm)</a:t>
            </a:r>
          </a:p>
          <a:p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/>
              <a:t>Filename Prefix: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create 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swra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*.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files after this step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3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8" grpId="0"/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91805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4213" y="36449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Analysis of Functional Magnetic Resonance Imaging (fMRI)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 up SPM Batch Jobs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00E43E4-3DFB-4C73-B436-C56731B2B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96" y="94018"/>
            <a:ext cx="2867025" cy="676275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CCCFB27B-194C-44A0-A209-8E85BD51DFC8}"/>
              </a:ext>
            </a:extLst>
          </p:cNvPr>
          <p:cNvGrpSpPr/>
          <p:nvPr/>
        </p:nvGrpSpPr>
        <p:grpSpPr>
          <a:xfrm>
            <a:off x="21004" y="770293"/>
            <a:ext cx="2966820" cy="687187"/>
            <a:chOff x="-123012" y="676275"/>
            <a:chExt cx="2966820" cy="68718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70B527D-315A-4926-AAE5-848F2DE2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951"/>
            <a:stretch/>
          </p:blipFill>
          <p:spPr>
            <a:xfrm>
              <a:off x="-123012" y="676275"/>
              <a:ext cx="880349" cy="687187"/>
            </a:xfrm>
            <a:prstGeom prst="rect">
              <a:avLst/>
            </a:prstGeom>
          </p:spPr>
        </p:pic>
        <p:pic>
          <p:nvPicPr>
            <p:cNvPr id="14" name="Picture 5" descr="TIRC (Logo + full title)(Final).png">
              <a:extLst>
                <a:ext uri="{FF2B5EF4-FFF2-40B4-BE49-F238E27FC236}">
                  <a16:creationId xmlns:a16="http://schemas.microsoft.com/office/drawing/2014/main" id="{CC3DA967-2CC0-4B38-92CC-AB474C89D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9459" t="16112" b="16620"/>
            <a:stretch/>
          </p:blipFill>
          <p:spPr>
            <a:xfrm>
              <a:off x="697509" y="709800"/>
              <a:ext cx="2146299" cy="62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059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6D77DB7-7036-4B57-99EE-CFA88385B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287" y="1353020"/>
            <a:ext cx="3680460" cy="496062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SPM Batch Jobs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36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68" y="2636912"/>
            <a:ext cx="2866105" cy="338437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1874510" y="5622900"/>
            <a:ext cx="64807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706FAA1-18B3-4142-9DCB-68875FAFFB07}"/>
              </a:ext>
            </a:extLst>
          </p:cNvPr>
          <p:cNvSpPr/>
          <p:nvPr/>
        </p:nvSpPr>
        <p:spPr>
          <a:xfrm>
            <a:off x="4499992" y="1513095"/>
            <a:ext cx="360040" cy="25972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C06124C-83DB-4195-9FE1-F136A70C3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56" t="3143" r="58415" b="28286"/>
          <a:stretch/>
        </p:blipFill>
        <p:spPr>
          <a:xfrm>
            <a:off x="3398287" y="1374195"/>
            <a:ext cx="3694842" cy="4960800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4A509488-E03E-4637-AD63-5BB18E781C79}"/>
              </a:ext>
            </a:extLst>
          </p:cNvPr>
          <p:cNvSpPr/>
          <p:nvPr/>
        </p:nvSpPr>
        <p:spPr>
          <a:xfrm>
            <a:off x="4427984" y="2006240"/>
            <a:ext cx="2403122" cy="20676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627FF84-502A-4537-97E0-53CD9C445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287" y="1352840"/>
            <a:ext cx="3680460" cy="4960620"/>
          </a:xfrm>
          <a:prstGeom prst="rect">
            <a:avLst/>
          </a:prstGeom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0B4E40E1-2D01-44D0-AC06-D3D08B6AF957}"/>
              </a:ext>
            </a:extLst>
          </p:cNvPr>
          <p:cNvSpPr/>
          <p:nvPr/>
        </p:nvSpPr>
        <p:spPr>
          <a:xfrm>
            <a:off x="4447075" y="2172857"/>
            <a:ext cx="2403123" cy="215119"/>
          </a:xfrm>
          <a:prstGeom prst="roundRect">
            <a:avLst>
              <a:gd name="adj" fmla="val 2632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2706B7BB-46FF-4675-85B3-37281C8A8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188" y="3353220"/>
            <a:ext cx="3481118" cy="2798307"/>
          </a:xfrm>
          <a:prstGeom prst="rect">
            <a:avLst/>
          </a:prstGeom>
        </p:spPr>
      </p:pic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78DBE2DB-C8BF-46C8-8118-8238CD34B4D8}"/>
              </a:ext>
            </a:extLst>
          </p:cNvPr>
          <p:cNvSpPr/>
          <p:nvPr/>
        </p:nvSpPr>
        <p:spPr>
          <a:xfrm>
            <a:off x="6479596" y="4126638"/>
            <a:ext cx="1679336" cy="19623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36207F40-7B0C-4212-9669-7915C28A8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8802" y="3355774"/>
            <a:ext cx="3481118" cy="2798307"/>
          </a:xfrm>
          <a:prstGeom prst="rect">
            <a:avLst/>
          </a:prstGeom>
        </p:spPr>
      </p:pic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4A3F5C80-3F1A-45E9-A94C-55480E2C1DA3}"/>
              </a:ext>
            </a:extLst>
          </p:cNvPr>
          <p:cNvSpPr/>
          <p:nvPr/>
        </p:nvSpPr>
        <p:spPr>
          <a:xfrm>
            <a:off x="5284450" y="5142790"/>
            <a:ext cx="1195145" cy="19623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9AC5C15-9D8E-45A1-BD19-44F8392DC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744" y="5792788"/>
            <a:ext cx="154585" cy="15831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B3DC95D-E6CB-4B87-A30D-A1FA4A6CF280}"/>
              </a:ext>
            </a:extLst>
          </p:cNvPr>
          <p:cNvSpPr txBox="1"/>
          <p:nvPr/>
        </p:nvSpPr>
        <p:spPr>
          <a:xfrm>
            <a:off x="275481" y="1274577"/>
            <a:ext cx="809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Batch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BasicIO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&gt; Run &gt; Run Batch Jobs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fMRI_preprocessing_batch_YTLi20210112.mat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80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0833 L 0.13368 -0.10046 C 0.16684 -0.11829 0.20018 -0.16088 0.22552 -0.21319 C 0.2533 -0.27315 0.2658 -0.32801 0.26216 -0.37778 L 0.25921 -0.60556 " pathEditMode="relative" rAng="18120000" ptsTypes="AAAAA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58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03 -0.60556 L 0.48872 -0.52083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872 -0.52083 L 0.63073 -0.240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073 -0.24074 L 0.42466 -0.07778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18" grpId="0" animBg="1"/>
      <p:bldP spid="27" grpId="0" animBg="1"/>
      <p:bldP spid="29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B3DC95D-E6CB-4B87-A30D-A1FA4A6CF280}"/>
              </a:ext>
            </a:extLst>
          </p:cNvPr>
          <p:cNvSpPr txBox="1"/>
          <p:nvPr/>
        </p:nvSpPr>
        <p:spPr>
          <a:xfrm>
            <a:off x="275481" y="1274577"/>
            <a:ext cx="809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Batch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BasicIO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&gt; Run &gt; Run Batch Jobs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fMRI_preprocessing_batch_YTLi20210112.mat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85C3887-F4DD-4DC5-B602-1B83D8AA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836" y="1352090"/>
            <a:ext cx="3680460" cy="496062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SPM Batch Jobs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37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68" y="2636912"/>
            <a:ext cx="2866105" cy="338437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1874510" y="5622900"/>
            <a:ext cx="64807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0B4E40E1-2D01-44D0-AC06-D3D08B6AF957}"/>
              </a:ext>
            </a:extLst>
          </p:cNvPr>
          <p:cNvSpPr/>
          <p:nvPr/>
        </p:nvSpPr>
        <p:spPr>
          <a:xfrm>
            <a:off x="4447075" y="2318670"/>
            <a:ext cx="2403123" cy="158310"/>
          </a:xfrm>
          <a:prstGeom prst="roundRect">
            <a:avLst>
              <a:gd name="adj" fmla="val 2632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8C2C3264-B6C2-44BE-B364-5E986C439E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6" t="11354" r="71622" b="56703"/>
          <a:stretch/>
        </p:blipFill>
        <p:spPr>
          <a:xfrm>
            <a:off x="7259444" y="1784195"/>
            <a:ext cx="1739590" cy="1471961"/>
          </a:xfrm>
          <a:prstGeom prst="rect">
            <a:avLst/>
          </a:prstGeom>
        </p:spPr>
      </p:pic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A5EB841-5B3B-45FE-AAA6-6700170ABF65}"/>
              </a:ext>
            </a:extLst>
          </p:cNvPr>
          <p:cNvSpPr/>
          <p:nvPr/>
        </p:nvSpPr>
        <p:spPr>
          <a:xfrm>
            <a:off x="8521992" y="1915208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46574FF-6498-4FB5-B68A-D3B327B02E40}"/>
              </a:ext>
            </a:extLst>
          </p:cNvPr>
          <p:cNvSpPr/>
          <p:nvPr/>
        </p:nvSpPr>
        <p:spPr>
          <a:xfrm>
            <a:off x="8521992" y="2171035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EF6E3919-5DB4-4E54-9563-1DF8685753CF}"/>
              </a:ext>
            </a:extLst>
          </p:cNvPr>
          <p:cNvSpPr/>
          <p:nvPr/>
        </p:nvSpPr>
        <p:spPr>
          <a:xfrm>
            <a:off x="8521992" y="2404573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20FD8F7-FC83-4E1C-AFD0-FEC94AFD4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836" y="1349109"/>
            <a:ext cx="3680460" cy="4960620"/>
          </a:xfrm>
          <a:prstGeom prst="rect">
            <a:avLst/>
          </a:prstGeom>
        </p:spPr>
      </p:pic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AEDA1D60-19B1-4BB2-A0A8-DA2B8B21DA4F}"/>
              </a:ext>
            </a:extLst>
          </p:cNvPr>
          <p:cNvSpPr/>
          <p:nvPr/>
        </p:nvSpPr>
        <p:spPr>
          <a:xfrm>
            <a:off x="4473285" y="2451808"/>
            <a:ext cx="674779" cy="1778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BF26E26-B49A-4DC7-9CAD-144228B56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356" y="1350790"/>
            <a:ext cx="3680460" cy="4960620"/>
          </a:xfrm>
          <a:prstGeom prst="rect">
            <a:avLst/>
          </a:prstGeom>
        </p:spPr>
      </p:pic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181AB8AA-3B25-4F54-920D-42628043A7DC}"/>
              </a:ext>
            </a:extLst>
          </p:cNvPr>
          <p:cNvSpPr/>
          <p:nvPr/>
        </p:nvSpPr>
        <p:spPr>
          <a:xfrm>
            <a:off x="4475858" y="4763337"/>
            <a:ext cx="744213" cy="1778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0C7E44E-3CF5-428C-9988-44C046E74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356" y="1355392"/>
            <a:ext cx="3680460" cy="496062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BBE169E-D11D-469F-B01B-B1A72B9FF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2356" y="1356692"/>
            <a:ext cx="3680460" cy="4960620"/>
          </a:xfrm>
          <a:prstGeom prst="rect">
            <a:avLst/>
          </a:prstGeom>
        </p:spPr>
      </p:pic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617378D0-7536-4C69-9545-A28A46A39DC6}"/>
              </a:ext>
            </a:extLst>
          </p:cNvPr>
          <p:cNvSpPr/>
          <p:nvPr/>
        </p:nvSpPr>
        <p:spPr>
          <a:xfrm>
            <a:off x="4438134" y="4461690"/>
            <a:ext cx="925954" cy="1778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C490319-D9F8-408F-B022-61877F7D93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2356" y="1356692"/>
            <a:ext cx="3680460" cy="4960620"/>
          </a:xfrm>
          <a:prstGeom prst="rect">
            <a:avLst/>
          </a:prstGeom>
        </p:spPr>
      </p:pic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3918A2E4-9795-474E-8B21-B27E4A15F84E}"/>
              </a:ext>
            </a:extLst>
          </p:cNvPr>
          <p:cNvSpPr/>
          <p:nvPr/>
        </p:nvSpPr>
        <p:spPr>
          <a:xfrm>
            <a:off x="4427984" y="4461626"/>
            <a:ext cx="925954" cy="1778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5E03D301-9EC4-4D92-BB21-F5BA4F6F8B13}"/>
              </a:ext>
            </a:extLst>
          </p:cNvPr>
          <p:cNvSpPr/>
          <p:nvPr/>
        </p:nvSpPr>
        <p:spPr>
          <a:xfrm>
            <a:off x="4463611" y="2598714"/>
            <a:ext cx="2362702" cy="416090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E07D70F2-D8BE-43E1-A432-F0CE774C4A3C}"/>
              </a:ext>
            </a:extLst>
          </p:cNvPr>
          <p:cNvCxnSpPr/>
          <p:nvPr/>
        </p:nvCxnSpPr>
        <p:spPr>
          <a:xfrm flipV="1">
            <a:off x="6710894" y="1988840"/>
            <a:ext cx="1811098" cy="64807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3A5830F3-280B-4DA8-AB7B-41A072286767}"/>
              </a:ext>
            </a:extLst>
          </p:cNvPr>
          <p:cNvCxnSpPr>
            <a:endCxn id="34" idx="1"/>
          </p:cNvCxnSpPr>
          <p:nvPr/>
        </p:nvCxnSpPr>
        <p:spPr>
          <a:xfrm flipV="1">
            <a:off x="6710894" y="2235643"/>
            <a:ext cx="1811098" cy="54528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81C87269-D548-4ECB-A5FC-FB7BC6F3599E}"/>
              </a:ext>
            </a:extLst>
          </p:cNvPr>
          <p:cNvCxnSpPr/>
          <p:nvPr/>
        </p:nvCxnSpPr>
        <p:spPr>
          <a:xfrm flipV="1">
            <a:off x="6710894" y="2476980"/>
            <a:ext cx="1811098" cy="48759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C9AC5C15-9D8E-45A1-BD19-44F8392DCE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0894" y="2420888"/>
            <a:ext cx="154585" cy="158310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2742CC23-E296-4540-B188-9D8DF685C79E}"/>
              </a:ext>
            </a:extLst>
          </p:cNvPr>
          <p:cNvSpPr txBox="1"/>
          <p:nvPr/>
        </p:nvSpPr>
        <p:spPr>
          <a:xfrm>
            <a:off x="3963324" y="3696822"/>
            <a:ext cx="46671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Data folder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4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C652789-AABC-4D04-90A8-393A6352A0F9}"/>
              </a:ext>
            </a:extLst>
          </p:cNvPr>
          <p:cNvSpPr txBox="1"/>
          <p:nvPr/>
        </p:nvSpPr>
        <p:spPr>
          <a:xfrm>
            <a:off x="3963324" y="5092593"/>
            <a:ext cx="466713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T1 files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4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\T1\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20*.</a:t>
            </a:r>
            <a:r>
              <a:rPr lang="en-US" altLang="zh-TW" sz="14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endParaRPr lang="en-US" altLang="zh-TW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          (1 volumes)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0126049-F861-406E-AEA9-C461449BACA3}"/>
              </a:ext>
            </a:extLst>
          </p:cNvPr>
          <p:cNvSpPr txBox="1"/>
          <p:nvPr/>
        </p:nvSpPr>
        <p:spPr>
          <a:xfrm>
            <a:off x="3963324" y="4286093"/>
            <a:ext cx="466713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fMRI files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4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\WM1\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20*.</a:t>
            </a:r>
            <a:r>
              <a:rPr lang="en-US" altLang="zh-TW" sz="14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endParaRPr lang="en-US" altLang="zh-TW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       (105 volume)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795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18715 0.01783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58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15 0.01782 L -0.17934 0.3560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34 0.35602 L -0.15486 0.3034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0" grpId="1" animBg="1"/>
      <p:bldP spid="42" grpId="0" animBg="1"/>
      <p:bldP spid="46" grpId="0" animBg="1"/>
      <p:bldP spid="47" grpId="0" animBg="1"/>
      <p:bldP spid="4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B3DC95D-E6CB-4B87-A30D-A1FA4A6CF280}"/>
              </a:ext>
            </a:extLst>
          </p:cNvPr>
          <p:cNvSpPr txBox="1"/>
          <p:nvPr/>
        </p:nvSpPr>
        <p:spPr>
          <a:xfrm>
            <a:off x="275481" y="1274577"/>
            <a:ext cx="809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Batch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BasicIO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&gt; Run &gt; Run Batch Jobs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fMRI_preprocessing_batch_YTLi20210112.mat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67C0704-461F-46DF-BF8E-3C9F10459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299" y="1345807"/>
            <a:ext cx="3680460" cy="496062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SPM Batch Jobs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38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68" y="2636912"/>
            <a:ext cx="2866105" cy="338437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1874510" y="5622900"/>
            <a:ext cx="64807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0B4E40E1-2D01-44D0-AC06-D3D08B6AF957}"/>
              </a:ext>
            </a:extLst>
          </p:cNvPr>
          <p:cNvSpPr/>
          <p:nvPr/>
        </p:nvSpPr>
        <p:spPr>
          <a:xfrm>
            <a:off x="4468096" y="2980822"/>
            <a:ext cx="2403123" cy="304162"/>
          </a:xfrm>
          <a:prstGeom prst="roundRect">
            <a:avLst>
              <a:gd name="adj" fmla="val 2632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525E8C4-4667-4252-B946-9ED670A0D6C2}"/>
              </a:ext>
            </a:extLst>
          </p:cNvPr>
          <p:cNvSpPr txBox="1"/>
          <p:nvPr/>
        </p:nvSpPr>
        <p:spPr>
          <a:xfrm>
            <a:off x="3811192" y="5177939"/>
            <a:ext cx="39132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Save Generated Batch Jobs :  </a:t>
            </a:r>
            <a:r>
              <a:rPr lang="en-US" altLang="zh-TW" sz="1200" dirty="0">
                <a:ea typeface="微軟正黑體" panose="020B0604030504040204" pitchFamily="34" charset="-120"/>
                <a:cs typeface="Arial" panose="020B0604020202020204" pitchFamily="34" charset="0"/>
              </a:rPr>
              <a:t>Don’t Save</a:t>
            </a:r>
            <a:endParaRPr lang="en-US" altLang="zh-TW" sz="1200" dirty="0">
              <a:solidFill>
                <a:srgbClr val="C00000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Missing Inputs : </a:t>
            </a:r>
            <a:r>
              <a:rPr lang="en-US" altLang="zh-TW" sz="1200" dirty="0">
                <a:solidFill>
                  <a:srgbClr val="C00000"/>
                </a:solidFill>
              </a:rPr>
              <a:t>Don’t run any jobs if missing inputs</a:t>
            </a:r>
            <a:endParaRPr lang="en-US" altLang="zh-TW" sz="1200" b="1" dirty="0">
              <a:solidFill>
                <a:srgbClr val="C00000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1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B3DC95D-E6CB-4B87-A30D-A1FA4A6CF280}"/>
              </a:ext>
            </a:extLst>
          </p:cNvPr>
          <p:cNvSpPr txBox="1"/>
          <p:nvPr/>
        </p:nvSpPr>
        <p:spPr>
          <a:xfrm>
            <a:off x="275481" y="1274577"/>
            <a:ext cx="809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Batch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BasicIO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&gt; Run &gt; Run Batch Jobs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fMRI_preprocessing_batch_YTLi20210112.mat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4C15AF4-4590-4BF0-8A2C-52C9EA62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299" y="1345698"/>
            <a:ext cx="3680460" cy="496062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SPM Batch Jobs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39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68" y="2636912"/>
            <a:ext cx="2866105" cy="3384376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E443F08-1AE1-42D2-A06C-CF924CA7566E}"/>
              </a:ext>
            </a:extLst>
          </p:cNvPr>
          <p:cNvSpPr/>
          <p:nvPr/>
        </p:nvSpPr>
        <p:spPr>
          <a:xfrm>
            <a:off x="4499992" y="1556793"/>
            <a:ext cx="360040" cy="19590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206C78CD-F328-49DD-9ADB-7FD5AAFF2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22" t="2851" r="58548" b="28504"/>
          <a:stretch/>
        </p:blipFill>
        <p:spPr>
          <a:xfrm>
            <a:off x="3401830" y="1355983"/>
            <a:ext cx="3665398" cy="49608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E98D0E5-B0B3-4430-97EF-FA4CF0085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299" y="1345698"/>
            <a:ext cx="3680460" cy="4960620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8FC429B6-176B-4C30-AD5A-2A7698ECF9A3}"/>
              </a:ext>
            </a:extLst>
          </p:cNvPr>
          <p:cNvSpPr/>
          <p:nvPr/>
        </p:nvSpPr>
        <p:spPr>
          <a:xfrm>
            <a:off x="3461490" y="2183369"/>
            <a:ext cx="876493" cy="1677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1D2183D-8A5B-42AA-A072-4EBFC11BD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5792788"/>
            <a:ext cx="154585" cy="15831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D70AD8C-FEDA-41B2-BE69-003A7AA2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4299" y="1345698"/>
            <a:ext cx="3680460" cy="496062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DBBD8FB-E7B7-4765-80D4-CE6470C608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06" t="11354" r="71622" b="56703"/>
          <a:stretch/>
        </p:blipFill>
        <p:spPr>
          <a:xfrm>
            <a:off x="7259444" y="1784195"/>
            <a:ext cx="1739590" cy="1471961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F71F2966-4C10-4566-B30F-D52291C5FDEB}"/>
              </a:ext>
            </a:extLst>
          </p:cNvPr>
          <p:cNvSpPr/>
          <p:nvPr/>
        </p:nvSpPr>
        <p:spPr>
          <a:xfrm>
            <a:off x="8521992" y="1915208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2D2B511D-B714-4672-85E7-509F659248B2}"/>
              </a:ext>
            </a:extLst>
          </p:cNvPr>
          <p:cNvSpPr/>
          <p:nvPr/>
        </p:nvSpPr>
        <p:spPr>
          <a:xfrm>
            <a:off x="4473133" y="2060848"/>
            <a:ext cx="2403123" cy="158310"/>
          </a:xfrm>
          <a:prstGeom prst="roundRect">
            <a:avLst>
              <a:gd name="adj" fmla="val 2632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B44C6D4-1F20-4636-AEE6-49192FC0A313}"/>
              </a:ext>
            </a:extLst>
          </p:cNvPr>
          <p:cNvSpPr/>
          <p:nvPr/>
        </p:nvSpPr>
        <p:spPr>
          <a:xfrm>
            <a:off x="8521992" y="2171035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A08839B4-FE19-4239-8E81-2B3F73006E7E}"/>
              </a:ext>
            </a:extLst>
          </p:cNvPr>
          <p:cNvSpPr/>
          <p:nvPr/>
        </p:nvSpPr>
        <p:spPr>
          <a:xfrm>
            <a:off x="8521992" y="2404573"/>
            <a:ext cx="288032" cy="1292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953F4352-FC36-4317-B7EA-613EB5730FD4}"/>
              </a:ext>
            </a:extLst>
          </p:cNvPr>
          <p:cNvSpPr/>
          <p:nvPr/>
        </p:nvSpPr>
        <p:spPr>
          <a:xfrm>
            <a:off x="4485915" y="2202883"/>
            <a:ext cx="2340397" cy="534287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4288A71-BF22-4393-B64B-C9914FB311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844" t="14151" r="3018" b="44873"/>
          <a:stretch/>
        </p:blipFill>
        <p:spPr>
          <a:xfrm>
            <a:off x="4463611" y="2044423"/>
            <a:ext cx="2507802" cy="2032649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0B24531-416C-45C6-B30F-B982B2C4FB0C}"/>
              </a:ext>
            </a:extLst>
          </p:cNvPr>
          <p:cNvSpPr/>
          <p:nvPr/>
        </p:nvSpPr>
        <p:spPr>
          <a:xfrm>
            <a:off x="4485915" y="2598713"/>
            <a:ext cx="2340397" cy="700921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FFFA1FA-CCD7-4AF5-8413-1FC45987A5E1}"/>
              </a:ext>
            </a:extLst>
          </p:cNvPr>
          <p:cNvCxnSpPr/>
          <p:nvPr/>
        </p:nvCxnSpPr>
        <p:spPr>
          <a:xfrm flipV="1">
            <a:off x="6710894" y="1988840"/>
            <a:ext cx="1811098" cy="64807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F68BFC02-2873-4BF6-996C-3FA425A72E3F}"/>
              </a:ext>
            </a:extLst>
          </p:cNvPr>
          <p:cNvCxnSpPr>
            <a:endCxn id="22" idx="1"/>
          </p:cNvCxnSpPr>
          <p:nvPr/>
        </p:nvCxnSpPr>
        <p:spPr>
          <a:xfrm flipV="1">
            <a:off x="6710894" y="2235643"/>
            <a:ext cx="1811098" cy="54528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A7436D3E-2C2E-4CB7-915C-010DA89C8A84}"/>
              </a:ext>
            </a:extLst>
          </p:cNvPr>
          <p:cNvCxnSpPr>
            <a:cxnSpLocks/>
          </p:cNvCxnSpPr>
          <p:nvPr/>
        </p:nvCxnSpPr>
        <p:spPr>
          <a:xfrm flipV="1">
            <a:off x="6711885" y="2476982"/>
            <a:ext cx="1810107" cy="44218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58FF9C6-BC69-41C4-B469-CE8BBC829725}"/>
              </a:ext>
            </a:extLst>
          </p:cNvPr>
          <p:cNvSpPr txBox="1"/>
          <p:nvPr/>
        </p:nvSpPr>
        <p:spPr>
          <a:xfrm>
            <a:off x="3963324" y="3696822"/>
            <a:ext cx="46671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Data folder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4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F0223BC-926A-4DCE-AF0F-998EB7FD9BB8}"/>
              </a:ext>
            </a:extLst>
          </p:cNvPr>
          <p:cNvSpPr txBox="1"/>
          <p:nvPr/>
        </p:nvSpPr>
        <p:spPr>
          <a:xfrm>
            <a:off x="3963324" y="5092593"/>
            <a:ext cx="466713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fMRI files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4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\WM1\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20*.</a:t>
            </a:r>
            <a:r>
              <a:rPr lang="en-US" altLang="zh-TW" sz="14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endParaRPr lang="en-US" altLang="zh-TW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          (105 volumes)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3F5CCEA-6EFA-43FF-AB33-E4A5E71112BB}"/>
              </a:ext>
            </a:extLst>
          </p:cNvPr>
          <p:cNvSpPr txBox="1"/>
          <p:nvPr/>
        </p:nvSpPr>
        <p:spPr>
          <a:xfrm>
            <a:off x="3963324" y="4286093"/>
            <a:ext cx="466713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T1 files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4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\T1\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20*.</a:t>
            </a:r>
            <a:r>
              <a:rPr lang="en-US" altLang="zh-TW" sz="14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endParaRPr lang="en-US" altLang="zh-TW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       (1 volume)</a:t>
            </a:r>
            <a:endParaRPr lang="zh-TW" altLang="en-US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793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0833 L 0.13368 -0.10046 C 0.16684 -0.11829 0.20018 -0.16088 0.22552 -0.21319 C 0.2533 -0.27315 0.2658 -0.32801 0.26216 -0.37778 L 0.25921 -0.60556 " pathEditMode="relative" rAng="18120000" ptsTypes="AAAAA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58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03 -0.60556 L 0.48872 -0.52083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42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872 -0.52083 L 0.21216 -0.5136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3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1" grpId="0" animBg="1"/>
      <p:bldP spid="27" grpId="0" animBg="1"/>
      <p:bldP spid="27" grpId="1" animBg="1"/>
      <p:bldP spid="22" grpId="0" animBg="1"/>
      <p:bldP spid="23" grpId="0" animBg="1"/>
      <p:bldP spid="34" grpId="0" animBg="1"/>
      <p:bldP spid="25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DICOM Import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>
                <a:solidFill>
                  <a:srgbClr val="C00000"/>
                </a:solidFill>
              </a:rPr>
              <a:t>DICOM format</a:t>
            </a:r>
            <a:r>
              <a:rPr lang="en-US" altLang="zh-TW" sz="2400" dirty="0"/>
              <a:t> (</a:t>
            </a:r>
            <a:r>
              <a:rPr lang="en-US" altLang="zh-TW" sz="2400" u="sng" dirty="0"/>
              <a:t>*.</a:t>
            </a:r>
            <a:r>
              <a:rPr lang="en-US" altLang="zh-TW" sz="2400" u="sng" dirty="0" err="1"/>
              <a:t>dcm</a:t>
            </a:r>
            <a:r>
              <a:rPr lang="en-US" altLang="zh-TW" sz="2400" dirty="0"/>
              <a:t>, </a:t>
            </a:r>
            <a:r>
              <a:rPr lang="en-US" altLang="zh-TW" sz="2400" u="sng" dirty="0"/>
              <a:t>*.</a:t>
            </a:r>
            <a:r>
              <a:rPr lang="en-US" altLang="zh-TW" sz="2400" u="sng" dirty="0" err="1"/>
              <a:t>ima</a:t>
            </a:r>
            <a:r>
              <a:rPr lang="en-US" altLang="zh-TW" sz="2400" dirty="0"/>
              <a:t>, </a:t>
            </a:r>
            <a:r>
              <a:rPr lang="en-US" altLang="zh-TW" sz="2400" b="1" u="sng" dirty="0">
                <a:solidFill>
                  <a:srgbClr val="C00000"/>
                </a:solidFill>
              </a:rPr>
              <a:t>*.  </a:t>
            </a:r>
            <a:r>
              <a:rPr lang="en-US" altLang="zh-TW" sz="2400" dirty="0"/>
              <a:t>) </a:t>
            </a:r>
            <a:r>
              <a:rPr lang="zh-TW" altLang="en-US" sz="2400" dirty="0"/>
              <a:t> → </a:t>
            </a:r>
            <a:r>
              <a:rPr lang="en-US" altLang="zh-TW" sz="2400" dirty="0" err="1"/>
              <a:t>NIfTI</a:t>
            </a:r>
            <a:r>
              <a:rPr lang="en-US" altLang="zh-TW" sz="2400" dirty="0"/>
              <a:t> (</a:t>
            </a:r>
            <a:r>
              <a:rPr lang="en-US" altLang="zh-TW" sz="2400" u="sng" dirty="0"/>
              <a:t>*.</a:t>
            </a:r>
            <a:r>
              <a:rPr lang="en-US" altLang="zh-TW" sz="2400" u="sng" dirty="0" err="1"/>
              <a:t>nii</a:t>
            </a:r>
            <a:r>
              <a:rPr lang="en-US" altLang="zh-TW" sz="2400" dirty="0"/>
              <a:t>)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4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7C1C62E-1AD9-4545-A85E-CAEFE64CE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01" b="14901"/>
          <a:stretch/>
        </p:blipFill>
        <p:spPr>
          <a:xfrm>
            <a:off x="323528" y="1657172"/>
            <a:ext cx="1517450" cy="1220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6481D6B-E18F-489D-8D58-45AAE1998338}"/>
              </a:ext>
            </a:extLst>
          </p:cNvPr>
          <p:cNvSpPr txBox="1"/>
          <p:nvPr/>
        </p:nvSpPr>
        <p:spPr>
          <a:xfrm>
            <a:off x="364641" y="2722483"/>
            <a:ext cx="151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/>
              <a:t>DICOM image folder</a:t>
            </a:r>
            <a:endParaRPr lang="zh-TW" altLang="en-US" sz="1400" b="1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58852FA8-5BAA-414D-AB98-46ED1873E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02485"/>
            <a:ext cx="3321616" cy="2496126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6FB4D71-C544-46BD-9E44-E2230C5CE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845" y="2363354"/>
            <a:ext cx="4637514" cy="3484996"/>
          </a:xfrm>
          <a:prstGeom prst="rect">
            <a:avLst/>
          </a:prstGeom>
        </p:spPr>
      </p:pic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97277D8D-00DE-404C-8E94-DEEF8A81DC63}"/>
              </a:ext>
            </a:extLst>
          </p:cNvPr>
          <p:cNvSpPr/>
          <p:nvPr/>
        </p:nvSpPr>
        <p:spPr>
          <a:xfrm>
            <a:off x="5508104" y="3861048"/>
            <a:ext cx="3178696" cy="1776598"/>
          </a:xfrm>
          <a:prstGeom prst="roundRect">
            <a:avLst>
              <a:gd name="adj" fmla="val 864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弧形 30">
            <a:extLst>
              <a:ext uri="{FF2B5EF4-FFF2-40B4-BE49-F238E27FC236}">
                <a16:creationId xmlns:a16="http://schemas.microsoft.com/office/drawing/2014/main" id="{74BF96F5-4F4B-4276-9B9E-D9E92595757D}"/>
              </a:ext>
            </a:extLst>
          </p:cNvPr>
          <p:cNvSpPr/>
          <p:nvPr/>
        </p:nvSpPr>
        <p:spPr>
          <a:xfrm>
            <a:off x="3059832" y="4005688"/>
            <a:ext cx="3321616" cy="1688740"/>
          </a:xfrm>
          <a:prstGeom prst="arc">
            <a:avLst>
              <a:gd name="adj1" fmla="val 11716032"/>
              <a:gd name="adj2" fmla="val 18905302"/>
            </a:avLst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2FC282D-9D37-462C-BFEB-0D12756C323B}"/>
              </a:ext>
            </a:extLst>
          </p:cNvPr>
          <p:cNvSpPr txBox="1"/>
          <p:nvPr/>
        </p:nvSpPr>
        <p:spPr>
          <a:xfrm>
            <a:off x="3851920" y="1729720"/>
            <a:ext cx="2042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u="sng" dirty="0">
                <a:solidFill>
                  <a:srgbClr val="C00000"/>
                </a:solidFill>
              </a:rPr>
              <a:t>Compressed DICOM</a:t>
            </a:r>
            <a:endParaRPr lang="zh-TW" altLang="en-US" sz="14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B3DC95D-E6CB-4B87-A30D-A1FA4A6CF280}"/>
              </a:ext>
            </a:extLst>
          </p:cNvPr>
          <p:cNvSpPr txBox="1"/>
          <p:nvPr/>
        </p:nvSpPr>
        <p:spPr>
          <a:xfrm>
            <a:off x="275481" y="1274577"/>
            <a:ext cx="809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Batch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BasicIO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&gt; Run &gt; Run Batch Jobs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fMRI_preprocessing_batch_YTLi20210112.mat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E98D0E5-B0B3-4430-97EF-FA4CF0085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299" y="1345698"/>
            <a:ext cx="3680460" cy="496062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SPM Batch Jobs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40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68" y="2636912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8FC429B6-176B-4C30-AD5A-2A7698ECF9A3}"/>
              </a:ext>
            </a:extLst>
          </p:cNvPr>
          <p:cNvSpPr/>
          <p:nvPr/>
        </p:nvSpPr>
        <p:spPr>
          <a:xfrm>
            <a:off x="3461490" y="2074989"/>
            <a:ext cx="876493" cy="2760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600F2021-272F-47CF-B8AC-954CC216474A}"/>
              </a:ext>
            </a:extLst>
          </p:cNvPr>
          <p:cNvCxnSpPr/>
          <p:nvPr/>
        </p:nvCxnSpPr>
        <p:spPr>
          <a:xfrm>
            <a:off x="3858744" y="2620597"/>
            <a:ext cx="0" cy="66438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CC5D0CB-1A3F-4BF1-87A3-7C864241A978}"/>
              </a:ext>
            </a:extLst>
          </p:cNvPr>
          <p:cNvSpPr txBox="1"/>
          <p:nvPr/>
        </p:nvSpPr>
        <p:spPr>
          <a:xfrm>
            <a:off x="3698468" y="2317458"/>
            <a:ext cx="461665" cy="32316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…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E941CDE-BAAC-4CD0-A6F3-567DFB4AEB25}"/>
              </a:ext>
            </a:extLst>
          </p:cNvPr>
          <p:cNvSpPr txBox="1"/>
          <p:nvPr/>
        </p:nvSpPr>
        <p:spPr>
          <a:xfrm>
            <a:off x="3336558" y="3399383"/>
            <a:ext cx="1739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</a:rPr>
              <a:t>Create Batch Jobs for each subject!!!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0887AED-9BFB-4A82-9A8A-6FC7FB58A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090" y="1355983"/>
            <a:ext cx="3679200" cy="4958921"/>
          </a:xfrm>
          <a:prstGeom prst="rect">
            <a:avLst/>
          </a:prstGeom>
        </p:spPr>
      </p:pic>
      <p:sp>
        <p:nvSpPr>
          <p:cNvPr id="35" name="橢圓 34">
            <a:extLst>
              <a:ext uri="{FF2B5EF4-FFF2-40B4-BE49-F238E27FC236}">
                <a16:creationId xmlns:a16="http://schemas.microsoft.com/office/drawing/2014/main" id="{4D9574F7-0CB7-4A59-8162-B6E7832A1673}"/>
              </a:ext>
            </a:extLst>
          </p:cNvPr>
          <p:cNvSpPr/>
          <p:nvPr/>
        </p:nvSpPr>
        <p:spPr>
          <a:xfrm>
            <a:off x="3868869" y="1725425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1D2183D-8A5B-42AA-A072-4EBFC11BD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770" y="2032382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4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9 -3.7037E-7 C -0.08871 0.00602 -0.1151 0.02107 -0.1151 0.0331 C -0.1151 0.04398 -0.08941 0.05208 -0.05486 0.05208 C -0.02066 0.05208 0.00851 0.04398 0.00851 0.0331 C 0.00851 0.02107 -0.0217 0.01806 -0.05607 0.02593 C -0.08993 0.03495 -0.1151 0.05 -0.1151 0.06111 C -0.1151 0.07199 -0.08871 0.08102 -0.05486 0.08102 C -0.02066 0.08102 0.00851 0.07199 0.00851 0.06111 C 0.00851 0.05 -0.0217 0.04699 -0.05555 0.05509 C -0.08993 0.06296 -0.1151 0.07801 -0.1151 0.08889 C -0.1151 0.10093 -0.08871 0.10995 -0.05451 0.10995 C -0.02066 0.10995 0.00851 0.10093 0.00851 0.08889 C 0.00851 0.07894 -0.0217 0.07593 -0.05555 0.0831 C -0.08941 0.09097 -0.1151 0.10694 -0.1151 0.11806 C -0.1151 0.12894 -0.08819 0.13796 -0.05451 0.13796 C -0.01944 0.13796 0.00851 0.12894 0.00851 0.11806 C 0.00851 0.10694 -0.021 0.10394 -0.05486 0.11204 C -0.08871 0.11991 -0.1151 0.13495 -0.1151 0.14607 C -0.1151 0.1581 -0.08819 0.16597 -0.05382 0.16597 C -0.01944 0.16597 0.00851 0.15694 0.00851 0.14607 C 0.00851 0.13495 -0.021 0.13194 -0.05486 0.14005 C -0.08871 0.14792 -0.1151 0.16389 -0.1151 0.17407 C -0.1151 0.18495 -0.08784 0.19398 -0.05382 0.19398 C -0.01944 0.19398 0.00851 0.18495 0.00851 0.17407 C 0.00851 0.16389 -0.02066 0.16111 -0.05486 0.16806 C -0.08871 0.17593 -0.1151 0.1919 -0.1151 0.20301 C -0.1151 0.21296 -0.08784 0.22292 -0.05329 0.22292 C -0.01892 0.22292 0.00851 0.21389 0.00851 0.20301 C 0.00851 0.1919 -0.02066 0.18889 -0.05451 0.19699 C -0.08819 0.20509 -0.11562 0.21991 -0.1151 0.23102 C -0.11458 0.2419 -0.08784 0.25 -0.05329 0.25 C -0.01892 0.25 0.00851 0.24097 0.00851 0.23009 C 0.00851 0.21991 -0.01944 0.2169 -0.05329 0.22593 " pathEditMode="relative" rAng="0" ptsTypes="AAAAAAAAAAAAAAAAAAAAAAAAAAAAAAAAA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9 0.22593 L -0.04357 0.22593 C -0.03906 0.22593 -0.0335 0.15556 -0.0335 0.1 L -0.0335 -0.02963 " pathEditMode="relative" rAng="0" ptsTypes="AAAA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  <p:bldP spid="37" grpId="0"/>
      <p:bldP spid="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Check SPM processing logfile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41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291160CA-4B34-454F-9F05-1B77B3750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0354"/>
            <a:ext cx="8229600" cy="4944950"/>
          </a:xfrm>
        </p:spPr>
        <p:txBody>
          <a:bodyPr/>
          <a:lstStyle/>
          <a:p>
            <a:r>
              <a:rPr lang="en-US" altLang="zh-TW" sz="2000" dirty="0"/>
              <a:t>SPM processing logfile (</a:t>
            </a:r>
            <a:r>
              <a:rPr lang="en-US" altLang="zh-TW" sz="2000" b="1" dirty="0">
                <a:solidFill>
                  <a:srgbClr val="C00000"/>
                </a:solidFill>
              </a:rPr>
              <a:t>spm_Date.ps</a:t>
            </a:r>
            <a:r>
              <a:rPr lang="en-US" altLang="zh-TW" sz="2000" dirty="0"/>
              <a:t>)</a:t>
            </a:r>
          </a:p>
          <a:p>
            <a:r>
              <a:rPr lang="en-US" altLang="zh-TW" sz="2000" dirty="0"/>
              <a:t>Convert </a:t>
            </a:r>
            <a:r>
              <a:rPr lang="en-US" altLang="zh-TW" sz="2000" u="sng" dirty="0">
                <a:solidFill>
                  <a:srgbClr val="C00000"/>
                </a:solidFill>
              </a:rPr>
              <a:t>*.</a:t>
            </a:r>
            <a:r>
              <a:rPr lang="en-US" altLang="zh-TW" sz="2000" u="sng" dirty="0" err="1">
                <a:solidFill>
                  <a:srgbClr val="C00000"/>
                </a:solidFill>
              </a:rPr>
              <a:t>ps</a:t>
            </a:r>
            <a:r>
              <a:rPr lang="en-US" altLang="zh-TW" sz="2000" dirty="0"/>
              <a:t> file to </a:t>
            </a:r>
            <a:r>
              <a:rPr lang="en-US" altLang="zh-TW" sz="2000" u="sng" dirty="0">
                <a:solidFill>
                  <a:srgbClr val="C00000"/>
                </a:solidFill>
              </a:rPr>
              <a:t>*.pdf</a:t>
            </a:r>
            <a:r>
              <a:rPr lang="en-US" altLang="zh-TW" sz="2000" dirty="0">
                <a:solidFill>
                  <a:srgbClr val="C00000"/>
                </a:solidFill>
              </a:rPr>
              <a:t> </a:t>
            </a:r>
            <a:r>
              <a:rPr lang="en-US" altLang="zh-TW" sz="2000" dirty="0"/>
              <a:t>file (</a:t>
            </a:r>
            <a:r>
              <a:rPr lang="en-US" altLang="zh-TW" sz="2000" dirty="0">
                <a:hlinkClick r:id="rId2"/>
              </a:rPr>
              <a:t>https://online2pdf.com/convert-ps-to-pdf</a:t>
            </a:r>
            <a:r>
              <a:rPr lang="en-US" altLang="zh-TW" sz="2000" dirty="0"/>
              <a:t>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D15EFC4-7128-47EA-AA05-B15DFDE40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055683"/>
            <a:ext cx="3707018" cy="327429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9B58E83-A292-4816-A0E5-ABDAB004D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" r="854"/>
          <a:stretch/>
        </p:blipFill>
        <p:spPr>
          <a:xfrm>
            <a:off x="4030546" y="2599305"/>
            <a:ext cx="4968552" cy="23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64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91805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4213" y="36449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Analysis of Functional Magnetic Resonance Imaging (fMRI)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 Linear Model</a:t>
            </a:r>
            <a:br>
              <a:rPr lang="en-US" altLang="zh-TW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US" altLang="zh-TW" b="1" u="sng" baseline="30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zh-TW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level analysis)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00E43E4-3DFB-4C73-B436-C56731B2B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96" y="94018"/>
            <a:ext cx="2867025" cy="676275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CCCFB27B-194C-44A0-A209-8E85BD51DFC8}"/>
              </a:ext>
            </a:extLst>
          </p:cNvPr>
          <p:cNvGrpSpPr/>
          <p:nvPr/>
        </p:nvGrpSpPr>
        <p:grpSpPr>
          <a:xfrm>
            <a:off x="21004" y="770293"/>
            <a:ext cx="2966820" cy="687187"/>
            <a:chOff x="-123012" y="676275"/>
            <a:chExt cx="2966820" cy="68718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70B527D-315A-4926-AAE5-848F2DE2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951"/>
            <a:stretch/>
          </p:blipFill>
          <p:spPr>
            <a:xfrm>
              <a:off x="-123012" y="676275"/>
              <a:ext cx="880349" cy="687187"/>
            </a:xfrm>
            <a:prstGeom prst="rect">
              <a:avLst/>
            </a:prstGeom>
          </p:spPr>
        </p:pic>
        <p:pic>
          <p:nvPicPr>
            <p:cNvPr id="14" name="Picture 5" descr="TIRC (Logo + full title)(Final).png">
              <a:extLst>
                <a:ext uri="{FF2B5EF4-FFF2-40B4-BE49-F238E27FC236}">
                  <a16:creationId xmlns:a16="http://schemas.microsoft.com/office/drawing/2014/main" id="{CC3DA967-2CC0-4B38-92CC-AB474C89D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9459" t="16112" b="16620"/>
            <a:stretch/>
          </p:blipFill>
          <p:spPr>
            <a:xfrm>
              <a:off x="697509" y="709800"/>
              <a:ext cx="2146299" cy="62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057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fMRI Protocol </a:t>
            </a: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</a:rPr>
              <a:t>(see DICOM tags)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000" dirty="0"/>
              <a:t>(0008,0070)  Manufacturer : SIEMENS </a:t>
            </a:r>
          </a:p>
          <a:p>
            <a:r>
              <a:rPr lang="en-US" altLang="zh-TW" sz="2000" dirty="0"/>
              <a:t>(0018,0087)  Magnetic Field Strength : 3 (T)</a:t>
            </a:r>
          </a:p>
          <a:p>
            <a:r>
              <a:rPr lang="en-US" altLang="zh-TW" sz="2000" dirty="0"/>
              <a:t>(0008,1090)  Manufacturer’s Model Name : Prisma</a:t>
            </a:r>
          </a:p>
          <a:p>
            <a:r>
              <a:rPr lang="en-US" altLang="zh-TW" sz="2000" dirty="0"/>
              <a:t>(0018,0024)  Sequence Name : *epfid2d1_70   </a:t>
            </a:r>
            <a:r>
              <a:rPr lang="zh-TW" altLang="en-US" sz="2000" dirty="0"/>
              <a:t>→</a:t>
            </a:r>
            <a:r>
              <a:rPr lang="en-US" altLang="zh-TW" sz="2000" dirty="0"/>
              <a:t>2D GRE EPI</a:t>
            </a:r>
          </a:p>
          <a:p>
            <a:r>
              <a:rPr lang="en-US" altLang="zh-TW" sz="2000" dirty="0"/>
              <a:t>(0018,0080)  Repetition Time : 2000 (</a:t>
            </a:r>
            <a:r>
              <a:rPr lang="en-US" altLang="zh-TW" sz="2000" dirty="0" err="1"/>
              <a:t>ms</a:t>
            </a:r>
            <a:r>
              <a:rPr lang="en-US" altLang="zh-TW" sz="2000" dirty="0"/>
              <a:t>)</a:t>
            </a:r>
          </a:p>
          <a:p>
            <a:r>
              <a:rPr lang="en-US" altLang="zh-TW" sz="2000" dirty="0"/>
              <a:t>(0018,0081)  Echo Time : 20 (</a:t>
            </a:r>
            <a:r>
              <a:rPr lang="en-US" altLang="zh-TW" sz="2000" dirty="0" err="1"/>
              <a:t>ms</a:t>
            </a:r>
            <a:r>
              <a:rPr lang="en-US" altLang="zh-TW" sz="2000" dirty="0"/>
              <a:t>)</a:t>
            </a:r>
          </a:p>
          <a:p>
            <a:r>
              <a:rPr lang="en-US" altLang="zh-TW" sz="2000" dirty="0"/>
              <a:t>(0018,1314)  Flip Angle : 90 (°)</a:t>
            </a:r>
          </a:p>
          <a:p>
            <a:r>
              <a:rPr lang="en-US" altLang="zh-TW" sz="2000" dirty="0"/>
              <a:t>(0028,0030)  Pixel Spacing : 3\3 (mm)</a:t>
            </a:r>
          </a:p>
          <a:p>
            <a:r>
              <a:rPr lang="en-US" altLang="zh-TW" sz="2000" dirty="0"/>
              <a:t>(0028,0010)  Rows : 64</a:t>
            </a:r>
          </a:p>
          <a:p>
            <a:r>
              <a:rPr lang="en-US" altLang="zh-TW" sz="2000" dirty="0"/>
              <a:t>(0028,0011)  Column : 64</a:t>
            </a:r>
          </a:p>
          <a:p>
            <a:r>
              <a:rPr lang="en-US" altLang="zh-TW" sz="2000" dirty="0"/>
              <a:t>(0018,0088)  Spacing Between Slices : 3.5 (mm)</a:t>
            </a:r>
          </a:p>
          <a:p>
            <a:r>
              <a:rPr lang="en-US" altLang="zh-TW" sz="2000" dirty="0"/>
              <a:t>(0018,0050)  Slice Thickness : 3.5 (mm)</a:t>
            </a:r>
          </a:p>
          <a:p>
            <a:r>
              <a:rPr lang="en-US" altLang="zh-TW" sz="2000" dirty="0"/>
              <a:t>(0019,100A)  Number of Image in Mosaic : 40 (slices)</a:t>
            </a:r>
          </a:p>
          <a:p>
            <a:endParaRPr lang="en-US" altLang="zh-TW" sz="20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43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F34B050-7A58-44DC-B852-ACE70328E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112" y="2780928"/>
            <a:ext cx="3320939" cy="21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336B0AF3-AD79-4C3B-8F17-6AC5BB1CF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0354"/>
            <a:ext cx="8229600" cy="4944950"/>
          </a:xfrm>
        </p:spPr>
        <p:txBody>
          <a:bodyPr/>
          <a:lstStyle/>
          <a:p>
            <a:r>
              <a:rPr lang="en-US" altLang="zh-TW" sz="2000" dirty="0"/>
              <a:t>N-back</a:t>
            </a:r>
            <a:r>
              <a:rPr lang="zh-TW" altLang="en-US" sz="2000" dirty="0"/>
              <a:t> </a:t>
            </a:r>
            <a:r>
              <a:rPr lang="en-US" altLang="zh-TW" sz="2000" dirty="0"/>
              <a:t>Verbal</a:t>
            </a:r>
            <a:r>
              <a:rPr lang="zh-TW" altLang="en-US" sz="2000" dirty="0"/>
              <a:t> </a:t>
            </a:r>
            <a:r>
              <a:rPr lang="en-US" altLang="zh-TW" sz="2000" dirty="0"/>
              <a:t>Working</a:t>
            </a:r>
            <a:r>
              <a:rPr lang="zh-TW" altLang="en-US" sz="2000" dirty="0"/>
              <a:t> </a:t>
            </a:r>
            <a:r>
              <a:rPr lang="en-US" altLang="zh-TW" sz="2000" dirty="0"/>
              <a:t>Memory</a:t>
            </a:r>
            <a:r>
              <a:rPr lang="zh-TW" altLang="en-US" sz="2000" dirty="0"/>
              <a:t> </a:t>
            </a:r>
            <a:r>
              <a:rPr lang="en-US" altLang="zh-TW" sz="2000" dirty="0"/>
              <a:t>Task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en-US" altLang="zh-TW" sz="2000" i="1" dirty="0"/>
              <a:t>N</a:t>
            </a:r>
            <a:r>
              <a:rPr lang="zh-TW" altLang="en-US" sz="2000" dirty="0"/>
              <a:t> </a:t>
            </a:r>
            <a:r>
              <a:rPr lang="en-US" altLang="zh-TW" sz="2000" dirty="0"/>
              <a:t>=</a:t>
            </a:r>
            <a:r>
              <a:rPr lang="zh-TW" altLang="en-US" sz="2000" dirty="0"/>
              <a:t> </a:t>
            </a:r>
            <a:r>
              <a:rPr lang="en-US" altLang="zh-TW" sz="2000" dirty="0"/>
              <a:t>1</a:t>
            </a:r>
            <a:r>
              <a:rPr lang="zh-TW" altLang="en-US" sz="2000" dirty="0"/>
              <a:t> </a:t>
            </a:r>
            <a:r>
              <a:rPr lang="en-US" altLang="zh-TW" sz="2000" dirty="0"/>
              <a:t>or</a:t>
            </a:r>
            <a:r>
              <a:rPr lang="zh-TW" altLang="en-US" sz="2000" dirty="0"/>
              <a:t> </a:t>
            </a:r>
            <a:r>
              <a:rPr lang="en-US" altLang="zh-TW" sz="2000" dirty="0"/>
              <a:t>2)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fMRI Protocol </a:t>
            </a: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</a:rPr>
              <a:t>(experimental design)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44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192BA37-F90E-4341-B191-31DFB8399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03" b="27442"/>
          <a:stretch/>
        </p:blipFill>
        <p:spPr>
          <a:xfrm>
            <a:off x="4250885" y="1700808"/>
            <a:ext cx="2709230" cy="168832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9CEC243-11BE-4EF4-BA80-19A3387C75A4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4" y="3474449"/>
            <a:ext cx="6191203" cy="269085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3AF8EC4-4CF8-4AE3-97AE-9CE188BB75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1" y="1790269"/>
            <a:ext cx="2924800" cy="164520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7AEE9CD8-8816-4FD5-A799-1793307DBD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10" y="2302340"/>
            <a:ext cx="1229198" cy="119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85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2C5A877E-436C-4D68-9F88-B38096B73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0354"/>
            <a:ext cx="8229600" cy="4944950"/>
          </a:xfrm>
        </p:spPr>
        <p:txBody>
          <a:bodyPr/>
          <a:lstStyle/>
          <a:p>
            <a:r>
              <a:rPr lang="en-US" altLang="zh-TW" sz="2000" dirty="0"/>
              <a:t>Finding the linear combination of these hypothetical time series “best” fits the fMRI time series.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General Linear Model (GLM)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45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A40995F-EE24-47BB-ABB6-9C88D6BCB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7"/>
          <a:stretch/>
        </p:blipFill>
        <p:spPr>
          <a:xfrm>
            <a:off x="1042987" y="2315527"/>
            <a:ext cx="7058025" cy="27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12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2C5A877E-436C-4D68-9F88-B38096B73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0354"/>
            <a:ext cx="8229600" cy="4944950"/>
          </a:xfrm>
        </p:spPr>
        <p:txBody>
          <a:bodyPr/>
          <a:lstStyle/>
          <a:p>
            <a:r>
              <a:rPr lang="en-US" altLang="zh-TW" sz="2000" dirty="0"/>
              <a:t>Beta value represents the association between a condition design and the measured BOLD signal.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General Linear Model (GLM) parameter estimation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46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31B0E71-6644-4CA4-9E87-0E1128285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6"/>
          <a:stretch/>
        </p:blipFill>
        <p:spPr>
          <a:xfrm>
            <a:off x="2133600" y="2306189"/>
            <a:ext cx="4876800" cy="27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2C5A877E-436C-4D68-9F88-B38096B73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0354"/>
            <a:ext cx="8229600" cy="4944950"/>
          </a:xfrm>
        </p:spPr>
        <p:txBody>
          <a:bodyPr/>
          <a:lstStyle/>
          <a:p>
            <a:r>
              <a:rPr lang="en-US" altLang="zh-TW" sz="2000" dirty="0"/>
              <a:t>Apply the same model to all voxels.</a:t>
            </a:r>
          </a:p>
          <a:p>
            <a:r>
              <a:rPr lang="en-US" altLang="zh-TW" sz="2000" dirty="0"/>
              <a:t>Different parameters (</a:t>
            </a:r>
            <a:r>
              <a:rPr lang="en-US" altLang="zh-TW" sz="2000" u="sng" dirty="0">
                <a:solidFill>
                  <a:srgbClr val="C00000"/>
                </a:solidFill>
              </a:rPr>
              <a:t>beta value</a:t>
            </a:r>
            <a:r>
              <a:rPr lang="en-US" altLang="zh-TW" sz="2000" dirty="0"/>
              <a:t>) for each voxel.</a:t>
            </a:r>
          </a:p>
          <a:p>
            <a:r>
              <a:rPr lang="en-US" altLang="zh-TW" sz="2000" dirty="0"/>
              <a:t>Beta map for each task condition.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General Linear Model (GLM) parameter estimation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47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47EC9C3-3787-414E-861E-A113CA3B2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87" y="2479014"/>
            <a:ext cx="56102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1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6D77DB7-7036-4B57-99EE-CFA88385B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846" y="1631022"/>
            <a:ext cx="3417570" cy="460629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B46759C-4E9B-48F7-B7C6-6DBF8D475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464" y="2711521"/>
            <a:ext cx="3479483" cy="279844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Specify 1</a:t>
            </a:r>
            <a:r>
              <a:rPr lang="en-US" altLang="zh-TW" b="1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-level Analysis Model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48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68" y="2529229"/>
            <a:ext cx="2866105" cy="338437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1874510" y="5515217"/>
            <a:ext cx="64807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B3DC95D-E6CB-4B87-A30D-A1FA4A6CF280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Batch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fMRI_1st_level_batch_YTLi20210112.mat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8BEC5274-6BD3-42CD-A74B-5283E4D6E117}"/>
              </a:ext>
            </a:extLst>
          </p:cNvPr>
          <p:cNvSpPr/>
          <p:nvPr/>
        </p:nvSpPr>
        <p:spPr>
          <a:xfrm>
            <a:off x="5019956" y="1978684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D9122B2-0761-4877-8DDB-0B5BDBD0EE71}"/>
              </a:ext>
            </a:extLst>
          </p:cNvPr>
          <p:cNvSpPr/>
          <p:nvPr/>
        </p:nvSpPr>
        <p:spPr>
          <a:xfrm>
            <a:off x="5395118" y="3490328"/>
            <a:ext cx="1679336" cy="19623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DC74D9C2-577C-4654-AC51-E786F5F46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463" y="2711520"/>
            <a:ext cx="3479483" cy="2798445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B613E97-B65F-4C2E-9F38-CA7156C84F3B}"/>
              </a:ext>
            </a:extLst>
          </p:cNvPr>
          <p:cNvSpPr/>
          <p:nvPr/>
        </p:nvSpPr>
        <p:spPr>
          <a:xfrm>
            <a:off x="4199972" y="4506480"/>
            <a:ext cx="1195145" cy="19623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9AC5C15-9D8E-45A1-BD19-44F8392DC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7997" y="5694069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6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301 L 0.14011 -0.07037 C 0.17118 -0.08449 0.20486 -0.1213 0.23177 -0.1669 C 0.26198 -0.21806 0.27865 -0.26713 0.28108 -0.31158 L 0.30174 -0.51644 " pathEditMode="relative" rAng="18480000" ptsTypes="AAAAA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0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261 -0.51644 L 0.4941 -0.30417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1 -0.30417 L 0.31372 -0.15602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8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 animBg="1"/>
      <p:bldP spid="20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Batch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fMRI_preprocessing_batch_YTLi20210112.mat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Specify 1</a:t>
            </a:r>
            <a:r>
              <a:rPr lang="en-US" altLang="zh-TW" b="1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-level Analysis Model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49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1865148" y="5478884"/>
            <a:ext cx="64807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7D221E0-92EA-4DD7-8FF4-CF10EC79B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790" y="1913863"/>
            <a:ext cx="5584698" cy="396849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BF8C4342-90CF-4FD0-A315-C46BF8018739}"/>
              </a:ext>
            </a:extLst>
          </p:cNvPr>
          <p:cNvSpPr/>
          <p:nvPr/>
        </p:nvSpPr>
        <p:spPr>
          <a:xfrm>
            <a:off x="5004048" y="2579565"/>
            <a:ext cx="3681198" cy="650745"/>
          </a:xfrm>
          <a:prstGeom prst="roundRect">
            <a:avLst>
              <a:gd name="adj" fmla="val 1408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A6A4893-269C-4518-BC72-E25BCC47BBF7}"/>
              </a:ext>
            </a:extLst>
          </p:cNvPr>
          <p:cNvSpPr txBox="1"/>
          <p:nvPr/>
        </p:nvSpPr>
        <p:spPr>
          <a:xfrm>
            <a:off x="3611111" y="4185084"/>
            <a:ext cx="544265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Directory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create a </a:t>
            </a:r>
            <a:r>
              <a:rPr lang="en-US" altLang="zh-TW" sz="1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new folder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(i.e. ~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2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\WM1\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1_back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Units for design : </a:t>
            </a:r>
            <a:r>
              <a:rPr lang="en-US" altLang="zh-TW" sz="1200" dirty="0">
                <a:solidFill>
                  <a:srgbClr val="C00000"/>
                </a:solidFill>
              </a:rPr>
              <a:t>Scans </a:t>
            </a:r>
            <a:r>
              <a:rPr lang="en-US" altLang="zh-TW" sz="1200" dirty="0"/>
              <a:t>(*depends)</a:t>
            </a:r>
            <a:endParaRPr lang="en-US" altLang="zh-TW" sz="1200" b="1" dirty="0"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Interscan interval : </a:t>
            </a:r>
            <a:r>
              <a:rPr lang="en-US" altLang="zh-TW" sz="1200" dirty="0"/>
              <a:t>(0018,0080)  Repetition Time : 2000 (</a:t>
            </a:r>
            <a:r>
              <a:rPr lang="en-US" altLang="zh-TW" sz="1200" dirty="0" err="1"/>
              <a:t>ms</a:t>
            </a:r>
            <a:r>
              <a:rPr lang="en-US" altLang="zh-TW" sz="1200" dirty="0"/>
              <a:t>) </a:t>
            </a:r>
            <a:r>
              <a:rPr lang="en-US" altLang="zh-TW" sz="1200" b="1" dirty="0"/>
              <a:t>→</a:t>
            </a:r>
            <a:r>
              <a:rPr lang="zh-TW" altLang="en-US" sz="1200" b="1" dirty="0"/>
              <a:t>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(s)</a:t>
            </a:r>
          </a:p>
          <a:p>
            <a:r>
              <a:rPr lang="en-US" altLang="zh-TW" sz="1200" b="1" dirty="0" err="1">
                <a:ea typeface="微軟正黑體" panose="020B0604030504040204" pitchFamily="34" charset="-120"/>
                <a:cs typeface="Arial" panose="020B0604020202020204" pitchFamily="34" charset="0"/>
              </a:rPr>
              <a:t>Microtime</a:t>
            </a:r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 resolution : </a:t>
            </a:r>
            <a:r>
              <a:rPr lang="en-US" altLang="zh-TW" sz="1200" dirty="0">
                <a:ea typeface="微軟正黑體" panose="020B0604030504040204" pitchFamily="34" charset="-120"/>
                <a:cs typeface="Arial" panose="020B0604020202020204" pitchFamily="34" charset="0"/>
              </a:rPr>
              <a:t>(0019,100A)  Number of Image in Mosaic : </a:t>
            </a:r>
            <a:r>
              <a:rPr lang="en-US" altLang="zh-TW" sz="120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40 (slices)</a:t>
            </a:r>
          </a:p>
          <a:p>
            <a:r>
              <a:rPr lang="en-US" altLang="zh-TW" sz="1200" b="1" dirty="0" err="1">
                <a:ea typeface="微軟正黑體" panose="020B0604030504040204" pitchFamily="34" charset="-120"/>
                <a:cs typeface="Arial" panose="020B0604020202020204" pitchFamily="34" charset="0"/>
              </a:rPr>
              <a:t>Microtime</a:t>
            </a:r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 onset : 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 </a:t>
            </a:r>
            <a:r>
              <a:rPr lang="en-US" altLang="zh-TW" sz="1200" b="1" dirty="0"/>
              <a:t>→</a:t>
            </a:r>
            <a:r>
              <a:rPr lang="zh-TW" altLang="en-US" sz="1200" b="1" dirty="0"/>
              <a:t> </a:t>
            </a:r>
            <a:r>
              <a:rPr lang="en-US" altLang="zh-TW" sz="1200" b="1" dirty="0"/>
              <a:t>Reference Slice</a:t>
            </a:r>
          </a:p>
        </p:txBody>
      </p:sp>
    </p:spTree>
    <p:extLst>
      <p:ext uri="{BB962C8B-B14F-4D97-AF65-F5344CB8AC3E}">
        <p14:creationId xmlns:p14="http://schemas.microsoft.com/office/powerpoint/2010/main" val="388158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E13E5EB-C5E9-4610-AC3C-D65231916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402" y="1783285"/>
            <a:ext cx="4534613" cy="401637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17D5D116-8A76-4B05-A22A-011CCED7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015" y="1781011"/>
            <a:ext cx="4536000" cy="40176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DICOM Import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DICOM format (</a:t>
            </a:r>
            <a:r>
              <a:rPr lang="en-US" altLang="zh-TW" sz="2400" u="sng" dirty="0"/>
              <a:t>*.</a:t>
            </a:r>
            <a:r>
              <a:rPr lang="en-US" altLang="zh-TW" sz="2400" u="sng" dirty="0" err="1"/>
              <a:t>dcm</a:t>
            </a:r>
            <a:r>
              <a:rPr lang="en-US" altLang="zh-TW" sz="2400" dirty="0"/>
              <a:t>, </a:t>
            </a:r>
            <a:r>
              <a:rPr lang="en-US" altLang="zh-TW" sz="2400" u="sng" dirty="0"/>
              <a:t>*.</a:t>
            </a:r>
            <a:r>
              <a:rPr lang="en-US" altLang="zh-TW" sz="2400" u="sng" dirty="0" err="1"/>
              <a:t>ima</a:t>
            </a:r>
            <a:r>
              <a:rPr lang="en-US" altLang="zh-TW" sz="2400" dirty="0"/>
              <a:t>, </a:t>
            </a:r>
            <a:r>
              <a:rPr lang="en-US" altLang="zh-TW" sz="2400" u="sng" dirty="0"/>
              <a:t>*.  </a:t>
            </a:r>
            <a:r>
              <a:rPr lang="en-US" altLang="zh-TW" sz="2400" dirty="0"/>
              <a:t>) </a:t>
            </a:r>
            <a:r>
              <a:rPr lang="zh-TW" altLang="en-US" sz="2400" dirty="0"/>
              <a:t> → </a:t>
            </a:r>
            <a:r>
              <a:rPr lang="en-US" altLang="zh-TW" sz="2400" dirty="0" err="1"/>
              <a:t>NIfTI</a:t>
            </a:r>
            <a:r>
              <a:rPr lang="en-US" altLang="zh-TW" sz="2400" dirty="0"/>
              <a:t> (</a:t>
            </a:r>
            <a:r>
              <a:rPr lang="en-US" altLang="zh-TW" sz="2400" u="sng" dirty="0"/>
              <a:t>*.</a:t>
            </a:r>
            <a:r>
              <a:rPr lang="en-US" altLang="zh-TW" sz="2400" u="sng" dirty="0" err="1"/>
              <a:t>nii</a:t>
            </a:r>
            <a:r>
              <a:rPr lang="en-US" altLang="zh-TW" sz="2400" dirty="0"/>
              <a:t>)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5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7C1C62E-1AD9-4545-A85E-CAEFE64CE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01" b="14901"/>
          <a:stretch/>
        </p:blipFill>
        <p:spPr>
          <a:xfrm>
            <a:off x="323528" y="1657172"/>
            <a:ext cx="1517450" cy="12204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A6E3E25-A7C0-4F1A-AB8F-9D228247BC60}"/>
              </a:ext>
            </a:extLst>
          </p:cNvPr>
          <p:cNvGrpSpPr/>
          <p:nvPr/>
        </p:nvGrpSpPr>
        <p:grpSpPr>
          <a:xfrm>
            <a:off x="2660952" y="1657172"/>
            <a:ext cx="1517450" cy="1314723"/>
            <a:chOff x="2195736" y="1658372"/>
            <a:chExt cx="1517450" cy="1314723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8625DBB-0996-4F90-BB04-B6ECCD3E1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1658372"/>
              <a:ext cx="1219200" cy="1219200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43A83225-AF78-4803-A251-C4026F9E0CD6}"/>
                </a:ext>
              </a:extLst>
            </p:cNvPr>
            <p:cNvSpPr txBox="1"/>
            <p:nvPr/>
          </p:nvSpPr>
          <p:spPr>
            <a:xfrm>
              <a:off x="2195736" y="2665318"/>
              <a:ext cx="1517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/>
                <a:t>dcm2niigui</a:t>
              </a:r>
              <a:endParaRPr lang="zh-TW" altLang="en-US" sz="1400" b="1" dirty="0"/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6481D6B-E18F-489D-8D58-45AAE1998338}"/>
              </a:ext>
            </a:extLst>
          </p:cNvPr>
          <p:cNvSpPr txBox="1"/>
          <p:nvPr/>
        </p:nvSpPr>
        <p:spPr>
          <a:xfrm>
            <a:off x="364641" y="2722483"/>
            <a:ext cx="151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/>
              <a:t>DICOM image folder</a:t>
            </a:r>
            <a:endParaRPr lang="zh-TW" altLang="en-US" sz="1400" b="1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58852FA8-5BAA-414D-AB98-46ED1873E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302485"/>
            <a:ext cx="3321616" cy="2496126"/>
          </a:xfrm>
          <a:prstGeom prst="rect">
            <a:avLst/>
          </a:prstGeom>
        </p:spPr>
      </p:pic>
      <p:sp>
        <p:nvSpPr>
          <p:cNvPr id="15" name="弧形 14">
            <a:extLst>
              <a:ext uri="{FF2B5EF4-FFF2-40B4-BE49-F238E27FC236}">
                <a16:creationId xmlns:a16="http://schemas.microsoft.com/office/drawing/2014/main" id="{0EA7F14C-7706-44CE-A5FA-25BBF4E84B3D}"/>
              </a:ext>
            </a:extLst>
          </p:cNvPr>
          <p:cNvSpPr/>
          <p:nvPr/>
        </p:nvSpPr>
        <p:spPr>
          <a:xfrm>
            <a:off x="3059832" y="4005688"/>
            <a:ext cx="3321616" cy="1688740"/>
          </a:xfrm>
          <a:prstGeom prst="arc">
            <a:avLst>
              <a:gd name="adj1" fmla="val 11716032"/>
              <a:gd name="adj2" fmla="val 18905302"/>
            </a:avLst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932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Batch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fMRI_preprocessing_batch_YTLi20210112.mat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411642B-DF0A-44C9-8633-EB1E7BA7F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790" y="1913863"/>
            <a:ext cx="5584698" cy="396849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Specify 1</a:t>
            </a:r>
            <a:r>
              <a:rPr lang="en-US" altLang="zh-TW" b="1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-level Analysis Model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50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1865148" y="5478884"/>
            <a:ext cx="64807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BF8C4342-90CF-4FD0-A315-C46BF8018739}"/>
              </a:ext>
            </a:extLst>
          </p:cNvPr>
          <p:cNvSpPr/>
          <p:nvPr/>
        </p:nvSpPr>
        <p:spPr>
          <a:xfrm>
            <a:off x="5038396" y="2710249"/>
            <a:ext cx="3681198" cy="107092"/>
          </a:xfrm>
          <a:prstGeom prst="roundRect">
            <a:avLst>
              <a:gd name="adj" fmla="val 3665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A6A4893-269C-4518-BC72-E25BCC47BBF7}"/>
              </a:ext>
            </a:extLst>
          </p:cNvPr>
          <p:cNvSpPr txBox="1"/>
          <p:nvPr/>
        </p:nvSpPr>
        <p:spPr>
          <a:xfrm>
            <a:off x="3611111" y="4185084"/>
            <a:ext cx="544265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Scans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~\HC003_20160620_CYJ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2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\WM1\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swra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*.</a:t>
            </a:r>
            <a:r>
              <a:rPr lang="en-US" altLang="zh-TW" sz="12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nii</a:t>
            </a:r>
            <a:endParaRPr lang="en-US" altLang="zh-TW" sz="12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                     (105 fMRI volumes)</a:t>
            </a: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Name : </a:t>
            </a:r>
            <a:r>
              <a:rPr lang="en-US" altLang="zh-TW" sz="1200" dirty="0">
                <a:solidFill>
                  <a:srgbClr val="C00000"/>
                </a:solidFill>
              </a:rPr>
              <a:t>1-back</a:t>
            </a:r>
            <a:endParaRPr lang="en-US" altLang="zh-TW" sz="1200" b="1" dirty="0">
              <a:solidFill>
                <a:srgbClr val="C00000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Onsets : </a:t>
            </a:r>
            <a:r>
              <a:rPr lang="en-US" altLang="zh-TW" sz="1200" dirty="0"/>
              <a:t>[16 46 76] (scans </a:t>
            </a:r>
            <a:r>
              <a:rPr lang="zh-TW" altLang="en-US" sz="1200" dirty="0"/>
              <a:t>→ </a:t>
            </a:r>
            <a:r>
              <a:rPr lang="en-US" altLang="zh-TW" sz="1200" dirty="0"/>
              <a:t>depends</a:t>
            </a:r>
            <a:r>
              <a:rPr lang="zh-TW" altLang="en-US" sz="1200" dirty="0"/>
              <a:t> </a:t>
            </a:r>
            <a:r>
              <a:rPr lang="en-US" altLang="zh-TW" sz="1200" dirty="0"/>
              <a:t>on</a:t>
            </a:r>
            <a:r>
              <a:rPr lang="zh-TW" altLang="en-US" sz="1200" dirty="0"/>
              <a:t> </a:t>
            </a:r>
            <a:r>
              <a:rPr lang="en-US" altLang="zh-TW" sz="1200" dirty="0"/>
              <a:t>“</a:t>
            </a:r>
            <a:r>
              <a:rPr lang="en-US" altLang="zh-TW" sz="1200" u="sng" dirty="0">
                <a:solidFill>
                  <a:srgbClr val="C00000"/>
                </a:solidFill>
              </a:rPr>
              <a:t>Units</a:t>
            </a:r>
            <a:r>
              <a:rPr lang="zh-TW" altLang="en-US" sz="1200" u="sng" dirty="0">
                <a:solidFill>
                  <a:srgbClr val="C00000"/>
                </a:solidFill>
              </a:rPr>
              <a:t> </a:t>
            </a:r>
            <a:r>
              <a:rPr lang="en-US" altLang="zh-TW" sz="1200" u="sng" dirty="0">
                <a:solidFill>
                  <a:srgbClr val="C00000"/>
                </a:solidFill>
              </a:rPr>
              <a:t>for</a:t>
            </a:r>
            <a:r>
              <a:rPr lang="zh-TW" altLang="en-US" sz="1200" u="sng" dirty="0">
                <a:solidFill>
                  <a:srgbClr val="C00000"/>
                </a:solidFill>
              </a:rPr>
              <a:t> </a:t>
            </a:r>
            <a:r>
              <a:rPr lang="en-US" altLang="zh-TW" sz="1200" u="sng" dirty="0">
                <a:solidFill>
                  <a:srgbClr val="C00000"/>
                </a:solidFill>
              </a:rPr>
              <a:t>Design</a:t>
            </a:r>
            <a:r>
              <a:rPr lang="en-US" altLang="zh-TW" sz="1200" dirty="0"/>
              <a:t>”)</a:t>
            </a:r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Durations : </a:t>
            </a:r>
            <a:r>
              <a:rPr lang="en-US" altLang="zh-TW" sz="1200" dirty="0">
                <a:ea typeface="微軟正黑體" panose="020B0604030504040204" pitchFamily="34" charset="-120"/>
                <a:cs typeface="Arial" panose="020B0604020202020204" pitchFamily="34" charset="0"/>
              </a:rPr>
              <a:t>15 (scans for a stimulus block</a:t>
            </a:r>
            <a:r>
              <a:rPr lang="zh-TW" altLang="en-US" sz="1200" dirty="0"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dirty="0"/>
              <a:t>→ </a:t>
            </a:r>
            <a:r>
              <a:rPr lang="en-US" altLang="zh-TW" sz="1200" dirty="0"/>
              <a:t>depends</a:t>
            </a:r>
            <a:r>
              <a:rPr lang="zh-TW" altLang="en-US" sz="1200" dirty="0"/>
              <a:t> </a:t>
            </a:r>
            <a:r>
              <a:rPr lang="en-US" altLang="zh-TW" sz="1200" dirty="0"/>
              <a:t>on</a:t>
            </a:r>
            <a:r>
              <a:rPr lang="zh-TW" altLang="en-US" sz="1200" dirty="0"/>
              <a:t> </a:t>
            </a:r>
            <a:r>
              <a:rPr lang="en-US" altLang="zh-TW" sz="1200" dirty="0"/>
              <a:t>“</a:t>
            </a:r>
            <a:r>
              <a:rPr lang="en-US" altLang="zh-TW" sz="1200" u="sng" dirty="0">
                <a:solidFill>
                  <a:srgbClr val="C00000"/>
                </a:solidFill>
              </a:rPr>
              <a:t>Units</a:t>
            </a:r>
            <a:r>
              <a:rPr lang="zh-TW" altLang="en-US" sz="1200" u="sng" dirty="0">
                <a:solidFill>
                  <a:srgbClr val="C00000"/>
                </a:solidFill>
              </a:rPr>
              <a:t> </a:t>
            </a:r>
            <a:r>
              <a:rPr lang="en-US" altLang="zh-TW" sz="1200" u="sng" dirty="0">
                <a:solidFill>
                  <a:srgbClr val="C00000"/>
                </a:solidFill>
              </a:rPr>
              <a:t>for</a:t>
            </a:r>
            <a:r>
              <a:rPr lang="zh-TW" altLang="en-US" sz="1200" u="sng" dirty="0">
                <a:solidFill>
                  <a:srgbClr val="C00000"/>
                </a:solidFill>
              </a:rPr>
              <a:t> </a:t>
            </a:r>
            <a:r>
              <a:rPr lang="en-US" altLang="zh-TW" sz="1200" u="sng" dirty="0">
                <a:solidFill>
                  <a:srgbClr val="C00000"/>
                </a:solidFill>
              </a:rPr>
              <a:t>Design</a:t>
            </a:r>
            <a:r>
              <a:rPr lang="en-US" altLang="zh-TW" sz="1200" dirty="0"/>
              <a:t>”</a:t>
            </a:r>
            <a:r>
              <a:rPr lang="en-US" altLang="zh-TW" sz="1200" dirty="0"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endParaRPr lang="en-US" altLang="zh-TW" sz="1200" dirty="0">
              <a:solidFill>
                <a:srgbClr val="C00000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Multiple</a:t>
            </a:r>
            <a:r>
              <a:rPr lang="zh-TW" altLang="en-US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regressors : </a:t>
            </a:r>
            <a:r>
              <a:rPr lang="en-US" altLang="zh-TW" sz="1200" dirty="0">
                <a:solidFill>
                  <a:srgbClr val="C00000"/>
                </a:solidFill>
              </a:rPr>
              <a:t>head</a:t>
            </a:r>
            <a:r>
              <a:rPr lang="zh-TW" altLang="en-US" sz="1200" dirty="0">
                <a:solidFill>
                  <a:srgbClr val="C00000"/>
                </a:solidFill>
              </a:rPr>
              <a:t> </a:t>
            </a:r>
            <a:r>
              <a:rPr lang="en-US" altLang="zh-TW" sz="1200" dirty="0">
                <a:solidFill>
                  <a:srgbClr val="C00000"/>
                </a:solidFill>
              </a:rPr>
              <a:t>motion</a:t>
            </a:r>
            <a:r>
              <a:rPr lang="zh-TW" altLang="en-US" sz="1200" dirty="0">
                <a:solidFill>
                  <a:srgbClr val="C00000"/>
                </a:solidFill>
              </a:rPr>
              <a:t> </a:t>
            </a:r>
            <a:r>
              <a:rPr lang="en-US" altLang="zh-TW" sz="1200" dirty="0">
                <a:solidFill>
                  <a:srgbClr val="C00000"/>
                </a:solidFill>
              </a:rPr>
              <a:t>log</a:t>
            </a:r>
            <a:r>
              <a:rPr lang="zh-TW" altLang="en-US" sz="1200" dirty="0">
                <a:solidFill>
                  <a:srgbClr val="C00000"/>
                </a:solidFill>
              </a:rPr>
              <a:t> </a:t>
            </a:r>
            <a:r>
              <a:rPr lang="en-US" altLang="zh-TW" sz="1200" dirty="0">
                <a:solidFill>
                  <a:srgbClr val="C00000"/>
                </a:solidFill>
              </a:rPr>
              <a:t>file</a:t>
            </a:r>
            <a:r>
              <a:rPr lang="zh-TW" altLang="en-US" sz="1200" dirty="0"/>
              <a:t> </a:t>
            </a:r>
            <a:r>
              <a:rPr lang="en-US" altLang="zh-TW" sz="1200" dirty="0"/>
              <a:t>(</a:t>
            </a:r>
            <a:r>
              <a:rPr lang="en-US" altLang="zh-TW" sz="1200" dirty="0" err="1"/>
              <a:t>r_p</a:t>
            </a:r>
            <a:r>
              <a:rPr lang="zh-TW" altLang="en-US" sz="1200" dirty="0"/>
              <a:t>*</a:t>
            </a:r>
            <a:r>
              <a:rPr lang="en-US" altLang="zh-TW" sz="1200" dirty="0"/>
              <a:t>.txt)</a:t>
            </a:r>
            <a:endParaRPr lang="en-US" altLang="zh-TW" sz="1200" dirty="0">
              <a:solidFill>
                <a:srgbClr val="C00000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FB768B3-D63A-4F07-A684-7EA691174D21}"/>
              </a:ext>
            </a:extLst>
          </p:cNvPr>
          <p:cNvSpPr/>
          <p:nvPr/>
        </p:nvSpPr>
        <p:spPr>
          <a:xfrm>
            <a:off x="5038396" y="3023286"/>
            <a:ext cx="3681198" cy="333633"/>
          </a:xfrm>
          <a:prstGeom prst="roundRect">
            <a:avLst>
              <a:gd name="adj" fmla="val 1371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0E6D14C1-22F0-4B14-AA9A-12DC0BBAC003}"/>
              </a:ext>
            </a:extLst>
          </p:cNvPr>
          <p:cNvSpPr/>
          <p:nvPr/>
        </p:nvSpPr>
        <p:spPr>
          <a:xfrm>
            <a:off x="5038396" y="3886950"/>
            <a:ext cx="3681198" cy="107092"/>
          </a:xfrm>
          <a:prstGeom prst="roundRect">
            <a:avLst>
              <a:gd name="adj" fmla="val 3665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9A63F24-6CC1-457E-9081-E6CD915744BC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" t="259" r="46081" b="64824"/>
          <a:stretch/>
        </p:blipFill>
        <p:spPr>
          <a:xfrm>
            <a:off x="4671418" y="1238238"/>
            <a:ext cx="3322040" cy="93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 animBg="1"/>
      <p:bldP spid="19" grpId="0" animBg="1"/>
      <p:bldP spid="12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Batch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fMRI_preprocessing_batch_YTLi20210112.mat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ED13EDC-A554-4AA1-BE84-4F4316F76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790" y="1913863"/>
            <a:ext cx="5584698" cy="396849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Specify 1</a:t>
            </a:r>
            <a:r>
              <a:rPr lang="en-US" altLang="zh-TW" b="1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-level Analysis Model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51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1865148" y="5478884"/>
            <a:ext cx="64807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3C814766-ED5B-4839-AF2E-23012C8BE1D7}"/>
              </a:ext>
            </a:extLst>
          </p:cNvPr>
          <p:cNvSpPr/>
          <p:nvPr/>
        </p:nvSpPr>
        <p:spPr>
          <a:xfrm>
            <a:off x="3728532" y="2204864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224C708-68D3-4D86-8C80-92CBDD8F52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91"/>
          <a:stretch/>
        </p:blipFill>
        <p:spPr>
          <a:xfrm>
            <a:off x="5119022" y="1244307"/>
            <a:ext cx="3478244" cy="5142120"/>
          </a:xfrm>
          <a:prstGeom prst="rect">
            <a:avLst/>
          </a:prstGeom>
        </p:spPr>
      </p:pic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6966870-3529-43E7-97F6-2149CDACCACB}"/>
              </a:ext>
            </a:extLst>
          </p:cNvPr>
          <p:cNvCxnSpPr>
            <a:cxnSpLocks/>
          </p:cNvCxnSpPr>
          <p:nvPr/>
        </p:nvCxnSpPr>
        <p:spPr>
          <a:xfrm>
            <a:off x="5436096" y="1804347"/>
            <a:ext cx="0" cy="7200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9C30F86-7B99-4AF8-8DAF-6584F71AD93B}"/>
              </a:ext>
            </a:extLst>
          </p:cNvPr>
          <p:cNvSpPr txBox="1"/>
          <p:nvPr/>
        </p:nvSpPr>
        <p:spPr>
          <a:xfrm>
            <a:off x="4860032" y="1412776"/>
            <a:ext cx="1154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C00000"/>
                </a:solidFill>
              </a:rPr>
              <a:t>Task condition</a:t>
            </a:r>
            <a:endParaRPr lang="zh-TW" altLang="en-US" sz="1100" b="1" dirty="0">
              <a:solidFill>
                <a:srgbClr val="C00000"/>
              </a:solidFill>
            </a:endParaRPr>
          </a:p>
        </p:txBody>
      </p:sp>
      <p:sp>
        <p:nvSpPr>
          <p:cNvPr id="22" name="左中括弧 21">
            <a:extLst>
              <a:ext uri="{FF2B5EF4-FFF2-40B4-BE49-F238E27FC236}">
                <a16:creationId xmlns:a16="http://schemas.microsoft.com/office/drawing/2014/main" id="{04B6CBFA-50F2-4CB2-9ECB-7716A79DABAE}"/>
              </a:ext>
            </a:extLst>
          </p:cNvPr>
          <p:cNvSpPr/>
          <p:nvPr/>
        </p:nvSpPr>
        <p:spPr>
          <a:xfrm rot="5400000">
            <a:off x="6267952" y="1773569"/>
            <a:ext cx="249014" cy="1255620"/>
          </a:xfrm>
          <a:prstGeom prst="leftBracket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62F78DC-65F6-4D1C-9FB5-1735F4DEAC26}"/>
              </a:ext>
            </a:extLst>
          </p:cNvPr>
          <p:cNvSpPr txBox="1"/>
          <p:nvPr/>
        </p:nvSpPr>
        <p:spPr>
          <a:xfrm>
            <a:off x="5425191" y="1896973"/>
            <a:ext cx="1927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C00000"/>
                </a:solidFill>
              </a:rPr>
              <a:t>6 motion-related covariates</a:t>
            </a:r>
            <a:endParaRPr lang="zh-TW" altLang="en-US" sz="1100" b="1" dirty="0">
              <a:solidFill>
                <a:srgbClr val="C00000"/>
              </a:solidFill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94851B7C-39E4-46B6-AAD8-8BB95D1E8FA3}"/>
              </a:ext>
            </a:extLst>
          </p:cNvPr>
          <p:cNvCxnSpPr>
            <a:cxnSpLocks/>
          </p:cNvCxnSpPr>
          <p:nvPr/>
        </p:nvCxnSpPr>
        <p:spPr>
          <a:xfrm>
            <a:off x="7352696" y="2240896"/>
            <a:ext cx="0" cy="28345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8501553-FEC2-4501-B26A-4E8EC7B4FE32}"/>
              </a:ext>
            </a:extLst>
          </p:cNvPr>
          <p:cNvSpPr txBox="1"/>
          <p:nvPr/>
        </p:nvSpPr>
        <p:spPr>
          <a:xfrm>
            <a:off x="6802016" y="1988840"/>
            <a:ext cx="1154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C00000"/>
                </a:solidFill>
              </a:rPr>
              <a:t>constant</a:t>
            </a:r>
            <a:endParaRPr lang="zh-TW" altLang="en-US" sz="1100" b="1" dirty="0">
              <a:solidFill>
                <a:srgbClr val="C00000"/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3B79A9B-E448-4806-AFB4-ED05B31AC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997" y="5694069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2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0023 L 0.12378 -0.08727 C 0.15104 -0.1044 0.17378 -0.14144 0.18785 -0.18472 C 0.20347 -0.2331 0.20608 -0.27778 0.19653 -0.31551 L 0.16198 -0.49375 " pathEditMode="relative" rAng="17580000" ptsTypes="AAAAA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8" y="-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1" presetClass="path" presetSubtype="0" accel="50000" decel="5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16198 -0.49375 C 0.14392 -0.47755 0.12361 -0.46181 0.11441 -0.44167 C 0.10538 -0.41945 0.1007 -0.39329 0.09636 -0.36736 C 0.09167 -0.34121 0.09636 -0.31875 0.1007 -0.29468 C 0.10538 -0.27269 0.11215 -0.24861 0.1283 -0.22847 C 0.14132 -0.20857 0.16424 -0.19213 0.18906 -0.18009 C 0.21146 -0.16806 0.23889 -0.16019 0.2658 -0.15602 C 0.29288 -0.15209 0.31997 -0.15209 0.34514 -0.15602 C 0.37222 -0.16019 0.39688 -0.16991 0.41719 -0.18611 C 0.4375 -0.20023 0.4559 -0.21829 0.46458 -0.24074 C 0.47604 -0.26065 0.48038 -0.28866 0.48038 -0.31088 C 0.48281 -0.33287 0.48038 -0.35926 0.4691 -0.38125 C 0.45799 -0.40116 0.4375 -0.41759 0.41059 -0.4257 C 0.38316 -0.43148 0.35625 -0.42361 0.33802 -0.40972 C 0.3224 -0.39514 0.31094 -0.37338 0.30868 -0.34722 C 0.30868 -0.3206 0.31094 -0.29699 0.3224 -0.27639 C 0.33368 -0.25648 0.33142 -0.25278 0.37656 -0.22616 C 0.41719 -0.19838 0.45799 -0.20625 0.48281 -0.2044 C 0.50712 -0.2044 0.52761 -0.21227 0.55261 -0.22014 C 0.58004 -0.23033 0.60226 -0.24861 0.6184 -0.26482 C 0.6342 -0.28056 0.64063 -0.3007 0.65017 -0.33287 C 0.65695 -0.36528 0.65695 -0.38125 0.65695 -0.40533 C 0.65695 -0.42963 0.55347 -0.46482 0.55347 -0.48843 " pathEditMode="relative" rAng="0" ptsTypes="AAAAAAAAAAAAAAAAAAAAAAA">
                                      <p:cBhvr>
                                        <p:cTn id="23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" grpId="0" animBg="1"/>
      <p:bldP spid="24" grpId="0"/>
      <p:bldP spid="22" grpId="0" animBg="1"/>
      <p:bldP spid="27" grpId="0"/>
      <p:bldP spid="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Results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SPM.mat</a:t>
            </a:r>
            <a:endParaRPr lang="en-US" altLang="zh-TW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</a:p>
          <a:p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52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99EE1D6-E768-4C6F-96A6-E3DB9746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580" y="2276872"/>
            <a:ext cx="4282440" cy="3444240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31D80EFD-3C2F-4EBE-AB0A-14E146E4CFA5}"/>
              </a:ext>
            </a:extLst>
          </p:cNvPr>
          <p:cNvSpPr/>
          <p:nvPr/>
        </p:nvSpPr>
        <p:spPr>
          <a:xfrm>
            <a:off x="3892858" y="3573017"/>
            <a:ext cx="2047294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082C132-280A-4836-9C2A-907E1C56B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638" y="2276872"/>
            <a:ext cx="4282440" cy="344424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FD267244-5C7B-4FDA-A950-F8590DCAA5C4}"/>
              </a:ext>
            </a:extLst>
          </p:cNvPr>
          <p:cNvSpPr/>
          <p:nvPr/>
        </p:nvSpPr>
        <p:spPr>
          <a:xfrm>
            <a:off x="6045367" y="3100310"/>
            <a:ext cx="1911009" cy="2048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761C78C-93B2-4D89-BBA9-D701E82A5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522" y="2276872"/>
            <a:ext cx="4282440" cy="3444240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5A82389A-0107-458E-82B0-233B5CD0B3FB}"/>
              </a:ext>
            </a:extLst>
          </p:cNvPr>
          <p:cNvSpPr/>
          <p:nvPr/>
        </p:nvSpPr>
        <p:spPr>
          <a:xfrm>
            <a:off x="3868696" y="5391415"/>
            <a:ext cx="4282440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1F73FD0-4044-46AC-B176-C52D95807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814" y="3160299"/>
            <a:ext cx="2049780" cy="1226820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CAE102C-0E8A-4BDC-8873-775BCFC96FDD}"/>
              </a:ext>
            </a:extLst>
          </p:cNvPr>
          <p:cNvSpPr/>
          <p:nvPr/>
        </p:nvSpPr>
        <p:spPr>
          <a:xfrm>
            <a:off x="4580562" y="5080294"/>
            <a:ext cx="1439238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E1D6ED48-E737-4D7F-8939-0E8D4486A07A}"/>
              </a:ext>
            </a:extLst>
          </p:cNvPr>
          <p:cNvSpPr/>
          <p:nvPr/>
        </p:nvSpPr>
        <p:spPr>
          <a:xfrm>
            <a:off x="4716016" y="4100751"/>
            <a:ext cx="432048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3B79A9B-E448-4806-AFB4-ED05B31AC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174" y="4355639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5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33142 -0.0939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143 -0.09399 L 0.40347 -0.07315 C 0.41858 -0.06829 0.43976 -0.06922 0.46094 -0.07524 C 0.48577 -0.08218 0.50452 -0.09306 0.51684 -0.10556 L 0.57639 -0.1632 " pathEditMode="relative" rAng="20880000" ptsTypes="AAAAA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4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39 -0.16297 L 0.36736 0.12778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36 0.12778 L 0.3 -0.02408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  <p:bldP spid="28" grpId="0" animBg="1"/>
      <p:bldP spid="32" grpId="0" animBg="1"/>
      <p:bldP spid="3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53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70ACC7B-B321-452A-B352-15F9D1504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860" y="2180878"/>
            <a:ext cx="4373880" cy="37338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B22F792-8016-4D15-B49D-CF2CC94DE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60" y="2180878"/>
            <a:ext cx="4373880" cy="3733800"/>
          </a:xfrm>
          <a:prstGeom prst="rect">
            <a:avLst/>
          </a:prstGeom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3BE8D19A-7C91-4252-BD1F-046506CC2F0D}"/>
              </a:ext>
            </a:extLst>
          </p:cNvPr>
          <p:cNvSpPr/>
          <p:nvPr/>
        </p:nvSpPr>
        <p:spPr>
          <a:xfrm>
            <a:off x="4172599" y="2731505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6485AD6-A6A7-4556-BF88-5E46C69A21D9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t-contrasts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Define new contrast…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5FDAFD5-C7AE-4FAA-B8D4-C345C1B55E3E}"/>
              </a:ext>
            </a:extLst>
          </p:cNvPr>
          <p:cNvSpPr/>
          <p:nvPr/>
        </p:nvSpPr>
        <p:spPr>
          <a:xfrm>
            <a:off x="4147671" y="5262412"/>
            <a:ext cx="1360433" cy="2419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4F96177-364C-4086-9438-339D0B89B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860" y="2180878"/>
            <a:ext cx="4373880" cy="373380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D2C07607-18EC-483E-BE04-E976BAA5AB55}"/>
              </a:ext>
            </a:extLst>
          </p:cNvPr>
          <p:cNvSpPr txBox="1"/>
          <p:nvPr/>
        </p:nvSpPr>
        <p:spPr>
          <a:xfrm>
            <a:off x="4484100" y="2689933"/>
            <a:ext cx="689650" cy="28944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100" b="1" dirty="0"/>
              <a:t>1_back</a:t>
            </a:r>
            <a:endParaRPr lang="zh-TW" altLang="en-US" sz="1100" b="1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791FED1-83B9-4A2C-A5B3-B46F83742015}"/>
              </a:ext>
            </a:extLst>
          </p:cNvPr>
          <p:cNvSpPr txBox="1"/>
          <p:nvPr/>
        </p:nvSpPr>
        <p:spPr>
          <a:xfrm>
            <a:off x="4484100" y="3647513"/>
            <a:ext cx="1103283" cy="28944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100" b="1" dirty="0"/>
              <a:t>1 0 0 0 0 0 0 0</a:t>
            </a:r>
            <a:endParaRPr lang="zh-TW" altLang="en-US" sz="1100" b="1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B4D93CE-DB72-4798-95FA-C476A7BB45E5}"/>
              </a:ext>
            </a:extLst>
          </p:cNvPr>
          <p:cNvSpPr/>
          <p:nvPr/>
        </p:nvSpPr>
        <p:spPr>
          <a:xfrm>
            <a:off x="5977503" y="5232979"/>
            <a:ext cx="499498" cy="2343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16FE2FFB-3E9E-4FA6-9596-C629762A5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860" y="2180878"/>
            <a:ext cx="4373880" cy="3733800"/>
          </a:xfrm>
          <a:prstGeom prst="rect">
            <a:avLst/>
          </a:prstGeom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17F1E90B-02C0-4363-8883-3735AF31A8BA}"/>
              </a:ext>
            </a:extLst>
          </p:cNvPr>
          <p:cNvSpPr/>
          <p:nvPr/>
        </p:nvSpPr>
        <p:spPr>
          <a:xfrm>
            <a:off x="5984964" y="5245606"/>
            <a:ext cx="492038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3B79A9B-E448-4806-AFB4-ED05B31AC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477" y="2845466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6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4635 1.11111E-6 C 0.06701 1.11111E-6 0.09271 0.1037 0.09271 0.18796 L 0.09271 0.37616 " pathEditMode="relative" rAng="0" ptsTypes="AA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71 0.37616 L 0.22291 0.3666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48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6" grpId="0" animBg="1"/>
      <p:bldP spid="16" grpId="0" animBg="1"/>
      <p:bldP spid="29" grpId="0" animBg="1"/>
      <p:bldP spid="30" grpId="0" animBg="1"/>
      <p:bldP spid="3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54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6485AD6-A6A7-4556-BF88-5E46C69A21D9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apply masking : none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threshold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{T or p value} : none, 0.001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&amp; extent threshold {voxels} : 0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F9B04F84-F577-4128-AF38-E8D1CA74B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78" y="2198828"/>
            <a:ext cx="3497580" cy="3688080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2FDEFE0-A720-4B32-B253-59E6754F3634}"/>
              </a:ext>
            </a:extLst>
          </p:cNvPr>
          <p:cNvSpPr/>
          <p:nvPr/>
        </p:nvSpPr>
        <p:spPr>
          <a:xfrm>
            <a:off x="5304909" y="2417577"/>
            <a:ext cx="46240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A201132-3C00-4458-8C81-9B31FB78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684" y="2198828"/>
            <a:ext cx="3497580" cy="368808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995DDF9D-AD48-4395-ADEA-093D4CFD6FB1}"/>
              </a:ext>
            </a:extLst>
          </p:cNvPr>
          <p:cNvSpPr/>
          <p:nvPr/>
        </p:nvSpPr>
        <p:spPr>
          <a:xfrm>
            <a:off x="6067157" y="2631052"/>
            <a:ext cx="73709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F113594-B421-41A2-A342-CFE881744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272" y="2198828"/>
            <a:ext cx="3497580" cy="368808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C88C265-2706-4724-8161-9BB75FBAD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684" y="2198828"/>
            <a:ext cx="3497580" cy="368808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CD03B95-A67E-4122-B034-74536DD3A3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351"/>
          <a:stretch/>
        </p:blipFill>
        <p:spPr>
          <a:xfrm>
            <a:off x="4193601" y="1226933"/>
            <a:ext cx="3478244" cy="5176044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B80D51C-0FF2-42D2-BFAE-3BC6811A6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729" y="2596429"/>
            <a:ext cx="154585" cy="15831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DADCFF62-2729-4849-8F36-303256C5196E}"/>
              </a:ext>
            </a:extLst>
          </p:cNvPr>
          <p:cNvSpPr txBox="1"/>
          <p:nvPr/>
        </p:nvSpPr>
        <p:spPr>
          <a:xfrm>
            <a:off x="6178724" y="1592789"/>
            <a:ext cx="144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C00000"/>
                </a:solidFill>
              </a:rPr>
              <a:t>Model parameter (Subject level)</a:t>
            </a:r>
            <a:endParaRPr lang="zh-TW" alt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05295 3.7037E-6 C 0.07674 3.7037E-6 0.10608 0.00694 0.10608 0.01296 L 0.10608 0.02592 " pathEditMode="relative" rAng="0" ptsTypes="AAAA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91 0.06412 C 0.11025 -0.04005 0.05643 -0.13079 -0.01562 -0.13704 C -0.08455 -0.14491 -0.14896 -0.07431 -0.15312 0.02685 C -0.15868 0.1206 -0.11337 0.20764 -0.04878 0.21435 C 0.01025 0.21875 0.06632 0.16111 0.07066 0.07361 C 0.075 -0.00579 0.03716 -0.08102 -0.01753 -0.08727 C -0.06823 -0.0919 -0.11562 -0.04352 -0.11892 0.02986 C -0.12205 0.09537 -0.09201 0.15972 -0.04687 0.1625 C -0.00573 0.16713 0.03281 0.12963 0.03629 0.07014 C 0.0382 0.01736 0.01563 -0.03403 -0.01996 -0.03727 C -0.05121 -0.04005 -0.08229 -0.0125 -0.08455 0.0331 C -0.08646 0.07222 -0.07048 0.10926 -0.04444 0.1125 C -0.02291 0.11597 -0.00034 0.09838 0.0007 0.06736 C 0.00261 0.04259 -0.00573 0.01597 -0.02187 0.0125 C -0.03507 0.0125 -0.04791 0.01898 -0.04982 0.03588 C -0.05121 0.04676 -0.04878 0.0581 -0.04253 0.06273 C -0.03923 0.06412 -0.03698 0.06412 -0.03385 0.06273 " pathEditMode="relative" rAng="0" ptsTypes="AAAAAAAAAAAAAAAAA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91805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4213" y="36449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Analysis of Functional Magnetic Resonance Imaging (fMRI)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Group-Level Statistical Analysis</a:t>
            </a:r>
            <a:br>
              <a:rPr lang="en-US" altLang="zh-TW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altLang="zh-TW" b="1" u="sng" baseline="30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zh-TW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level analysis)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00E43E4-3DFB-4C73-B436-C56731B2B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96" y="94018"/>
            <a:ext cx="2867025" cy="676275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CCCFB27B-194C-44A0-A209-8E85BD51DFC8}"/>
              </a:ext>
            </a:extLst>
          </p:cNvPr>
          <p:cNvGrpSpPr/>
          <p:nvPr/>
        </p:nvGrpSpPr>
        <p:grpSpPr>
          <a:xfrm>
            <a:off x="21004" y="770293"/>
            <a:ext cx="2966820" cy="687187"/>
            <a:chOff x="-123012" y="676275"/>
            <a:chExt cx="2966820" cy="68718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70B527D-315A-4926-AAE5-848F2DE2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951"/>
            <a:stretch/>
          </p:blipFill>
          <p:spPr>
            <a:xfrm>
              <a:off x="-123012" y="676275"/>
              <a:ext cx="880349" cy="687187"/>
            </a:xfrm>
            <a:prstGeom prst="rect">
              <a:avLst/>
            </a:prstGeom>
          </p:spPr>
        </p:pic>
        <p:pic>
          <p:nvPicPr>
            <p:cNvPr id="14" name="Picture 5" descr="TIRC (Logo + full title)(Final).png">
              <a:extLst>
                <a:ext uri="{FF2B5EF4-FFF2-40B4-BE49-F238E27FC236}">
                  <a16:creationId xmlns:a16="http://schemas.microsoft.com/office/drawing/2014/main" id="{CC3DA967-2CC0-4B38-92CC-AB474C89D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9459" t="16112" b="16620"/>
            <a:stretch/>
          </p:blipFill>
          <p:spPr>
            <a:xfrm>
              <a:off x="697509" y="709800"/>
              <a:ext cx="2146299" cy="62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002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Statistical Inference on Group Data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56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9866AC5-6D08-45CE-95E8-038EDBA30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83" y="1268760"/>
            <a:ext cx="5400866" cy="47057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EF63C71-23B5-4844-966E-48D0FEA6A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517" y="2609616"/>
            <a:ext cx="4762500" cy="2905125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C5D04C7A-70B3-4BA9-9A63-C5679357F94E}"/>
              </a:ext>
            </a:extLst>
          </p:cNvPr>
          <p:cNvSpPr/>
          <p:nvPr/>
        </p:nvSpPr>
        <p:spPr>
          <a:xfrm>
            <a:off x="1903021" y="3068960"/>
            <a:ext cx="1151395" cy="2427950"/>
          </a:xfrm>
          <a:prstGeom prst="roundRect">
            <a:avLst>
              <a:gd name="adj" fmla="val 1027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F68F5F3D-511A-4011-9923-06229431EC5D}"/>
              </a:ext>
            </a:extLst>
          </p:cNvPr>
          <p:cNvCxnSpPr/>
          <p:nvPr/>
        </p:nvCxnSpPr>
        <p:spPr>
          <a:xfrm>
            <a:off x="2699792" y="4509120"/>
            <a:ext cx="1327725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6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Specify 2</a:t>
            </a:r>
            <a:r>
              <a:rPr lang="en-US" altLang="zh-TW" b="1" baseline="30000" dirty="0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-level Analysis Model : One-sample t-test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57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68" y="2529229"/>
            <a:ext cx="2866105" cy="338437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641194" y="3848348"/>
            <a:ext cx="119450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B3DC95D-E6CB-4B87-A30D-A1FA4A6CF280}"/>
              </a:ext>
            </a:extLst>
          </p:cNvPr>
          <p:cNvSpPr txBox="1"/>
          <p:nvPr/>
        </p:nvSpPr>
        <p:spPr>
          <a:xfrm>
            <a:off x="275481" y="1274577"/>
            <a:ext cx="80985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Specify 2</a:t>
            </a:r>
            <a:r>
              <a:rPr lang="en-US" altLang="zh-TW" sz="1400" b="1" baseline="30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nd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-level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7928948-DBA1-4E0B-81C6-10D1290D4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655" y="1274577"/>
            <a:ext cx="3680460" cy="4960620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6CE85A-9305-49CE-A073-1445476D42F2}"/>
              </a:ext>
            </a:extLst>
          </p:cNvPr>
          <p:cNvSpPr/>
          <p:nvPr/>
        </p:nvSpPr>
        <p:spPr>
          <a:xfrm>
            <a:off x="4687707" y="2130875"/>
            <a:ext cx="2404573" cy="145997"/>
          </a:xfrm>
          <a:prstGeom prst="roundRect">
            <a:avLst>
              <a:gd name="adj" fmla="val 3772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4778C82-D4BA-41A4-BB07-4991932687AF}"/>
              </a:ext>
            </a:extLst>
          </p:cNvPr>
          <p:cNvSpPr/>
          <p:nvPr/>
        </p:nvSpPr>
        <p:spPr>
          <a:xfrm>
            <a:off x="4687707" y="2523637"/>
            <a:ext cx="2404573" cy="145997"/>
          </a:xfrm>
          <a:prstGeom prst="roundRect">
            <a:avLst>
              <a:gd name="adj" fmla="val 3772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0621BF3-84AF-408D-B3A4-1F84A23F1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655" y="1274577"/>
            <a:ext cx="3680460" cy="496062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6CC54EB-877D-4B8E-B04B-3455D1EF7A90}"/>
              </a:ext>
            </a:extLst>
          </p:cNvPr>
          <p:cNvSpPr txBox="1"/>
          <p:nvPr/>
        </p:nvSpPr>
        <p:spPr>
          <a:xfrm>
            <a:off x="3779912" y="4581129"/>
            <a:ext cx="5040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Directory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create a </a:t>
            </a:r>
            <a:r>
              <a:rPr lang="en-US" altLang="zh-TW" sz="1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new folder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(i.e. ~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1_back_one_sample_t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Scans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2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\WM1\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1_back\con_0001.nii</a:t>
            </a:r>
            <a:endParaRPr lang="en-US" altLang="zh-TW" sz="1200" b="1" dirty="0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554A181F-AC43-4C7A-8520-A2FF16CCB1B7}"/>
              </a:ext>
            </a:extLst>
          </p:cNvPr>
          <p:cNvSpPr/>
          <p:nvPr/>
        </p:nvSpPr>
        <p:spPr>
          <a:xfrm>
            <a:off x="4069614" y="1648765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9AC5C15-9D8E-45A1-BD19-44F8392DC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716" y="4027200"/>
            <a:ext cx="154585" cy="15831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6D56AD1-CD67-4023-B511-68A4591ADE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85"/>
          <a:stretch/>
        </p:blipFill>
        <p:spPr>
          <a:xfrm>
            <a:off x="5076056" y="1204115"/>
            <a:ext cx="3478244" cy="516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1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0.13663 -2.59259E-6 C 0.19792 -2.59259E-6 0.27344 -0.09051 0.27344 -0.16389 L 0.27344 -0.32754 " pathEditMode="relative" rAng="0" ptsTypes="AAAA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 animBg="1"/>
      <p:bldP spid="21" grpId="0" animBg="1"/>
      <p:bldP spid="18" grpId="0" animBg="1"/>
      <p:bldP spid="2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ACFF3F9-28CD-457D-9825-A286D3F94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638" y="2272596"/>
            <a:ext cx="4282440" cy="344424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Results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SPM.mat</a:t>
            </a:r>
            <a:endParaRPr lang="en-US" altLang="zh-TW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</a:p>
          <a:p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58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31D80EFD-3C2F-4EBE-AB0A-14E146E4CFA5}"/>
              </a:ext>
            </a:extLst>
          </p:cNvPr>
          <p:cNvSpPr/>
          <p:nvPr/>
        </p:nvSpPr>
        <p:spPr>
          <a:xfrm>
            <a:off x="3892858" y="4037607"/>
            <a:ext cx="2047294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082C132-280A-4836-9C2A-907E1C56B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80" y="2276872"/>
            <a:ext cx="4282440" cy="344424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FD267244-5C7B-4FDA-A950-F8590DCAA5C4}"/>
              </a:ext>
            </a:extLst>
          </p:cNvPr>
          <p:cNvSpPr/>
          <p:nvPr/>
        </p:nvSpPr>
        <p:spPr>
          <a:xfrm>
            <a:off x="6045367" y="3100310"/>
            <a:ext cx="1911009" cy="2048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761C78C-93B2-4D89-BBA9-D701E82A5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047" y="2276872"/>
            <a:ext cx="4282440" cy="3444240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5A82389A-0107-458E-82B0-233B5CD0B3FB}"/>
              </a:ext>
            </a:extLst>
          </p:cNvPr>
          <p:cNvSpPr/>
          <p:nvPr/>
        </p:nvSpPr>
        <p:spPr>
          <a:xfrm>
            <a:off x="3868696" y="5391415"/>
            <a:ext cx="4282440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1F73FD0-4044-46AC-B176-C52D95807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814" y="3160299"/>
            <a:ext cx="2049780" cy="1226820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CAE102C-0E8A-4BDC-8873-775BCFC96FDD}"/>
              </a:ext>
            </a:extLst>
          </p:cNvPr>
          <p:cNvSpPr/>
          <p:nvPr/>
        </p:nvSpPr>
        <p:spPr>
          <a:xfrm>
            <a:off x="4580562" y="5080294"/>
            <a:ext cx="1439238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E1D6ED48-E737-4D7F-8939-0E8D4486A07A}"/>
              </a:ext>
            </a:extLst>
          </p:cNvPr>
          <p:cNvSpPr/>
          <p:nvPr/>
        </p:nvSpPr>
        <p:spPr>
          <a:xfrm>
            <a:off x="4716016" y="4100751"/>
            <a:ext cx="432048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3B79A9B-E448-4806-AFB4-ED05B31AC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174" y="4355639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33142 -0.0254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142 -0.02546 L 0.42239 0.01782 C 0.44201 0.02778 0.46562 0.02662 0.48611 0.01435 C 0.51059 -0.0007 0.52604 -0.02245 0.53316 -0.04792 L 0.57118 -0.16782 " pathEditMode="relative" rAng="20160000" ptsTypes="AAAAA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39 -0.16297 L 0.36736 0.12778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36 0.12778 L 0.3 -0.02408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  <p:bldP spid="28" grpId="0" animBg="1"/>
      <p:bldP spid="32" grpId="0" animBg="1"/>
      <p:bldP spid="3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1CC827B-DCFF-4EBE-B9D2-BBC90EEA3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990" y="2169109"/>
            <a:ext cx="4373880" cy="37338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59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83A557F-E465-4AB2-BEC0-847EDB0F6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3" t="6339" r="37805" b="11009"/>
          <a:stretch/>
        </p:blipFill>
        <p:spPr>
          <a:xfrm>
            <a:off x="4145554" y="2407748"/>
            <a:ext cx="2426731" cy="3086037"/>
          </a:xfrm>
          <a:prstGeom prst="rect">
            <a:avLst/>
          </a:prstGeom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3BE8D19A-7C91-4252-BD1F-046506CC2F0D}"/>
              </a:ext>
            </a:extLst>
          </p:cNvPr>
          <p:cNvSpPr/>
          <p:nvPr/>
        </p:nvSpPr>
        <p:spPr>
          <a:xfrm>
            <a:off x="4172599" y="2731505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6485AD6-A6A7-4556-BF88-5E46C69A21D9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t-contrasts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Define new contrast…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5FDAFD5-C7AE-4FAA-B8D4-C345C1B55E3E}"/>
              </a:ext>
            </a:extLst>
          </p:cNvPr>
          <p:cNvSpPr/>
          <p:nvPr/>
        </p:nvSpPr>
        <p:spPr>
          <a:xfrm>
            <a:off x="4147671" y="5262412"/>
            <a:ext cx="1360433" cy="2419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C7A3133-F153-4AD3-AEA8-948FD361A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990" y="2169109"/>
            <a:ext cx="4373880" cy="373380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D2C07607-18EC-483E-BE04-E976BAA5AB55}"/>
              </a:ext>
            </a:extLst>
          </p:cNvPr>
          <p:cNvSpPr txBox="1"/>
          <p:nvPr/>
        </p:nvSpPr>
        <p:spPr>
          <a:xfrm>
            <a:off x="4484100" y="2689933"/>
            <a:ext cx="1952242" cy="28944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100" b="1" dirty="0"/>
              <a:t>WM1_back_one_sample_t</a:t>
            </a:r>
            <a:endParaRPr lang="zh-TW" altLang="en-US" sz="1100" b="1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791FED1-83B9-4A2C-A5B3-B46F83742015}"/>
              </a:ext>
            </a:extLst>
          </p:cNvPr>
          <p:cNvSpPr txBox="1"/>
          <p:nvPr/>
        </p:nvSpPr>
        <p:spPr>
          <a:xfrm>
            <a:off x="4484100" y="3647513"/>
            <a:ext cx="291215" cy="28944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100" b="1" dirty="0"/>
              <a:t>1</a:t>
            </a:r>
            <a:endParaRPr lang="zh-TW" altLang="en-US" sz="1100" b="1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B4D93CE-DB72-4798-95FA-C476A7BB45E5}"/>
              </a:ext>
            </a:extLst>
          </p:cNvPr>
          <p:cNvSpPr/>
          <p:nvPr/>
        </p:nvSpPr>
        <p:spPr>
          <a:xfrm>
            <a:off x="5977503" y="5232979"/>
            <a:ext cx="499498" cy="2343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C8ED8F1-8CA1-454F-8EFF-0ADB37DAA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990" y="2169109"/>
            <a:ext cx="4373880" cy="3733800"/>
          </a:xfrm>
          <a:prstGeom prst="rect">
            <a:avLst/>
          </a:prstGeom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17F1E90B-02C0-4363-8883-3735AF31A8BA}"/>
              </a:ext>
            </a:extLst>
          </p:cNvPr>
          <p:cNvSpPr/>
          <p:nvPr/>
        </p:nvSpPr>
        <p:spPr>
          <a:xfrm>
            <a:off x="5984964" y="5245606"/>
            <a:ext cx="492038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3B79A9B-E448-4806-AFB4-ED05B31AC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477" y="2845466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5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4635 1.11111E-6 C 0.06701 1.11111E-6 0.09271 0.1037 0.09271 0.18796 L 0.09271 0.37616 " pathEditMode="relative" rAng="0" ptsTypes="AAAA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71 0.37616 L 0.22291 0.3666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4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6" grpId="0" animBg="1"/>
      <p:bldP spid="16" grpId="0" animBg="1"/>
      <p:bldP spid="29" grpId="0" animBg="1"/>
      <p:bldP spid="30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DICOM Import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DICOM format (</a:t>
            </a:r>
            <a:r>
              <a:rPr lang="en-US" altLang="zh-TW" sz="2400" u="sng" dirty="0"/>
              <a:t>*.</a:t>
            </a:r>
            <a:r>
              <a:rPr lang="en-US" altLang="zh-TW" sz="2400" u="sng" dirty="0" err="1"/>
              <a:t>dcm</a:t>
            </a:r>
            <a:r>
              <a:rPr lang="en-US" altLang="zh-TW" sz="2400" dirty="0"/>
              <a:t>, </a:t>
            </a:r>
            <a:r>
              <a:rPr lang="en-US" altLang="zh-TW" sz="2400" u="sng" dirty="0"/>
              <a:t>*.</a:t>
            </a:r>
            <a:r>
              <a:rPr lang="en-US" altLang="zh-TW" sz="2400" u="sng" dirty="0" err="1"/>
              <a:t>ima</a:t>
            </a:r>
            <a:r>
              <a:rPr lang="en-US" altLang="zh-TW" sz="2400" dirty="0"/>
              <a:t>, </a:t>
            </a:r>
            <a:r>
              <a:rPr lang="en-US" altLang="zh-TW" sz="2400" u="sng" dirty="0"/>
              <a:t>*.  </a:t>
            </a:r>
            <a:r>
              <a:rPr lang="en-US" altLang="zh-TW" sz="2400" dirty="0"/>
              <a:t>) </a:t>
            </a:r>
            <a:r>
              <a:rPr lang="zh-TW" altLang="en-US" sz="2400" dirty="0"/>
              <a:t> → </a:t>
            </a:r>
            <a:r>
              <a:rPr lang="en-US" altLang="zh-TW" sz="2400" dirty="0" err="1">
                <a:solidFill>
                  <a:srgbClr val="C00000"/>
                </a:solidFill>
              </a:rPr>
              <a:t>NIfTI</a:t>
            </a:r>
            <a:r>
              <a:rPr lang="en-US" altLang="zh-TW" sz="2400" dirty="0">
                <a:solidFill>
                  <a:srgbClr val="C00000"/>
                </a:solidFill>
              </a:rPr>
              <a:t> (</a:t>
            </a:r>
            <a:r>
              <a:rPr lang="en-US" altLang="zh-TW" sz="2400" u="sng" dirty="0">
                <a:solidFill>
                  <a:srgbClr val="C00000"/>
                </a:solidFill>
              </a:rPr>
              <a:t>*.</a:t>
            </a:r>
            <a:r>
              <a:rPr lang="en-US" altLang="zh-TW" sz="2400" u="sng" dirty="0" err="1">
                <a:solidFill>
                  <a:srgbClr val="C00000"/>
                </a:solidFill>
              </a:rPr>
              <a:t>nii</a:t>
            </a:r>
            <a:r>
              <a:rPr lang="en-US" altLang="zh-TW" sz="2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6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7C1C62E-1AD9-4545-A85E-CAEFE64CE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01" b="14901"/>
          <a:stretch/>
        </p:blipFill>
        <p:spPr>
          <a:xfrm>
            <a:off x="323528" y="1657172"/>
            <a:ext cx="1517450" cy="1220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6481D6B-E18F-489D-8D58-45AAE1998338}"/>
              </a:ext>
            </a:extLst>
          </p:cNvPr>
          <p:cNvSpPr txBox="1"/>
          <p:nvPr/>
        </p:nvSpPr>
        <p:spPr>
          <a:xfrm>
            <a:off x="364641" y="2722483"/>
            <a:ext cx="151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/>
              <a:t>DICOM image folder</a:t>
            </a:r>
            <a:endParaRPr lang="zh-TW" altLang="en-US" sz="1400" b="1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58852FA8-5BAA-414D-AB98-46ED1873E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02485"/>
            <a:ext cx="3321616" cy="249612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A0E6302-2ED1-4965-9B19-9E95886B5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167" y="2679767"/>
            <a:ext cx="4233329" cy="3160373"/>
          </a:xfrm>
          <a:prstGeom prst="rect">
            <a:avLst/>
          </a:prstGeom>
        </p:spPr>
      </p:pic>
      <p:sp>
        <p:nvSpPr>
          <p:cNvPr id="19" name="弧形 18">
            <a:extLst>
              <a:ext uri="{FF2B5EF4-FFF2-40B4-BE49-F238E27FC236}">
                <a16:creationId xmlns:a16="http://schemas.microsoft.com/office/drawing/2014/main" id="{8C22032E-F154-40E3-83A3-7F1143EEEDD5}"/>
              </a:ext>
            </a:extLst>
          </p:cNvPr>
          <p:cNvSpPr/>
          <p:nvPr/>
        </p:nvSpPr>
        <p:spPr>
          <a:xfrm>
            <a:off x="3059832" y="4005688"/>
            <a:ext cx="3321616" cy="1688740"/>
          </a:xfrm>
          <a:prstGeom prst="arc">
            <a:avLst>
              <a:gd name="adj1" fmla="val 11716032"/>
              <a:gd name="adj2" fmla="val 18905302"/>
            </a:avLst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B9A09458-E10B-4804-B51B-C9D3135F956D}"/>
              </a:ext>
            </a:extLst>
          </p:cNvPr>
          <p:cNvSpPr/>
          <p:nvPr/>
        </p:nvSpPr>
        <p:spPr>
          <a:xfrm>
            <a:off x="5503178" y="4043929"/>
            <a:ext cx="2776756" cy="216024"/>
          </a:xfrm>
          <a:prstGeom prst="roundRect">
            <a:avLst>
              <a:gd name="adj" fmla="val 864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997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60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6485AD6-A6A7-4556-BF88-5E46C69A21D9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apply masking : none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threshold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{T or p value} : none, 0.001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&amp; extent threshold {voxels} : 0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F9B04F84-F577-4128-AF38-E8D1CA74B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78" y="2198828"/>
            <a:ext cx="3497580" cy="3688080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2FDEFE0-A720-4B32-B253-59E6754F3634}"/>
              </a:ext>
            </a:extLst>
          </p:cNvPr>
          <p:cNvSpPr/>
          <p:nvPr/>
        </p:nvSpPr>
        <p:spPr>
          <a:xfrm>
            <a:off x="5304909" y="2417577"/>
            <a:ext cx="46240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A201132-3C00-4458-8C81-9B31FB78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684" y="2198828"/>
            <a:ext cx="3497580" cy="368808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995DDF9D-AD48-4395-ADEA-093D4CFD6FB1}"/>
              </a:ext>
            </a:extLst>
          </p:cNvPr>
          <p:cNvSpPr/>
          <p:nvPr/>
        </p:nvSpPr>
        <p:spPr>
          <a:xfrm>
            <a:off x="6067157" y="2631052"/>
            <a:ext cx="73709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F113594-B421-41A2-A342-CFE881744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272" y="2198828"/>
            <a:ext cx="3497580" cy="368808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C88C265-2706-4724-8161-9BB75FBAD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684" y="2198828"/>
            <a:ext cx="3497580" cy="368808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0555CE0-6364-4452-AA59-DB9146EE93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75"/>
          <a:stretch/>
        </p:blipFill>
        <p:spPr>
          <a:xfrm>
            <a:off x="4021533" y="1226933"/>
            <a:ext cx="3478244" cy="518007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B80D51C-0FF2-42D2-BFAE-3BC6811A6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729" y="2596429"/>
            <a:ext cx="154585" cy="15831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DADCFF62-2729-4849-8F36-303256C5196E}"/>
              </a:ext>
            </a:extLst>
          </p:cNvPr>
          <p:cNvSpPr txBox="1"/>
          <p:nvPr/>
        </p:nvSpPr>
        <p:spPr>
          <a:xfrm>
            <a:off x="6178724" y="1592789"/>
            <a:ext cx="144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C00000"/>
                </a:solidFill>
              </a:rPr>
              <a:t>Model parameter (Group level)</a:t>
            </a:r>
            <a:endParaRPr lang="zh-TW" alt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6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05295 3.7037E-6 C 0.07674 3.7037E-6 0.10608 0.00694 0.10608 0.01296 L 0.10608 0.02592 " pathEditMode="relative" rAng="0" ptsTypes="AAAA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91 0.06412 C 0.11025 -0.04005 0.05643 -0.13079 -0.01562 -0.13704 C -0.08455 -0.14491 -0.14896 -0.07431 -0.15312 0.02685 C -0.15868 0.1206 -0.11337 0.20764 -0.04878 0.21435 C 0.01025 0.21875 0.06632 0.16111 0.07066 0.07361 C 0.075 -0.00579 0.03716 -0.08102 -0.01753 -0.08727 C -0.06823 -0.0919 -0.11562 -0.04352 -0.11892 0.02986 C -0.12205 0.09537 -0.09201 0.15972 -0.04687 0.1625 C -0.00573 0.16713 0.03281 0.12963 0.03629 0.07014 C 0.0382 0.01736 0.01563 -0.03403 -0.01996 -0.03727 C -0.05121 -0.04005 -0.08229 -0.0125 -0.08455 0.0331 C -0.08646 0.07222 -0.07048 0.10926 -0.04444 0.1125 C -0.02291 0.11597 -0.00034 0.09838 0.0007 0.06736 C 0.00261 0.04259 -0.00573 0.01597 -0.02187 0.0125 C -0.03507 0.0125 -0.04791 0.01898 -0.04982 0.03588 C -0.05121 0.04676 -0.04878 0.0581 -0.04253 0.06273 C -0.03923 0.06412 -0.03698 0.06412 -0.03385 0.06273 " pathEditMode="relative" rAng="0" ptsTypes="AAAAAAAAAAAAAAAAA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  <p:bldP spid="2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F2EAD4F-4714-4EBE-8457-1220EAB61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446" y="1262743"/>
            <a:ext cx="3680594" cy="4960800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6CE85A-9305-49CE-A073-1445476D42F2}"/>
              </a:ext>
            </a:extLst>
          </p:cNvPr>
          <p:cNvSpPr/>
          <p:nvPr/>
        </p:nvSpPr>
        <p:spPr>
          <a:xfrm>
            <a:off x="4687707" y="2130875"/>
            <a:ext cx="2404573" cy="145997"/>
          </a:xfrm>
          <a:prstGeom prst="roundRect">
            <a:avLst>
              <a:gd name="adj" fmla="val 3772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4778C82-D4BA-41A4-BB07-4991932687AF}"/>
              </a:ext>
            </a:extLst>
          </p:cNvPr>
          <p:cNvSpPr/>
          <p:nvPr/>
        </p:nvSpPr>
        <p:spPr>
          <a:xfrm>
            <a:off x="4687707" y="2348880"/>
            <a:ext cx="2404573" cy="432048"/>
          </a:xfrm>
          <a:prstGeom prst="roundRect">
            <a:avLst>
              <a:gd name="adj" fmla="val 2065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C7A8134-1583-4CF2-A9D4-D3FB73BAF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986" y="1262263"/>
            <a:ext cx="3679200" cy="495892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Specify 2</a:t>
            </a:r>
            <a:r>
              <a:rPr lang="en-US" altLang="zh-TW" b="1" baseline="30000" dirty="0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-level Analysis Model : Two-sample t-test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61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68" y="2529229"/>
            <a:ext cx="2866105" cy="338437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641194" y="3848348"/>
            <a:ext cx="119450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B3DC95D-E6CB-4B87-A30D-A1FA4A6CF280}"/>
              </a:ext>
            </a:extLst>
          </p:cNvPr>
          <p:cNvSpPr txBox="1"/>
          <p:nvPr/>
        </p:nvSpPr>
        <p:spPr>
          <a:xfrm>
            <a:off x="275481" y="1274577"/>
            <a:ext cx="80985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Specify 2</a:t>
            </a:r>
            <a:r>
              <a:rPr lang="en-US" altLang="zh-TW" sz="1400" b="1" baseline="30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nd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-level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6CC54EB-877D-4B8E-B04B-3455D1EF7A90}"/>
              </a:ext>
            </a:extLst>
          </p:cNvPr>
          <p:cNvSpPr txBox="1"/>
          <p:nvPr/>
        </p:nvSpPr>
        <p:spPr>
          <a:xfrm>
            <a:off x="3275856" y="4581129"/>
            <a:ext cx="554461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Directory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create a </a:t>
            </a:r>
            <a:r>
              <a:rPr lang="en-US" altLang="zh-TW" sz="1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new folder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(i.e. ~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1_back_two_sample_t_HC_mTBI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Designs : 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Two-sample t-test</a:t>
            </a: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Group 1 Scans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\HC*\</a:t>
            </a:r>
            <a:r>
              <a:rPr lang="en-US" altLang="zh-TW" sz="12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\WM1\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1_back\con_0001.nii</a:t>
            </a: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Group 2 Scans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2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mTBI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*\</a:t>
            </a:r>
            <a:r>
              <a:rPr lang="en-US" altLang="zh-TW" sz="12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MRIData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\WM1\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1_back\con_0001.nii</a:t>
            </a:r>
            <a:endParaRPr lang="en-US" altLang="zh-TW" sz="1200" b="1" dirty="0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554A181F-AC43-4C7A-8520-A2FF16CCB1B7}"/>
              </a:ext>
            </a:extLst>
          </p:cNvPr>
          <p:cNvSpPr/>
          <p:nvPr/>
        </p:nvSpPr>
        <p:spPr>
          <a:xfrm>
            <a:off x="4069614" y="1648765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9AC5C15-9D8E-45A1-BD19-44F8392DC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716" y="4027200"/>
            <a:ext cx="154585" cy="15831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73E06E5-AD6C-490D-925E-D43A051DF0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60"/>
          <a:stretch/>
        </p:blipFill>
        <p:spPr>
          <a:xfrm>
            <a:off x="5076056" y="1196753"/>
            <a:ext cx="3477600" cy="517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3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0.13663 -2.59259E-6 C 0.19792 -2.59259E-6 0.27344 -0.09051 0.27344 -0.16389 L 0.27344 -0.32754 " pathEditMode="relative" rAng="0" ptsTypes="AAAA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6" grpId="0" animBg="1"/>
      <p:bldP spid="18" grpId="0" animBg="1"/>
      <p:bldP spid="2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5B25997-E535-41B1-8C00-566D3E7B2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13" y="2269128"/>
            <a:ext cx="4284000" cy="344549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Results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SPM.mat</a:t>
            </a:r>
            <a:endParaRPr lang="en-US" altLang="zh-TW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</a:p>
          <a:p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62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31D80EFD-3C2F-4EBE-AB0A-14E146E4CFA5}"/>
              </a:ext>
            </a:extLst>
          </p:cNvPr>
          <p:cNvSpPr/>
          <p:nvPr/>
        </p:nvSpPr>
        <p:spPr>
          <a:xfrm>
            <a:off x="3892858" y="4149080"/>
            <a:ext cx="2047294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082C132-280A-4836-9C2A-907E1C56B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276872"/>
            <a:ext cx="4282440" cy="344424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FD267244-5C7B-4FDA-A950-F8590DCAA5C4}"/>
              </a:ext>
            </a:extLst>
          </p:cNvPr>
          <p:cNvSpPr/>
          <p:nvPr/>
        </p:nvSpPr>
        <p:spPr>
          <a:xfrm>
            <a:off x="6045367" y="3100310"/>
            <a:ext cx="1911009" cy="2048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761C78C-93B2-4D89-BBA9-D701E82A5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2276872"/>
            <a:ext cx="4282440" cy="3444240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5A82389A-0107-458E-82B0-233B5CD0B3FB}"/>
              </a:ext>
            </a:extLst>
          </p:cNvPr>
          <p:cNvSpPr/>
          <p:nvPr/>
        </p:nvSpPr>
        <p:spPr>
          <a:xfrm>
            <a:off x="3868696" y="5391415"/>
            <a:ext cx="4282440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1F73FD0-4044-46AC-B176-C52D95807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814" y="3160299"/>
            <a:ext cx="2049780" cy="1226820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CAE102C-0E8A-4BDC-8873-775BCFC96FDD}"/>
              </a:ext>
            </a:extLst>
          </p:cNvPr>
          <p:cNvSpPr/>
          <p:nvPr/>
        </p:nvSpPr>
        <p:spPr>
          <a:xfrm>
            <a:off x="4580562" y="5080294"/>
            <a:ext cx="1439238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E1D6ED48-E737-4D7F-8939-0E8D4486A07A}"/>
              </a:ext>
            </a:extLst>
          </p:cNvPr>
          <p:cNvSpPr/>
          <p:nvPr/>
        </p:nvSpPr>
        <p:spPr>
          <a:xfrm>
            <a:off x="4716016" y="4100751"/>
            <a:ext cx="432048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3B79A9B-E448-4806-AFB4-ED05B31AC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174" y="4355639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8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33142 -0.0254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142 -0.02546 L 0.42239 0.01782 C 0.44201 0.02778 0.46562 0.02662 0.48611 0.01435 C 0.51059 -0.0007 0.52604 -0.02245 0.53316 -0.04792 L 0.57118 -0.16782 " pathEditMode="relative" rAng="20160000" ptsTypes="AAAAA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39 -0.16297 L 0.36736 0.12778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36 0.12778 L 0.3 -0.02408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  <p:bldP spid="28" grpId="0" animBg="1"/>
      <p:bldP spid="32" grpId="0" animBg="1"/>
      <p:bldP spid="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12CEC97-195C-4DB6-B309-3A979500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33" y="2172504"/>
            <a:ext cx="4374000" cy="37339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63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83A557F-E465-4AB2-BEC0-847EDB0F6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3" t="6339" r="37805" b="11009"/>
          <a:stretch/>
        </p:blipFill>
        <p:spPr>
          <a:xfrm>
            <a:off x="4145554" y="2407748"/>
            <a:ext cx="2426731" cy="3086037"/>
          </a:xfrm>
          <a:prstGeom prst="rect">
            <a:avLst/>
          </a:prstGeom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3BE8D19A-7C91-4252-BD1F-046506CC2F0D}"/>
              </a:ext>
            </a:extLst>
          </p:cNvPr>
          <p:cNvSpPr/>
          <p:nvPr/>
        </p:nvSpPr>
        <p:spPr>
          <a:xfrm>
            <a:off x="4172599" y="2731505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6485AD6-A6A7-4556-BF88-5E46C69A21D9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t-contrasts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Define new contrast…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5FDAFD5-C7AE-4FAA-B8D4-C345C1B55E3E}"/>
              </a:ext>
            </a:extLst>
          </p:cNvPr>
          <p:cNvSpPr/>
          <p:nvPr/>
        </p:nvSpPr>
        <p:spPr>
          <a:xfrm>
            <a:off x="4147671" y="5262412"/>
            <a:ext cx="1360433" cy="2419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0CF6211-5E07-4F3E-A594-6BEDB9F78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2166530"/>
            <a:ext cx="4374000" cy="3733902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D2C07607-18EC-483E-BE04-E976BAA5AB55}"/>
              </a:ext>
            </a:extLst>
          </p:cNvPr>
          <p:cNvSpPr txBox="1"/>
          <p:nvPr/>
        </p:nvSpPr>
        <p:spPr>
          <a:xfrm>
            <a:off x="4484100" y="2689933"/>
            <a:ext cx="2664385" cy="28944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100" b="1" dirty="0"/>
              <a:t>WM1_back_two_sample_t_HC_mTBI</a:t>
            </a:r>
            <a:endParaRPr lang="zh-TW" altLang="en-US" sz="1100" b="1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791FED1-83B9-4A2C-A5B3-B46F83742015}"/>
              </a:ext>
            </a:extLst>
          </p:cNvPr>
          <p:cNvSpPr txBox="1"/>
          <p:nvPr/>
        </p:nvSpPr>
        <p:spPr>
          <a:xfrm>
            <a:off x="4484100" y="3647513"/>
            <a:ext cx="451481" cy="28944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100" b="1" dirty="0"/>
              <a:t>1 -1</a:t>
            </a:r>
            <a:endParaRPr lang="zh-TW" altLang="en-US" sz="1100" b="1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B4D93CE-DB72-4798-95FA-C476A7BB45E5}"/>
              </a:ext>
            </a:extLst>
          </p:cNvPr>
          <p:cNvSpPr/>
          <p:nvPr/>
        </p:nvSpPr>
        <p:spPr>
          <a:xfrm>
            <a:off x="5977503" y="5232979"/>
            <a:ext cx="499498" cy="2343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134891D-0D10-44FE-BF31-5E60FEE02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005" y="2166529"/>
            <a:ext cx="4374000" cy="3733902"/>
          </a:xfrm>
          <a:prstGeom prst="rect">
            <a:avLst/>
          </a:prstGeom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17F1E90B-02C0-4363-8883-3735AF31A8BA}"/>
              </a:ext>
            </a:extLst>
          </p:cNvPr>
          <p:cNvSpPr/>
          <p:nvPr/>
        </p:nvSpPr>
        <p:spPr>
          <a:xfrm>
            <a:off x="5984964" y="5245606"/>
            <a:ext cx="492038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3B79A9B-E448-4806-AFB4-ED05B31AC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477" y="2845466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4635 1.11111E-6 C 0.06701 1.11111E-6 0.09271 0.1037 0.09271 0.18796 L 0.09271 0.37616 " pathEditMode="relative" rAng="0" ptsTypes="AAAA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71 0.37616 L 0.22291 0.3666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48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6" grpId="0" animBg="1"/>
      <p:bldP spid="16" grpId="0" animBg="1"/>
      <p:bldP spid="29" grpId="0" animBg="1"/>
      <p:bldP spid="30" grpId="0" animBg="1"/>
      <p:bldP spid="3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64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6485AD6-A6A7-4556-BF88-5E46C69A21D9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apply masking : none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threshold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{T or p value} : none, 0.001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&amp; extent threshold {voxels} : 0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F9B04F84-F577-4128-AF38-E8D1CA74B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78" y="2198828"/>
            <a:ext cx="3497580" cy="3688080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2FDEFE0-A720-4B32-B253-59E6754F3634}"/>
              </a:ext>
            </a:extLst>
          </p:cNvPr>
          <p:cNvSpPr/>
          <p:nvPr/>
        </p:nvSpPr>
        <p:spPr>
          <a:xfrm>
            <a:off x="5304909" y="2417577"/>
            <a:ext cx="46240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A201132-3C00-4458-8C81-9B31FB78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684" y="2198828"/>
            <a:ext cx="3497580" cy="368808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995DDF9D-AD48-4395-ADEA-093D4CFD6FB1}"/>
              </a:ext>
            </a:extLst>
          </p:cNvPr>
          <p:cNvSpPr/>
          <p:nvPr/>
        </p:nvSpPr>
        <p:spPr>
          <a:xfrm>
            <a:off x="6067157" y="2631052"/>
            <a:ext cx="73709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F113594-B421-41A2-A342-CFE881744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272" y="2198828"/>
            <a:ext cx="3497580" cy="368808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C88C265-2706-4724-8161-9BB75FBAD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684" y="2198828"/>
            <a:ext cx="3497580" cy="368808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BDCDA7A-18CF-4C34-AC86-46186537AA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964"/>
          <a:stretch/>
        </p:blipFill>
        <p:spPr>
          <a:xfrm>
            <a:off x="3995936" y="1231329"/>
            <a:ext cx="3477600" cy="519559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B80D51C-0FF2-42D2-BFAE-3BC6811A6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729" y="2596429"/>
            <a:ext cx="154585" cy="15831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DADCFF62-2729-4849-8F36-303256C5196E}"/>
              </a:ext>
            </a:extLst>
          </p:cNvPr>
          <p:cNvSpPr txBox="1"/>
          <p:nvPr/>
        </p:nvSpPr>
        <p:spPr>
          <a:xfrm>
            <a:off x="6178724" y="1701969"/>
            <a:ext cx="144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C00000"/>
                </a:solidFill>
              </a:rPr>
              <a:t>Model parameter (Group level)</a:t>
            </a:r>
            <a:endParaRPr lang="zh-TW" alt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5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05295 3.7037E-6 C 0.07674 3.7037E-6 0.10608 0.00694 0.10608 0.01296 L 0.10608 0.02592 " pathEditMode="relative" rAng="0" ptsTypes="AAAA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91 0.06412 C 0.11025 -0.04005 0.05643 -0.13079 -0.01562 -0.13704 C -0.08455 -0.14491 -0.14896 -0.07431 -0.15312 0.02685 C -0.15868 0.1206 -0.11337 0.20764 -0.04878 0.21435 C 0.01025 0.21875 0.06632 0.16111 0.07066 0.07361 C 0.075 -0.00579 0.03716 -0.08102 -0.01753 -0.08727 C -0.06823 -0.0919 -0.11562 -0.04352 -0.11892 0.02986 C -0.12205 0.09537 -0.09201 0.15972 -0.04687 0.1625 C -0.00573 0.16713 0.03281 0.12963 0.03629 0.07014 C 0.0382 0.01736 0.01563 -0.03403 -0.01996 -0.03727 C -0.05121 -0.04005 -0.08229 -0.0125 -0.08455 0.0331 C -0.08646 0.07222 -0.07048 0.10926 -0.04444 0.1125 C -0.02291 0.11597 -0.00034 0.09838 0.0007 0.06736 C 0.00261 0.04259 -0.00573 0.01597 -0.02187 0.0125 C -0.03507 0.0125 -0.04791 0.01898 -0.04982 0.03588 C -0.05121 0.04676 -0.04878 0.0581 -0.04253 0.06273 C -0.03923 0.06412 -0.03698 0.06412 -0.03385 0.06273 " pathEditMode="relative" rAng="0" ptsTypes="AAAAAAAAAAAAAAAAA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  <p:bldP spid="2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FE0543A-894A-4F0E-9466-4D7C2555A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722" y="1260052"/>
            <a:ext cx="3679200" cy="495892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5CB52C9-975E-469B-888F-D787D2B2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446" y="1262743"/>
            <a:ext cx="3679200" cy="4958921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A6CE85A-9305-49CE-A073-1445476D42F2}"/>
              </a:ext>
            </a:extLst>
          </p:cNvPr>
          <p:cNvSpPr/>
          <p:nvPr/>
        </p:nvSpPr>
        <p:spPr>
          <a:xfrm>
            <a:off x="4687707" y="2130875"/>
            <a:ext cx="2404573" cy="145997"/>
          </a:xfrm>
          <a:prstGeom prst="roundRect">
            <a:avLst>
              <a:gd name="adj" fmla="val 3772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4778C82-D4BA-41A4-BB07-4991932687AF}"/>
              </a:ext>
            </a:extLst>
          </p:cNvPr>
          <p:cNvSpPr/>
          <p:nvPr/>
        </p:nvSpPr>
        <p:spPr>
          <a:xfrm>
            <a:off x="4687707" y="2348880"/>
            <a:ext cx="2404573" cy="1108423"/>
          </a:xfrm>
          <a:prstGeom prst="roundRect">
            <a:avLst>
              <a:gd name="adj" fmla="val 1028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Specify 2</a:t>
            </a:r>
            <a:r>
              <a:rPr lang="en-US" altLang="zh-TW" b="1" baseline="30000" dirty="0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-level Analysis Model : Paired-sample t-test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65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68" y="2529229"/>
            <a:ext cx="2866105" cy="338437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2B21BB-4529-4553-8F02-4646C4819A60}"/>
              </a:ext>
            </a:extLst>
          </p:cNvPr>
          <p:cNvSpPr/>
          <p:nvPr/>
        </p:nvSpPr>
        <p:spPr>
          <a:xfrm>
            <a:off x="641194" y="3848348"/>
            <a:ext cx="119450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B3DC95D-E6CB-4B87-A30D-A1FA4A6CF280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Specify 2</a:t>
            </a:r>
            <a:r>
              <a:rPr lang="en-US" altLang="zh-TW" sz="1400" b="1" baseline="30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nd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-level</a:t>
            </a:r>
            <a:endParaRPr lang="en-US" altLang="zh-TW" sz="1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Pairs &gt; New: Pair (</a:t>
            </a:r>
            <a:r>
              <a:rPr lang="en-US" altLang="zh-TW" sz="1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Subject Number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1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FA95885-763D-4CA8-ABC2-DEA8B8E11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738" y="1262391"/>
            <a:ext cx="3679200" cy="4958921"/>
          </a:xfrm>
          <a:prstGeom prst="rect">
            <a:avLst/>
          </a:prstGeom>
        </p:spPr>
      </p:pic>
      <p:sp>
        <p:nvSpPr>
          <p:cNvPr id="23" name="橢圓 22">
            <a:extLst>
              <a:ext uri="{FF2B5EF4-FFF2-40B4-BE49-F238E27FC236}">
                <a16:creationId xmlns:a16="http://schemas.microsoft.com/office/drawing/2014/main" id="{554A181F-AC43-4C7A-8520-A2FF16CCB1B7}"/>
              </a:ext>
            </a:extLst>
          </p:cNvPr>
          <p:cNvSpPr/>
          <p:nvPr/>
        </p:nvSpPr>
        <p:spPr>
          <a:xfrm>
            <a:off x="4069614" y="1648765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9AC5C15-9D8E-45A1-BD19-44F8392DC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716" y="4027200"/>
            <a:ext cx="154585" cy="15831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6CC54EB-877D-4B8E-B04B-3455D1EF7A90}"/>
              </a:ext>
            </a:extLst>
          </p:cNvPr>
          <p:cNvSpPr txBox="1"/>
          <p:nvPr/>
        </p:nvSpPr>
        <p:spPr>
          <a:xfrm>
            <a:off x="3275856" y="4581129"/>
            <a:ext cx="55446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b="1" dirty="0"/>
              <a:t>Directory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create a </a:t>
            </a:r>
            <a:r>
              <a:rPr lang="en-US" altLang="zh-TW" sz="1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new folder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(i.e. ~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\WM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1_back_two_sample_t_HC_mTBI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Designs : 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Paired t-test</a:t>
            </a:r>
          </a:p>
          <a:p>
            <a:r>
              <a:rPr lang="en-US" altLang="zh-TW" sz="1200" b="1" dirty="0">
                <a:ea typeface="微軟正黑體" panose="020B0604030504040204" pitchFamily="34" charset="-120"/>
                <a:cs typeface="Arial" panose="020B0604020202020204" pitchFamily="34" charset="0"/>
              </a:rPr>
              <a:t>Scans [1,2] :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1_back\con_0001.nii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&amp;    ~</a:t>
            </a:r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\</a:t>
            </a:r>
            <a:r>
              <a:rPr lang="en-US" altLang="zh-TW" sz="12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2_back\con_0001.nii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F7ED3E0-056B-49E1-9959-F956BC54EB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968"/>
          <a:stretch/>
        </p:blipFill>
        <p:spPr>
          <a:xfrm>
            <a:off x="5076056" y="1196752"/>
            <a:ext cx="3477600" cy="519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0.13663 -2.59259E-6 C 0.19792 -2.59259E-6 0.27344 -0.09051 0.27344 -0.16389 L 0.27344 -0.32754 " pathEditMode="relative" rAng="0" ptsTypes="AAAA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6" grpId="0" animBg="1"/>
      <p:bldP spid="23" grpId="0" animBg="1"/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09B58AD-B445-47CD-9690-09A24E1B0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195" y="2269129"/>
            <a:ext cx="4284000" cy="344549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994822E-1146-4750-B580-6BC925C4EF3C}"/>
              </a:ext>
            </a:extLst>
          </p:cNvPr>
          <p:cNvSpPr txBox="1"/>
          <p:nvPr/>
        </p:nvSpPr>
        <p:spPr>
          <a:xfrm>
            <a:off x="275481" y="1274577"/>
            <a:ext cx="809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Results</a:t>
            </a:r>
          </a:p>
          <a:p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en-US" altLang="zh-TW" sz="1400" b="1" u="sng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SPM.mat</a:t>
            </a:r>
            <a:endParaRPr lang="en-US" altLang="zh-TW" sz="14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</a:p>
          <a:p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66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31D80EFD-3C2F-4EBE-AB0A-14E146E4CFA5}"/>
              </a:ext>
            </a:extLst>
          </p:cNvPr>
          <p:cNvSpPr/>
          <p:nvPr/>
        </p:nvSpPr>
        <p:spPr>
          <a:xfrm>
            <a:off x="3892858" y="4293096"/>
            <a:ext cx="2047294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082C132-280A-4836-9C2A-907E1C56B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276872"/>
            <a:ext cx="4282440" cy="344424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FD267244-5C7B-4FDA-A950-F8590DCAA5C4}"/>
              </a:ext>
            </a:extLst>
          </p:cNvPr>
          <p:cNvSpPr/>
          <p:nvPr/>
        </p:nvSpPr>
        <p:spPr>
          <a:xfrm>
            <a:off x="6045367" y="3100310"/>
            <a:ext cx="1911009" cy="2048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761C78C-93B2-4D89-BBA9-D701E82A5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2276872"/>
            <a:ext cx="4282440" cy="3444240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5A82389A-0107-458E-82B0-233B5CD0B3FB}"/>
              </a:ext>
            </a:extLst>
          </p:cNvPr>
          <p:cNvSpPr/>
          <p:nvPr/>
        </p:nvSpPr>
        <p:spPr>
          <a:xfrm>
            <a:off x="3868696" y="5391415"/>
            <a:ext cx="4282440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1F73FD0-4044-46AC-B176-C52D95807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814" y="3160299"/>
            <a:ext cx="2049780" cy="1226820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CAE102C-0E8A-4BDC-8873-775BCFC96FDD}"/>
              </a:ext>
            </a:extLst>
          </p:cNvPr>
          <p:cNvSpPr/>
          <p:nvPr/>
        </p:nvSpPr>
        <p:spPr>
          <a:xfrm>
            <a:off x="4580562" y="5080294"/>
            <a:ext cx="1439238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E1D6ED48-E737-4D7F-8939-0E8D4486A07A}"/>
              </a:ext>
            </a:extLst>
          </p:cNvPr>
          <p:cNvSpPr/>
          <p:nvPr/>
        </p:nvSpPr>
        <p:spPr>
          <a:xfrm>
            <a:off x="4716016" y="4100751"/>
            <a:ext cx="432048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3B79A9B-E448-4806-AFB4-ED05B31AC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174" y="4422818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7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33142 -0.0254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142 -0.02523 L 0.42239 0.01806 C 0.44201 0.02778 0.46562 0.02685 0.48611 0.01435 C 0.51059 -0.00069 0.52604 -0.02245 0.53316 -0.04768 L 0.57118 -0.16782 " pathEditMode="relative" rAng="20160000" ptsTypes="AAAAA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39 -0.16296 L 0.36736 0.12778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1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36 0.12778 L 0.3 -0.02407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  <p:bldP spid="28" grpId="0" animBg="1"/>
      <p:bldP spid="32" grpId="0" animBg="1"/>
      <p:bldP spid="3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C4280A7-5BE4-4EA1-B469-E93E7011A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604" y="2172112"/>
            <a:ext cx="4374000" cy="37339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67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83A557F-E465-4AB2-BEC0-847EDB0F6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3" t="6339" r="37805" b="11009"/>
          <a:stretch/>
        </p:blipFill>
        <p:spPr>
          <a:xfrm>
            <a:off x="4145554" y="2407748"/>
            <a:ext cx="2426731" cy="3086037"/>
          </a:xfrm>
          <a:prstGeom prst="rect">
            <a:avLst/>
          </a:prstGeom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3BE8D19A-7C91-4252-BD1F-046506CC2F0D}"/>
              </a:ext>
            </a:extLst>
          </p:cNvPr>
          <p:cNvSpPr/>
          <p:nvPr/>
        </p:nvSpPr>
        <p:spPr>
          <a:xfrm>
            <a:off x="4172599" y="2731505"/>
            <a:ext cx="195396" cy="1820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6485AD6-A6A7-4556-BF88-5E46C69A21D9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t-contrasts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Define new contrast…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Done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5FDAFD5-C7AE-4FAA-B8D4-C345C1B55E3E}"/>
              </a:ext>
            </a:extLst>
          </p:cNvPr>
          <p:cNvSpPr/>
          <p:nvPr/>
        </p:nvSpPr>
        <p:spPr>
          <a:xfrm>
            <a:off x="4147671" y="5262412"/>
            <a:ext cx="1360433" cy="2419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CBB1AA2-08CC-45CA-BCD2-F2FE5028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042" y="2177243"/>
            <a:ext cx="4374000" cy="3733902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D2C07607-18EC-483E-BE04-E976BAA5AB55}"/>
              </a:ext>
            </a:extLst>
          </p:cNvPr>
          <p:cNvSpPr txBox="1"/>
          <p:nvPr/>
        </p:nvSpPr>
        <p:spPr>
          <a:xfrm>
            <a:off x="4484100" y="2689933"/>
            <a:ext cx="2117330" cy="28944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100" b="1" dirty="0"/>
              <a:t>WM2_1_back_pair_sample_t</a:t>
            </a:r>
            <a:endParaRPr lang="zh-TW" altLang="en-US" sz="1100" b="1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791FED1-83B9-4A2C-A5B3-B46F83742015}"/>
              </a:ext>
            </a:extLst>
          </p:cNvPr>
          <p:cNvSpPr txBox="1"/>
          <p:nvPr/>
        </p:nvSpPr>
        <p:spPr>
          <a:xfrm>
            <a:off x="4484100" y="3647513"/>
            <a:ext cx="451481" cy="28944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100" b="1" dirty="0"/>
              <a:t>-1 1</a:t>
            </a:r>
            <a:endParaRPr lang="zh-TW" altLang="en-US" sz="1100" b="1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B4D93CE-DB72-4798-95FA-C476A7BB45E5}"/>
              </a:ext>
            </a:extLst>
          </p:cNvPr>
          <p:cNvSpPr/>
          <p:nvPr/>
        </p:nvSpPr>
        <p:spPr>
          <a:xfrm>
            <a:off x="5977503" y="5232979"/>
            <a:ext cx="499498" cy="2343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8073353-AF7C-44D6-A736-9B4C15BF8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297" y="2166529"/>
            <a:ext cx="4374000" cy="3733902"/>
          </a:xfrm>
          <a:prstGeom prst="rect">
            <a:avLst/>
          </a:prstGeom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17F1E90B-02C0-4363-8883-3735AF31A8BA}"/>
              </a:ext>
            </a:extLst>
          </p:cNvPr>
          <p:cNvSpPr/>
          <p:nvPr/>
        </p:nvSpPr>
        <p:spPr>
          <a:xfrm>
            <a:off x="5984964" y="5245606"/>
            <a:ext cx="492038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3B79A9B-E448-4806-AFB4-ED05B31AC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477" y="2845466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5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4635 1.11111E-6 C 0.06701 1.11111E-6 0.09271 0.1037 0.09271 0.18796 L 0.09271 0.37616 " pathEditMode="relative" rAng="0" ptsTypes="AAAA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71 0.37616 L 0.22291 0.3666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4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6" grpId="0" animBg="1"/>
      <p:bldP spid="16" grpId="0" animBg="1"/>
      <p:bldP spid="29" grpId="0" animBg="1"/>
      <p:bldP spid="30" grpId="0" animBg="1"/>
      <p:bldP spid="3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Estimate Model Parameters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68</a:t>
            </a:fld>
            <a:endParaRPr lang="en-US" altLang="zh-TW" dirty="0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5607706-53FF-4B0E-B7E2-4CAB2C9C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6" y="2492896"/>
            <a:ext cx="2866105" cy="3384376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DAF2E11-4851-443E-81F8-3D23D21327FF}"/>
              </a:ext>
            </a:extLst>
          </p:cNvPr>
          <p:cNvSpPr/>
          <p:nvPr/>
        </p:nvSpPr>
        <p:spPr>
          <a:xfrm>
            <a:off x="1260364" y="4145619"/>
            <a:ext cx="115139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6485AD6-A6A7-4556-BF88-5E46C69A21D9}"/>
              </a:ext>
            </a:extLst>
          </p:cNvPr>
          <p:cNvSpPr txBox="1"/>
          <p:nvPr/>
        </p:nvSpPr>
        <p:spPr>
          <a:xfrm>
            <a:off x="275481" y="1274577"/>
            <a:ext cx="8098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&gt;&gt; </a:t>
            </a:r>
            <a:r>
              <a:rPr lang="en-US" altLang="zh-TW" sz="1400" b="1" dirty="0" err="1"/>
              <a:t>spm</a:t>
            </a:r>
            <a:r>
              <a:rPr lang="en-US" altLang="zh-TW" sz="1400" b="1" dirty="0"/>
              <a:t> </a:t>
            </a:r>
            <a:r>
              <a:rPr lang="en-US" altLang="zh-TW" sz="1400" b="1" dirty="0" err="1"/>
              <a:t>fmri</a:t>
            </a:r>
            <a:endParaRPr lang="en-US" altLang="zh-TW" sz="1400" b="1" dirty="0"/>
          </a:p>
          <a:p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apply masking : none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threshold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{T or p value} : none, 0.001</a:t>
            </a:r>
          </a:p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&amp; extent threshold {voxels} : 0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F9B04F84-F577-4128-AF38-E8D1CA74B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78" y="2198828"/>
            <a:ext cx="3497580" cy="3688080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2FDEFE0-A720-4B32-B253-59E6754F3634}"/>
              </a:ext>
            </a:extLst>
          </p:cNvPr>
          <p:cNvSpPr/>
          <p:nvPr/>
        </p:nvSpPr>
        <p:spPr>
          <a:xfrm>
            <a:off x="5304909" y="2417577"/>
            <a:ext cx="462405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A201132-3C00-4458-8C81-9B31FB78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684" y="2198828"/>
            <a:ext cx="3497580" cy="368808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995DDF9D-AD48-4395-ADEA-093D4CFD6FB1}"/>
              </a:ext>
            </a:extLst>
          </p:cNvPr>
          <p:cNvSpPr/>
          <p:nvPr/>
        </p:nvSpPr>
        <p:spPr>
          <a:xfrm>
            <a:off x="6067157" y="2631052"/>
            <a:ext cx="737092" cy="2580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F113594-B421-41A2-A342-CFE881744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272" y="2198828"/>
            <a:ext cx="3497580" cy="368808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C88C265-2706-4724-8161-9BB75FBAD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684" y="2198828"/>
            <a:ext cx="3497580" cy="368808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F9E0BE8-D34E-4059-9817-852A3C1C10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35"/>
          <a:stretch/>
        </p:blipFill>
        <p:spPr>
          <a:xfrm>
            <a:off x="3995936" y="1227909"/>
            <a:ext cx="3477600" cy="5207725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B80D51C-0FF2-42D2-BFAE-3BC6811A6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729" y="2596429"/>
            <a:ext cx="154585" cy="15831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DADCFF62-2729-4849-8F36-303256C5196E}"/>
              </a:ext>
            </a:extLst>
          </p:cNvPr>
          <p:cNvSpPr txBox="1"/>
          <p:nvPr/>
        </p:nvSpPr>
        <p:spPr>
          <a:xfrm>
            <a:off x="6178724" y="1701969"/>
            <a:ext cx="144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rgbClr val="C00000"/>
                </a:solidFill>
              </a:rPr>
              <a:t>Model parameter (Group level)</a:t>
            </a:r>
            <a:endParaRPr lang="zh-TW" altLang="en-US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1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05295 3.7037E-6 C 0.07674 3.7037E-6 0.10608 0.00694 0.10608 0.01296 L 0.10608 0.02592 " pathEditMode="relative" rAng="0" ptsTypes="AAAA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91 0.06412 C 0.11025 -0.04005 0.05643 -0.13079 -0.01562 -0.13704 C -0.08455 -0.14491 -0.14896 -0.07431 -0.15312 0.02685 C -0.15868 0.1206 -0.11337 0.20764 -0.04878 0.21435 C 0.01025 0.21875 0.06632 0.16111 0.07066 0.07361 C 0.075 -0.00579 0.03716 -0.08102 -0.01753 -0.08727 C -0.06823 -0.0919 -0.11562 -0.04352 -0.11892 0.02986 C -0.12205 0.09537 -0.09201 0.15972 -0.04687 0.1625 C -0.00573 0.16713 0.03281 0.12963 0.03629 0.07014 C 0.0382 0.01736 0.01563 -0.03403 -0.01996 -0.03727 C -0.05121 -0.04005 -0.08229 -0.0125 -0.08455 0.0331 C -0.08646 0.07222 -0.07048 0.10926 -0.04444 0.1125 C -0.02291 0.11597 -0.00034 0.09838 0.0007 0.06736 C 0.00261 0.04259 -0.00573 0.01597 -0.02187 0.0125 C -0.03507 0.0125 -0.04791 0.01898 -0.04982 0.03588 C -0.05121 0.04676 -0.04878 0.0581 -0.04253 0.06273 C -0.03923 0.06412 -0.03698 0.06412 -0.03385 0.06273 " pathEditMode="relative" rAng="0" ptsTypes="AAAAAAAAAAAAAAAAA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  <p:bldP spid="2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91805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4213" y="36449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Analysis of Functional Magnetic Resonance Imaging (fMRI)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Visualization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00E43E4-3DFB-4C73-B436-C56731B2B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96" y="94018"/>
            <a:ext cx="2867025" cy="676275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CCCFB27B-194C-44A0-A209-8E85BD51DFC8}"/>
              </a:ext>
            </a:extLst>
          </p:cNvPr>
          <p:cNvGrpSpPr/>
          <p:nvPr/>
        </p:nvGrpSpPr>
        <p:grpSpPr>
          <a:xfrm>
            <a:off x="21004" y="770293"/>
            <a:ext cx="2966820" cy="687187"/>
            <a:chOff x="-123012" y="676275"/>
            <a:chExt cx="2966820" cy="68718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70B527D-315A-4926-AAE5-848F2DE2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951"/>
            <a:stretch/>
          </p:blipFill>
          <p:spPr>
            <a:xfrm>
              <a:off x="-123012" y="676275"/>
              <a:ext cx="880349" cy="687187"/>
            </a:xfrm>
            <a:prstGeom prst="rect">
              <a:avLst/>
            </a:prstGeom>
          </p:spPr>
        </p:pic>
        <p:pic>
          <p:nvPicPr>
            <p:cNvPr id="14" name="Picture 5" descr="TIRC (Logo + full title)(Final).png">
              <a:extLst>
                <a:ext uri="{FF2B5EF4-FFF2-40B4-BE49-F238E27FC236}">
                  <a16:creationId xmlns:a16="http://schemas.microsoft.com/office/drawing/2014/main" id="{CC3DA967-2CC0-4B38-92CC-AB474C89D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9459" t="16112" b="16620"/>
            <a:stretch/>
          </p:blipFill>
          <p:spPr>
            <a:xfrm>
              <a:off x="697509" y="709800"/>
              <a:ext cx="2146299" cy="62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17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D6BB7E2-0E2E-4F59-B053-2A7A788CD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285" y="2679340"/>
            <a:ext cx="4206104" cy="31608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8CBD29F-5F3F-4A94-B9FB-3CD9C9910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2" y="3284984"/>
            <a:ext cx="3319852" cy="24948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DICOM Import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DICOM format (</a:t>
            </a:r>
            <a:r>
              <a:rPr lang="en-US" altLang="zh-TW" sz="2400" u="sng" dirty="0"/>
              <a:t>*.</a:t>
            </a:r>
            <a:r>
              <a:rPr lang="en-US" altLang="zh-TW" sz="2400" u="sng" dirty="0" err="1"/>
              <a:t>dcm</a:t>
            </a:r>
            <a:r>
              <a:rPr lang="en-US" altLang="zh-TW" sz="2400" dirty="0"/>
              <a:t>, </a:t>
            </a:r>
            <a:r>
              <a:rPr lang="en-US" altLang="zh-TW" sz="2400" u="sng" dirty="0"/>
              <a:t>*.</a:t>
            </a:r>
            <a:r>
              <a:rPr lang="en-US" altLang="zh-TW" sz="2400" u="sng" dirty="0" err="1"/>
              <a:t>ima</a:t>
            </a:r>
            <a:r>
              <a:rPr lang="en-US" altLang="zh-TW" sz="2400" dirty="0"/>
              <a:t>, </a:t>
            </a:r>
            <a:r>
              <a:rPr lang="en-US" altLang="zh-TW" sz="2400" u="sng" dirty="0"/>
              <a:t>*.  </a:t>
            </a:r>
            <a:r>
              <a:rPr lang="en-US" altLang="zh-TW" sz="2400" dirty="0"/>
              <a:t>) </a:t>
            </a:r>
            <a:r>
              <a:rPr lang="zh-TW" altLang="en-US" sz="2400" dirty="0"/>
              <a:t> → </a:t>
            </a:r>
            <a:r>
              <a:rPr lang="en-US" altLang="zh-TW" sz="2400" dirty="0" err="1">
                <a:solidFill>
                  <a:srgbClr val="C00000"/>
                </a:solidFill>
              </a:rPr>
              <a:t>NIfTI</a:t>
            </a:r>
            <a:r>
              <a:rPr lang="en-US" altLang="zh-TW" sz="2400" dirty="0">
                <a:solidFill>
                  <a:srgbClr val="C00000"/>
                </a:solidFill>
              </a:rPr>
              <a:t> (</a:t>
            </a:r>
            <a:r>
              <a:rPr lang="en-US" altLang="zh-TW" sz="2400" u="sng" dirty="0">
                <a:solidFill>
                  <a:srgbClr val="C00000"/>
                </a:solidFill>
              </a:rPr>
              <a:t>*.</a:t>
            </a:r>
            <a:r>
              <a:rPr lang="en-US" altLang="zh-TW" sz="2400" u="sng" dirty="0" err="1">
                <a:solidFill>
                  <a:srgbClr val="C00000"/>
                </a:solidFill>
              </a:rPr>
              <a:t>nii</a:t>
            </a:r>
            <a:r>
              <a:rPr lang="en-US" altLang="zh-TW" sz="2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7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7C1C62E-1AD9-4545-A85E-CAEFE64CE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01" b="14901"/>
          <a:stretch/>
        </p:blipFill>
        <p:spPr>
          <a:xfrm>
            <a:off x="323528" y="1657172"/>
            <a:ext cx="1517450" cy="1220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6481D6B-E18F-489D-8D58-45AAE1998338}"/>
              </a:ext>
            </a:extLst>
          </p:cNvPr>
          <p:cNvSpPr txBox="1"/>
          <p:nvPr/>
        </p:nvSpPr>
        <p:spPr>
          <a:xfrm>
            <a:off x="364641" y="2722483"/>
            <a:ext cx="151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/>
              <a:t>DICOM image folder</a:t>
            </a:r>
            <a:endParaRPr lang="zh-TW" altLang="en-US" sz="1400" b="1" dirty="0"/>
          </a:p>
        </p:txBody>
      </p:sp>
      <p:sp>
        <p:nvSpPr>
          <p:cNvPr id="19" name="弧形 18">
            <a:extLst>
              <a:ext uri="{FF2B5EF4-FFF2-40B4-BE49-F238E27FC236}">
                <a16:creationId xmlns:a16="http://schemas.microsoft.com/office/drawing/2014/main" id="{8C22032E-F154-40E3-83A3-7F1143EEEDD5}"/>
              </a:ext>
            </a:extLst>
          </p:cNvPr>
          <p:cNvSpPr/>
          <p:nvPr/>
        </p:nvSpPr>
        <p:spPr>
          <a:xfrm>
            <a:off x="3059832" y="4005688"/>
            <a:ext cx="3321616" cy="1688740"/>
          </a:xfrm>
          <a:prstGeom prst="arc">
            <a:avLst>
              <a:gd name="adj1" fmla="val 11436633"/>
              <a:gd name="adj2" fmla="val 18905302"/>
            </a:avLst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B9A09458-E10B-4804-B51B-C9D3135F956D}"/>
              </a:ext>
            </a:extLst>
          </p:cNvPr>
          <p:cNvSpPr/>
          <p:nvPr/>
        </p:nvSpPr>
        <p:spPr>
          <a:xfrm>
            <a:off x="5436096" y="4043928"/>
            <a:ext cx="2843838" cy="1650499"/>
          </a:xfrm>
          <a:prstGeom prst="roundRect">
            <a:avLst>
              <a:gd name="adj" fmla="val 864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9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Employed Software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b="1" dirty="0"/>
              <a:t>Mango</a:t>
            </a:r>
          </a:p>
          <a:p>
            <a:pPr lvl="1"/>
            <a:r>
              <a:rPr lang="en-US" altLang="zh-TW" sz="2400" dirty="0"/>
              <a:t> </a:t>
            </a:r>
            <a:r>
              <a:rPr lang="en-US" altLang="zh-TW" sz="2400" dirty="0">
                <a:hlinkClick r:id="rId2"/>
              </a:rPr>
              <a:t>http://ric.uthscsa.edu/mango/download.html</a:t>
            </a:r>
            <a:endParaRPr lang="en-US" altLang="zh-TW" sz="2400" dirty="0"/>
          </a:p>
          <a:p>
            <a:pPr lvl="1"/>
            <a:endParaRPr lang="en-US" altLang="zh-TW" sz="2400" dirty="0"/>
          </a:p>
          <a:p>
            <a:r>
              <a:rPr lang="en-US" altLang="zh-TW" sz="2800" b="1" dirty="0" err="1"/>
              <a:t>xjview</a:t>
            </a:r>
            <a:r>
              <a:rPr lang="en-US" altLang="zh-TW" sz="2800" b="1" dirty="0"/>
              <a:t> </a:t>
            </a:r>
          </a:p>
          <a:p>
            <a:pPr lvl="1"/>
            <a:r>
              <a:rPr lang="en-US" altLang="zh-TW" sz="2400" dirty="0">
                <a:hlinkClick r:id="rId3"/>
              </a:rPr>
              <a:t>http://www.alivelearn.net/xjview/download/</a:t>
            </a:r>
            <a:endParaRPr lang="en-US" altLang="zh-TW" sz="2400" dirty="0"/>
          </a:p>
          <a:p>
            <a:pPr lvl="1"/>
            <a:endParaRPr lang="en-US" altLang="zh-TW" sz="2400" dirty="0"/>
          </a:p>
          <a:p>
            <a:r>
              <a:rPr lang="en-US" altLang="zh-TW" sz="2800" b="1" dirty="0" err="1"/>
              <a:t>bspmview</a:t>
            </a:r>
            <a:endParaRPr lang="en-US" altLang="zh-TW" sz="2800" b="1" dirty="0"/>
          </a:p>
          <a:p>
            <a:pPr lvl="1"/>
            <a:r>
              <a:rPr lang="en-US" altLang="zh-TW" sz="2400" dirty="0">
                <a:hlinkClick r:id="rId4"/>
              </a:rPr>
              <a:t>https://www.bobspunt.com/software/bspmview/</a:t>
            </a:r>
            <a:endParaRPr lang="en-US" altLang="zh-TW" sz="2400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D619929B-4E4D-4C00-ADF6-AEFF7E97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70</a:t>
            </a:fld>
            <a:endParaRPr lang="en-US" altLang="zh-TW"/>
          </a:p>
        </p:txBody>
      </p:sp>
      <p:sp>
        <p:nvSpPr>
          <p:cNvPr id="10" name="頁尾版面配置區 9">
            <a:extLst>
              <a:ext uri="{FF2B5EF4-FFF2-40B4-BE49-F238E27FC236}">
                <a16:creationId xmlns:a16="http://schemas.microsoft.com/office/drawing/2014/main" id="{60901042-D96A-43D6-B15A-866DA323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6CCDB54-73ED-482C-A3A9-546BE97BD2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50" t="43000" r="46850" b="43000"/>
          <a:stretch/>
        </p:blipFill>
        <p:spPr>
          <a:xfrm>
            <a:off x="7520397" y="1226680"/>
            <a:ext cx="1152128" cy="144016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78D75EA-B5F1-47EC-B04E-4B1247AA3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425" y="2998843"/>
            <a:ext cx="1880071" cy="69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255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91805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4213" y="364490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altLang="zh-TW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b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altLang="zh-TW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zh-TW" altLang="en-US" sz="1800" b="1" dirty="0">
                <a:solidFill>
                  <a:srgbClr val="00030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李宜恬</a:t>
            </a:r>
            <a:r>
              <a:rPr lang="zh-TW" altLang="en-US" sz="18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Yi-Tien Li, Ph.D.</a:t>
            </a:r>
            <a:br>
              <a:rPr lang="en-US" altLang="zh-TW" sz="18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0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TW" sz="18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4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TMU Neuroscience Research Center, Taipei Medical University</a:t>
            </a:r>
            <a:br>
              <a:rPr lang="en-US" altLang="zh-TW" sz="14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4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Translational Imaging Research Center, Taipei Medical University Hospital</a:t>
            </a:r>
            <a:br>
              <a:rPr lang="en-US" altLang="zh-TW" sz="1400" b="1" dirty="0">
                <a:solidFill>
                  <a:srgbClr val="00030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4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angela810727@tmu.edu.tw</a:t>
            </a:r>
            <a:br>
              <a:rPr lang="en-US" altLang="zh-TW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00E43E4-3DFB-4C73-B436-C56731B2B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96" y="94018"/>
            <a:ext cx="2867025" cy="676275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CCCFB27B-194C-44A0-A209-8E85BD51DFC8}"/>
              </a:ext>
            </a:extLst>
          </p:cNvPr>
          <p:cNvGrpSpPr/>
          <p:nvPr/>
        </p:nvGrpSpPr>
        <p:grpSpPr>
          <a:xfrm>
            <a:off x="21004" y="770293"/>
            <a:ext cx="2966820" cy="687187"/>
            <a:chOff x="-123012" y="676275"/>
            <a:chExt cx="2966820" cy="68718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70B527D-315A-4926-AAE5-848F2DE2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951"/>
            <a:stretch/>
          </p:blipFill>
          <p:spPr>
            <a:xfrm>
              <a:off x="-123012" y="676275"/>
              <a:ext cx="880349" cy="687187"/>
            </a:xfrm>
            <a:prstGeom prst="rect">
              <a:avLst/>
            </a:prstGeom>
          </p:spPr>
        </p:pic>
        <p:pic>
          <p:nvPicPr>
            <p:cNvPr id="14" name="Picture 5" descr="TIRC (Logo + full title)(Final).png">
              <a:extLst>
                <a:ext uri="{FF2B5EF4-FFF2-40B4-BE49-F238E27FC236}">
                  <a16:creationId xmlns:a16="http://schemas.microsoft.com/office/drawing/2014/main" id="{CC3DA967-2CC0-4B38-92CC-AB474C89D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9459" t="16112" b="16620"/>
            <a:stretch/>
          </p:blipFill>
          <p:spPr>
            <a:xfrm>
              <a:off x="697509" y="709800"/>
              <a:ext cx="2146299" cy="62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6517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3735418B-BC38-4659-BBFB-6AB163CFF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484784"/>
            <a:ext cx="5133070" cy="468531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475D6F8-0EB4-47E1-A23B-191C6AD29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9" t="2089" r="39174" b="4618"/>
          <a:stretch/>
        </p:blipFill>
        <p:spPr>
          <a:xfrm>
            <a:off x="3923928" y="1484784"/>
            <a:ext cx="5154281" cy="4687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fMRI Protocol </a:t>
            </a: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</a:rPr>
              <a:t>(see DICOM tags)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8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80533AF-DEED-475A-A489-4CDBEAF88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82" y="3284984"/>
            <a:ext cx="3319852" cy="24948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DB76304-D4B8-4E9A-8EE5-EE1702E8FA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01" b="14901"/>
          <a:stretch/>
        </p:blipFill>
        <p:spPr>
          <a:xfrm>
            <a:off x="323528" y="1657172"/>
            <a:ext cx="1517450" cy="122040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F4288634-38E7-4AA9-9A37-593942368D3C}"/>
              </a:ext>
            </a:extLst>
          </p:cNvPr>
          <p:cNvSpPr txBox="1"/>
          <p:nvPr/>
        </p:nvSpPr>
        <p:spPr>
          <a:xfrm>
            <a:off x="364641" y="2722483"/>
            <a:ext cx="151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/>
              <a:t>DICOM image folder</a:t>
            </a:r>
            <a:endParaRPr lang="zh-TW" altLang="en-US" sz="1400" b="1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317DA66-C4FA-467E-8FB5-B73DD43932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45" t="28580" r="31000" b="23541"/>
          <a:stretch/>
        </p:blipFill>
        <p:spPr>
          <a:xfrm>
            <a:off x="2517769" y="1740641"/>
            <a:ext cx="1084125" cy="1053461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37E407D-94F3-473E-9D61-308C00699FAA}"/>
              </a:ext>
            </a:extLst>
          </p:cNvPr>
          <p:cNvSpPr txBox="1"/>
          <p:nvPr/>
        </p:nvSpPr>
        <p:spPr>
          <a:xfrm>
            <a:off x="2301106" y="2722483"/>
            <a:ext cx="169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err="1"/>
              <a:t>RadiANT</a:t>
            </a:r>
            <a:r>
              <a:rPr lang="en-US" altLang="zh-TW" sz="1400" b="1" dirty="0"/>
              <a:t> DICOM Viewer (64-bit)</a:t>
            </a:r>
            <a:endParaRPr lang="zh-TW" altLang="en-US" sz="1400" b="1" dirty="0"/>
          </a:p>
        </p:txBody>
      </p:sp>
      <p:sp>
        <p:nvSpPr>
          <p:cNvPr id="13" name="弧形 12">
            <a:extLst>
              <a:ext uri="{FF2B5EF4-FFF2-40B4-BE49-F238E27FC236}">
                <a16:creationId xmlns:a16="http://schemas.microsoft.com/office/drawing/2014/main" id="{98AE920E-F574-40DA-BF98-58DDFFD997B0}"/>
              </a:ext>
            </a:extLst>
          </p:cNvPr>
          <p:cNvSpPr/>
          <p:nvPr/>
        </p:nvSpPr>
        <p:spPr>
          <a:xfrm flipV="1">
            <a:off x="1907704" y="2492896"/>
            <a:ext cx="2378911" cy="2086166"/>
          </a:xfrm>
          <a:prstGeom prst="arc">
            <a:avLst>
              <a:gd name="adj1" fmla="val 16835175"/>
              <a:gd name="adj2" fmla="val 4604929"/>
            </a:avLst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ED384302-E482-411E-9225-FC6BA7C05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9766" y="2816973"/>
            <a:ext cx="4175812" cy="2650733"/>
          </a:xfrm>
          <a:prstGeom prst="rect">
            <a:avLst/>
          </a:prstGeom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388A0BEB-7789-4F62-88A7-08DF860A8B91}"/>
              </a:ext>
            </a:extLst>
          </p:cNvPr>
          <p:cNvSpPr/>
          <p:nvPr/>
        </p:nvSpPr>
        <p:spPr>
          <a:xfrm>
            <a:off x="5580112" y="1556792"/>
            <a:ext cx="288032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3B69A15C-A9BC-4D0A-BB89-A4C70B790061}"/>
              </a:ext>
            </a:extLst>
          </p:cNvPr>
          <p:cNvSpPr/>
          <p:nvPr/>
        </p:nvSpPr>
        <p:spPr>
          <a:xfrm>
            <a:off x="5618118" y="2204864"/>
            <a:ext cx="1258138" cy="18492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F1E228FF-263D-411E-9685-E4EB437BF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0176" y="1740641"/>
            <a:ext cx="154585" cy="1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5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276 2.22222E-6 C 0.03993 2.22222E-6 0.05521 0.02268 0.05521 0.04097 L 0.05521 0.0831 " pathEditMode="relative" rAng="0" ptsTypes="AAAA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</a:rPr>
              <a:t>fMRI Protocol </a:t>
            </a: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</a:rPr>
              <a:t>(see DICOM tags)</a:t>
            </a:r>
            <a:endParaRPr lang="zh-TW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000" dirty="0"/>
              <a:t>(0008,0070)  Manufacturer : SIEMENS </a:t>
            </a:r>
          </a:p>
          <a:p>
            <a:r>
              <a:rPr lang="en-US" altLang="zh-TW" sz="2000" dirty="0"/>
              <a:t>(0018,0087)  Magnetic Field Strength : 3 (T)</a:t>
            </a:r>
          </a:p>
          <a:p>
            <a:r>
              <a:rPr lang="en-US" altLang="zh-TW" sz="2000" dirty="0"/>
              <a:t>(0008,1090)  Manufacturer’s Model Name : Prisma</a:t>
            </a:r>
          </a:p>
          <a:p>
            <a:r>
              <a:rPr lang="en-US" altLang="zh-TW" sz="2000" dirty="0"/>
              <a:t>(0018,0024)  Sequence Name : *epfid2d1_70   </a:t>
            </a:r>
            <a:r>
              <a:rPr lang="zh-TW" altLang="en-US" sz="2000" dirty="0"/>
              <a:t>→</a:t>
            </a:r>
            <a:r>
              <a:rPr lang="en-US" altLang="zh-TW" sz="2000" dirty="0"/>
              <a:t>2D GRE EPI</a:t>
            </a:r>
          </a:p>
          <a:p>
            <a:r>
              <a:rPr lang="en-US" altLang="zh-TW" sz="2000" dirty="0"/>
              <a:t>(0018,0080)  Repetition Time : 2000 (</a:t>
            </a:r>
            <a:r>
              <a:rPr lang="en-US" altLang="zh-TW" sz="2000" dirty="0" err="1"/>
              <a:t>ms</a:t>
            </a:r>
            <a:r>
              <a:rPr lang="en-US" altLang="zh-TW" sz="2000" dirty="0"/>
              <a:t>)</a:t>
            </a:r>
          </a:p>
          <a:p>
            <a:r>
              <a:rPr lang="en-US" altLang="zh-TW" sz="2000" dirty="0"/>
              <a:t>(0018,0081)  Echo Time : 20 (</a:t>
            </a:r>
            <a:r>
              <a:rPr lang="en-US" altLang="zh-TW" sz="2000" dirty="0" err="1"/>
              <a:t>ms</a:t>
            </a:r>
            <a:r>
              <a:rPr lang="en-US" altLang="zh-TW" sz="2000" dirty="0"/>
              <a:t>)</a:t>
            </a:r>
          </a:p>
          <a:p>
            <a:r>
              <a:rPr lang="en-US" altLang="zh-TW" sz="2000" dirty="0"/>
              <a:t>(0018,1314)  Flip Angle : 90 (°)</a:t>
            </a:r>
          </a:p>
          <a:p>
            <a:r>
              <a:rPr lang="en-US" altLang="zh-TW" sz="2000" dirty="0"/>
              <a:t>(0028,0030)  Pixel Spacing : 3\3 (mm)</a:t>
            </a:r>
          </a:p>
          <a:p>
            <a:r>
              <a:rPr lang="en-US" altLang="zh-TW" sz="2000" dirty="0"/>
              <a:t>(0028,0010)  Rows : 64</a:t>
            </a:r>
          </a:p>
          <a:p>
            <a:r>
              <a:rPr lang="en-US" altLang="zh-TW" sz="2000" dirty="0"/>
              <a:t>(0028,0011)  Column : 64</a:t>
            </a:r>
          </a:p>
          <a:p>
            <a:r>
              <a:rPr lang="en-US" altLang="zh-TW" sz="2000" dirty="0"/>
              <a:t>(0018,0088)  Spacing Between Slices : 3.5 (mm)</a:t>
            </a:r>
          </a:p>
          <a:p>
            <a:r>
              <a:rPr lang="en-US" altLang="zh-TW" sz="2000" dirty="0"/>
              <a:t>(0018,0050)  Slice Thickness : 3.5 (mm)</a:t>
            </a:r>
          </a:p>
          <a:p>
            <a:r>
              <a:rPr lang="en-US" altLang="zh-TW" sz="2000" dirty="0"/>
              <a:t>(0019,100A)  Number of Image in Mosaic : 40 (slices)</a:t>
            </a:r>
          </a:p>
          <a:p>
            <a:endParaRPr lang="en-US" altLang="zh-TW" sz="20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70C3B9-CA12-41C6-BCDD-7A5B0B17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DB8BC-C074-45BA-B4FC-F366F77CF82A}" type="slidenum">
              <a:rPr lang="en-US" altLang="zh-TW" smtClean="0"/>
              <a:pPr/>
              <a:t>9</a:t>
            </a:fld>
            <a:endParaRPr lang="en-US" altLang="zh-TW"/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F6376690-F9C5-424C-9583-987C812F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it-IT"/>
              <a:t>李宜恬 </a:t>
            </a:r>
            <a:r>
              <a:rPr lang="it-IT" altLang="zh-TW"/>
              <a:t>Yi-Tien Li, Ph.D.</a:t>
            </a:r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186F389-767B-4E57-B62A-A3F0E3007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98" t="9051" r="3039" b="15350"/>
          <a:stretch/>
        </p:blipFill>
        <p:spPr>
          <a:xfrm>
            <a:off x="5979206" y="3016697"/>
            <a:ext cx="2961509" cy="250857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55139B0-8370-4CC3-A0B0-D4D5C7270771}"/>
              </a:ext>
            </a:extLst>
          </p:cNvPr>
          <p:cNvSpPr txBox="1"/>
          <p:nvPr/>
        </p:nvSpPr>
        <p:spPr>
          <a:xfrm>
            <a:off x="6019800" y="2708920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/>
              <a:t>BOLD fMRI images (</a:t>
            </a:r>
            <a:r>
              <a:rPr lang="en-US" altLang="zh-TW" sz="1400" b="1" dirty="0" err="1"/>
              <a:t>Moisaics</a:t>
            </a:r>
            <a:r>
              <a:rPr lang="en-US" altLang="zh-TW" sz="1400" b="1" dirty="0"/>
              <a:t>)</a:t>
            </a:r>
            <a:endParaRPr lang="zh-TW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2618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4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12188</TotalTime>
  <Words>3840</Words>
  <Application>Microsoft Office PowerPoint</Application>
  <PresentationFormat>如螢幕大小 (4:3)</PresentationFormat>
  <Paragraphs>731</Paragraphs>
  <Slides>71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71</vt:i4>
      </vt:variant>
    </vt:vector>
  </HeadingPairs>
  <TitlesOfParts>
    <vt:vector size="76" baseType="lpstr">
      <vt:lpstr>微軟正黑體</vt:lpstr>
      <vt:lpstr>新細明體</vt:lpstr>
      <vt:lpstr>Arial</vt:lpstr>
      <vt:lpstr>Calibri</vt:lpstr>
      <vt:lpstr>Office 佈景主題</vt:lpstr>
      <vt:lpstr>Analysis of Functional Magnetic Resonance Imaging (fMRI) Image Preprocessing   李宜恬 Yi-Tien Li, Ph.D.   TMU Neuroscience Research Center, Taipei Medical University Translational Imaging Research Center, Taipei Medical University Hospital angela810727@tmu.edu.tw   July 28th , 2022  </vt:lpstr>
      <vt:lpstr>Employed Software</vt:lpstr>
      <vt:lpstr>DICOM (1993)</vt:lpstr>
      <vt:lpstr>DICOM Import</vt:lpstr>
      <vt:lpstr>DICOM Import</vt:lpstr>
      <vt:lpstr>DICOM Import</vt:lpstr>
      <vt:lpstr>DICOM Import</vt:lpstr>
      <vt:lpstr>fMRI Protocol (see DICOM tags)</vt:lpstr>
      <vt:lpstr>fMRI Protocol (see DICOM tags)</vt:lpstr>
      <vt:lpstr>Set up</vt:lpstr>
      <vt:lpstr>Set up</vt:lpstr>
      <vt:lpstr>Analysis of Functional Magnetic Resonance Imaging (fMRI) Set up SPM12 Batch Parameters</vt:lpstr>
      <vt:lpstr>Preprocessing Procedure</vt:lpstr>
      <vt:lpstr>Batch of fMRI preprocessing</vt:lpstr>
      <vt:lpstr>Batch of fMRI preprocessing</vt:lpstr>
      <vt:lpstr>Batch of fMRI preprocessing</vt:lpstr>
      <vt:lpstr>Batch of fMRI preprocessing</vt:lpstr>
      <vt:lpstr>Batch of fMRI preprocessing</vt:lpstr>
      <vt:lpstr>Batch of fMRI preprocessing</vt:lpstr>
      <vt:lpstr>Slice Timing Correction</vt:lpstr>
      <vt:lpstr>Slice Timing Correction</vt:lpstr>
      <vt:lpstr>Realignment (Head motion correction)</vt:lpstr>
      <vt:lpstr>Realignment (Head motion correction)</vt:lpstr>
      <vt:lpstr>Realignment (Head motion correction)</vt:lpstr>
      <vt:lpstr>Segmentation (Bias field correction)</vt:lpstr>
      <vt:lpstr>Segmentation (Bias field correction)</vt:lpstr>
      <vt:lpstr>Segmentation (Bias field correction)</vt:lpstr>
      <vt:lpstr>Co-registration (cross-modality registration)</vt:lpstr>
      <vt:lpstr>Co-registration (cross-modality registration)</vt:lpstr>
      <vt:lpstr>Normalization (native space → standard space)</vt:lpstr>
      <vt:lpstr>Normalization (native space → standard space)</vt:lpstr>
      <vt:lpstr>Normalization (native space → standard space)</vt:lpstr>
      <vt:lpstr>Gaussian Spatial Smoothing</vt:lpstr>
      <vt:lpstr>Gaussian Spatial Smoothing</vt:lpstr>
      <vt:lpstr>Analysis of Functional Magnetic Resonance Imaging (fMRI) Set up SPM Batch Jobs</vt:lpstr>
      <vt:lpstr>SPM Batch Jobs</vt:lpstr>
      <vt:lpstr>SPM Batch Jobs</vt:lpstr>
      <vt:lpstr>SPM Batch Jobs</vt:lpstr>
      <vt:lpstr>SPM Batch Jobs</vt:lpstr>
      <vt:lpstr>SPM Batch Jobs</vt:lpstr>
      <vt:lpstr>Check SPM processing logfile</vt:lpstr>
      <vt:lpstr>Analysis of Functional Magnetic Resonance Imaging (fMRI) General Linear Model (1st level analysis)</vt:lpstr>
      <vt:lpstr>fMRI Protocol (see DICOM tags)</vt:lpstr>
      <vt:lpstr>fMRI Protocol (experimental design)</vt:lpstr>
      <vt:lpstr>General Linear Model (GLM)</vt:lpstr>
      <vt:lpstr>General Linear Model (GLM) parameter estimation</vt:lpstr>
      <vt:lpstr>General Linear Model (GLM) parameter estimation</vt:lpstr>
      <vt:lpstr>Specify 1st-level Analysis Model</vt:lpstr>
      <vt:lpstr>Specify 1st-level Analysis Model</vt:lpstr>
      <vt:lpstr>Specify 1st-level Analysis Model</vt:lpstr>
      <vt:lpstr>Specify 1st-level Analysis Model</vt:lpstr>
      <vt:lpstr>Estimate Model Parameters</vt:lpstr>
      <vt:lpstr>Estimate Model Parameters</vt:lpstr>
      <vt:lpstr>Estimate Model Parameters</vt:lpstr>
      <vt:lpstr>Analysis of Functional Magnetic Resonance Imaging (fMRI) Group-Level Statistical Analysis (2nd level analysis)</vt:lpstr>
      <vt:lpstr>Statistical Inference on Group Data</vt:lpstr>
      <vt:lpstr>Specify 2nd-level Analysis Model : One-sample t-test</vt:lpstr>
      <vt:lpstr>Estimate Model Parameters</vt:lpstr>
      <vt:lpstr>Estimate Model Parameters</vt:lpstr>
      <vt:lpstr>Estimate Model Parameters</vt:lpstr>
      <vt:lpstr>Specify 2nd-level Analysis Model : Two-sample t-test</vt:lpstr>
      <vt:lpstr>Estimate Model Parameters</vt:lpstr>
      <vt:lpstr>Estimate Model Parameters</vt:lpstr>
      <vt:lpstr>Estimate Model Parameters</vt:lpstr>
      <vt:lpstr>Specify 2nd-level Analysis Model : Paired-sample t-test</vt:lpstr>
      <vt:lpstr>Estimate Model Parameters</vt:lpstr>
      <vt:lpstr>Estimate Model Parameters</vt:lpstr>
      <vt:lpstr>Estimate Model Parameters</vt:lpstr>
      <vt:lpstr>Analysis of Functional Magnetic Resonance Imaging (fMRI) Data Visualization</vt:lpstr>
      <vt:lpstr>Employed Software</vt:lpstr>
      <vt:lpstr>Thanks!   李宜恬 Yi-Tien Li, Ph.D.   TMU Neuroscience Research Center, Taipei Medical University Translational Imaging Research Center, Taipei Medical University Hospital angela810727@tmu.edu.tw  </vt:lpstr>
    </vt:vector>
  </TitlesOfParts>
  <Company>TMU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TMU</dc:creator>
  <cp:lastModifiedBy>Angela</cp:lastModifiedBy>
  <cp:revision>698</cp:revision>
  <dcterms:created xsi:type="dcterms:W3CDTF">2007-09-19T02:33:48Z</dcterms:created>
  <dcterms:modified xsi:type="dcterms:W3CDTF">2022-07-26T05:08:03Z</dcterms:modified>
</cp:coreProperties>
</file>