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82" r:id="rId3"/>
    <p:sldId id="281" r:id="rId4"/>
    <p:sldId id="257" r:id="rId5"/>
    <p:sldId id="278" r:id="rId6"/>
    <p:sldId id="258" r:id="rId7"/>
    <p:sldId id="259" r:id="rId8"/>
    <p:sldId id="275" r:id="rId9"/>
    <p:sldId id="260" r:id="rId10"/>
    <p:sldId id="261" r:id="rId11"/>
    <p:sldId id="279" r:id="rId12"/>
    <p:sldId id="262" r:id="rId13"/>
    <p:sldId id="276" r:id="rId14"/>
    <p:sldId id="277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80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6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30D86-C902-4C2A-AC4B-A86B72D79ED4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60E7-64E0-495B-B7D5-736B04A05E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2752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0C32C-B872-41ED-A45D-9ECCA4FDBB8D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674ED-E016-4B2B-A088-B8D9EC40DD5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20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5469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30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5470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165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2577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719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0348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339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85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834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191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845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42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900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4692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904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3DD06-0B24-4100-B093-72EAE6F0236F}" type="datetimeFigureOut">
              <a:rPr lang="zh-TW" altLang="en-US" smtClean="0"/>
              <a:t>2016/5/17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38C264E-4813-43C2-8A5C-EAD3C1417C06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36" name="Grafik 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699" y="148576"/>
            <a:ext cx="1818935" cy="4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4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30.jpe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54.png"/><Relationship Id="rId3" Type="http://schemas.openxmlformats.org/officeDocument/2006/relationships/oleObject" Target="../embeddings/oleObject19.bin"/><Relationship Id="rId21" Type="http://schemas.openxmlformats.org/officeDocument/2006/relationships/oleObject" Target="../embeddings/oleObject27.bin"/><Relationship Id="rId7" Type="http://schemas.openxmlformats.org/officeDocument/2006/relationships/image" Target="../media/image57.png"/><Relationship Id="rId12" Type="http://schemas.openxmlformats.org/officeDocument/2006/relationships/image" Target="../media/image51.png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58.png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48.png"/><Relationship Id="rId9" Type="http://schemas.openxmlformats.org/officeDocument/2006/relationships/image" Target="../media/image50.png"/><Relationship Id="rId14" Type="http://schemas.openxmlformats.org/officeDocument/2006/relationships/image" Target="../media/image52.png"/><Relationship Id="rId2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png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oleObject" Target="../embeddings/oleObject3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oleObject" Target="../embeddings/oleObject3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png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oleObject" Target="../embeddings/oleObject4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3.png"/><Relationship Id="rId5" Type="http://schemas.openxmlformats.org/officeDocument/2006/relationships/oleObject" Target="../embeddings/oleObject44.bin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46.bin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7.png"/><Relationship Id="rId5" Type="http://schemas.openxmlformats.org/officeDocument/2006/relationships/oleObject" Target="../embeddings/oleObject48.bin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9.png"/><Relationship Id="rId5" Type="http://schemas.openxmlformats.org/officeDocument/2006/relationships/oleObject" Target="../embeddings/oleObject51.bin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oleObject" Target="../embeddings/oleObject58.bin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png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2.png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4.bin"/><Relationship Id="rId15" Type="http://schemas.openxmlformats.org/officeDocument/2006/relationships/oleObject" Target="../embeddings/oleObject59.bin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0.png"/><Relationship Id="rId18" Type="http://schemas.openxmlformats.org/officeDocument/2006/relationships/oleObject" Target="../embeddings/oleObject8.bin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Relationship Id="rId1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14810"/>
          </a:xfrm>
        </p:spPr>
        <p:txBody>
          <a:bodyPr/>
          <a:lstStyle/>
          <a:p>
            <a:r>
              <a:rPr lang="en-US" altLang="zh-TW" dirty="0"/>
              <a:t>TMS</a:t>
            </a:r>
            <a:r>
              <a:rPr lang="zh-TW" altLang="en-US" dirty="0"/>
              <a:t>原理與介紹</a:t>
            </a:r>
          </a:p>
        </p:txBody>
      </p:sp>
      <p:grpSp>
        <p:nvGrpSpPr>
          <p:cNvPr id="5" name="Gruppieren 8"/>
          <p:cNvGrpSpPr/>
          <p:nvPr/>
        </p:nvGrpSpPr>
        <p:grpSpPr>
          <a:xfrm>
            <a:off x="4616387" y="2956295"/>
            <a:ext cx="3234432" cy="648072"/>
            <a:chOff x="3131840" y="3415144"/>
            <a:chExt cx="1806402" cy="373896"/>
          </a:xfrm>
          <a:effectLst/>
        </p:grpSpPr>
        <p:sp useBgFill="1">
          <p:nvSpPr>
            <p:cNvPr id="6" name="Interaktive Schaltfläche: Anpassen 9">
              <a:hlinkClick r:id="rId2" action="ppaction://hlinksldjump" highlightClick="1"/>
            </p:cNvPr>
            <p:cNvSpPr/>
            <p:nvPr/>
          </p:nvSpPr>
          <p:spPr>
            <a:xfrm>
              <a:off x="3131840" y="3429000"/>
              <a:ext cx="1806402" cy="360040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10"/>
            <p:cNvSpPr txBox="1"/>
            <p:nvPr/>
          </p:nvSpPr>
          <p:spPr>
            <a:xfrm>
              <a:off x="3131840" y="3415144"/>
              <a:ext cx="1806402" cy="337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Basics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4616387" y="5205849"/>
            <a:ext cx="3234432" cy="648072"/>
            <a:chOff x="3131840" y="3415144"/>
            <a:chExt cx="1806402" cy="373896"/>
          </a:xfrm>
          <a:effectLst/>
        </p:grpSpPr>
        <p:sp useBgFill="1">
          <p:nvSpPr>
            <p:cNvPr id="9" name="Interaktive Schaltfläche: Anpassen 6">
              <a:hlinkClick r:id="rId2" action="ppaction://hlinksldjump" highlightClick="1"/>
            </p:cNvPr>
            <p:cNvSpPr/>
            <p:nvPr/>
          </p:nvSpPr>
          <p:spPr>
            <a:xfrm>
              <a:off x="3131840" y="3429000"/>
              <a:ext cx="1806402" cy="360040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5"/>
            <p:cNvSpPr txBox="1"/>
            <p:nvPr/>
          </p:nvSpPr>
          <p:spPr>
            <a:xfrm>
              <a:off x="3131840" y="3415144"/>
              <a:ext cx="1806402" cy="337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Hands-on</a:t>
              </a:r>
            </a:p>
          </p:txBody>
        </p:sp>
      </p:grpSp>
      <p:grpSp>
        <p:nvGrpSpPr>
          <p:cNvPr id="14" name="Gruppieren 23"/>
          <p:cNvGrpSpPr/>
          <p:nvPr/>
        </p:nvGrpSpPr>
        <p:grpSpPr>
          <a:xfrm>
            <a:off x="4616387" y="4049424"/>
            <a:ext cx="3234432" cy="648072"/>
            <a:chOff x="3131840" y="3415144"/>
            <a:chExt cx="1806402" cy="373896"/>
          </a:xfrm>
          <a:effectLst/>
        </p:grpSpPr>
        <p:sp useBgFill="1">
          <p:nvSpPr>
            <p:cNvPr id="15" name="Interaktive Schaltfläche: Anpassen 24">
              <a:hlinkClick r:id="rId2" action="ppaction://hlinksldjump" highlightClick="1"/>
            </p:cNvPr>
            <p:cNvSpPr/>
            <p:nvPr/>
          </p:nvSpPr>
          <p:spPr>
            <a:xfrm>
              <a:off x="3131840" y="3429000"/>
              <a:ext cx="1806402" cy="360040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25"/>
            <p:cNvSpPr txBox="1"/>
            <p:nvPr/>
          </p:nvSpPr>
          <p:spPr>
            <a:xfrm>
              <a:off x="3131840" y="3415144"/>
              <a:ext cx="1806402" cy="337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MP-Family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4774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Monophasic or Biphasic Stimulus?</a:t>
            </a:r>
            <a:endParaRPr lang="zh-TW" alt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261477"/>
              </p:ext>
            </p:extLst>
          </p:nvPr>
        </p:nvGraphicFramePr>
        <p:xfrm>
          <a:off x="2158683" y="2325688"/>
          <a:ext cx="2616200" cy="369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Photo Editor Photo" r:id="rId3" imgW="2838846" imgH="3790476" progId="MSPhotoEd.3">
                  <p:embed/>
                </p:oleObj>
              </mc:Choice>
              <mc:Fallback>
                <p:oleObj name="Photo Editor Photo" r:id="rId3" imgW="2838846" imgH="3790476" progId="MSPhotoEd.3">
                  <p:embed/>
                  <p:pic>
                    <p:nvPicPr>
                      <p:cNvPr id="696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8683" y="2325688"/>
                        <a:ext cx="2616200" cy="369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1FFF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57145" y="1997075"/>
            <a:ext cx="2262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1600" b="1">
                <a:latin typeface="AS_FullLifeSans" charset="0"/>
              </a:rPr>
              <a:t>Clockwise positioned</a:t>
            </a: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295005"/>
              </p:ext>
            </p:extLst>
          </p:nvPr>
        </p:nvGraphicFramePr>
        <p:xfrm>
          <a:off x="2298383" y="2105025"/>
          <a:ext cx="2274887" cy="340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" name="Photo Editor Photo" r:id="rId5" imgW="2324424" imgH="2828571" progId="MSPhotoEd.3">
                  <p:embed/>
                </p:oleObj>
              </mc:Choice>
              <mc:Fallback>
                <p:oleObj name="Photo Editor Photo" r:id="rId5" imgW="2324424" imgH="2828571" progId="MSPhotoEd.3">
                  <p:embed/>
                  <p:pic>
                    <p:nvPicPr>
                      <p:cNvPr id="6964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8000"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383" y="2105025"/>
                        <a:ext cx="2274887" cy="340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1FFF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rc 10"/>
          <p:cNvSpPr>
            <a:spLocks/>
          </p:cNvSpPr>
          <p:nvPr/>
        </p:nvSpPr>
        <p:spPr bwMode="auto">
          <a:xfrm flipH="1" flipV="1">
            <a:off x="3712845" y="2700338"/>
            <a:ext cx="484188" cy="666750"/>
          </a:xfrm>
          <a:custGeom>
            <a:avLst/>
            <a:gdLst>
              <a:gd name="G0" fmla="+- 20619 0 0"/>
              <a:gd name="G1" fmla="+- 0 0 0"/>
              <a:gd name="G2" fmla="+- 21600 0 0"/>
              <a:gd name="T0" fmla="*/ 20500 w 20619"/>
              <a:gd name="T1" fmla="*/ 21600 h 21600"/>
              <a:gd name="T2" fmla="*/ 0 w 20619"/>
              <a:gd name="T3" fmla="*/ 6437 h 21600"/>
              <a:gd name="T4" fmla="*/ 20619 w 20619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619" h="21600" fill="none" extrusionOk="0">
                <a:moveTo>
                  <a:pt x="20500" y="21599"/>
                </a:moveTo>
                <a:cubicBezTo>
                  <a:pt x="11094" y="21547"/>
                  <a:pt x="2803" y="15415"/>
                  <a:pt x="0" y="6436"/>
                </a:cubicBezTo>
              </a:path>
              <a:path w="20619" h="21600" stroke="0" extrusionOk="0">
                <a:moveTo>
                  <a:pt x="20500" y="21599"/>
                </a:moveTo>
                <a:cubicBezTo>
                  <a:pt x="11094" y="21547"/>
                  <a:pt x="2803" y="15415"/>
                  <a:pt x="0" y="6436"/>
                </a:cubicBezTo>
                <a:lnTo>
                  <a:pt x="20619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5413058" y="1997075"/>
            <a:ext cx="4262437" cy="2101850"/>
            <a:chOff x="2949" y="874"/>
            <a:chExt cx="2685" cy="1324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951" y="874"/>
              <a:ext cx="142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 b="1">
                  <a:latin typeface="AS_FullLifeSans" charset="0"/>
                </a:rPr>
                <a:t>Monophasic stimulus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949" y="1135"/>
              <a:ext cx="1607" cy="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zh-TW" sz="1400" i="1">
                  <a:solidFill>
                    <a:srgbClr val="0066FF"/>
                  </a:solidFill>
                  <a:latin typeface="AS_FullLifeSans" charset="0"/>
                </a:rPr>
                <a:t>Clockwise</a:t>
              </a:r>
              <a:r>
                <a:rPr lang="en-US" altLang="zh-TW" sz="1400" i="1">
                  <a:latin typeface="AS_FullLifeSans" charset="0"/>
                </a:rPr>
                <a:t> positioned, </a:t>
              </a:r>
            </a:p>
            <a:p>
              <a:pPr algn="l"/>
              <a:r>
                <a:rPr lang="en-US" altLang="zh-TW" sz="1400" i="1">
                  <a:latin typeface="AS_FullLifeSans" charset="0"/>
                </a:rPr>
                <a:t>induced current in tissue flows counterclockwise.</a:t>
              </a:r>
            </a:p>
            <a:p>
              <a:pPr algn="l"/>
              <a:endParaRPr lang="en-US" altLang="zh-TW" sz="700" i="1">
                <a:latin typeface="AS_FullLifeSans" charset="0"/>
              </a:endParaRPr>
            </a:p>
            <a:p>
              <a:pPr algn="l"/>
              <a:r>
                <a:rPr lang="en-US" altLang="zh-TW" sz="1400" i="1">
                  <a:latin typeface="AS_FullLifeSans" charset="0"/>
                </a:rPr>
                <a:t>This preferentially activates </a:t>
              </a:r>
              <a:r>
                <a:rPr lang="en-US" altLang="zh-TW" sz="1400" i="1">
                  <a:solidFill>
                    <a:srgbClr val="0066FF"/>
                  </a:solidFill>
                  <a:latin typeface="AS_FullLifeSans" charset="0"/>
                </a:rPr>
                <a:t>right hemisphere</a:t>
              </a:r>
              <a:r>
                <a:rPr lang="en-US" altLang="zh-TW" sz="1400" i="1">
                  <a:latin typeface="AS_FullLifeSans" charset="0"/>
                </a:rPr>
                <a:t>, </a:t>
              </a:r>
            </a:p>
            <a:p>
              <a:pPr algn="l"/>
              <a:r>
                <a:rPr lang="en-US" altLang="zh-TW" sz="1400" i="1">
                  <a:latin typeface="AS_FullLifeSans" charset="0"/>
                </a:rPr>
                <a:t>i.e. </a:t>
              </a:r>
              <a:r>
                <a:rPr lang="en-US" altLang="zh-TW" sz="1400" i="1">
                  <a:solidFill>
                    <a:srgbClr val="0066FF"/>
                  </a:solidFill>
                  <a:latin typeface="AS_FullLifeSans" charset="0"/>
                </a:rPr>
                <a:t>left limb muscles</a:t>
              </a:r>
              <a:r>
                <a:rPr lang="en-US" altLang="zh-TW" sz="1400" i="1">
                  <a:latin typeface="AS_FullLifeSans" charset="0"/>
                </a:rPr>
                <a:t>, </a:t>
              </a:r>
            </a:p>
            <a:p>
              <a:pPr algn="l"/>
              <a:r>
                <a:rPr lang="en-US" altLang="zh-TW" sz="1400" i="1">
                  <a:latin typeface="AS_FullLifeSans" charset="0"/>
                </a:rPr>
                <a:t>and vice versa.</a:t>
              </a:r>
            </a:p>
          </p:txBody>
        </p:sp>
        <p:grpSp>
          <p:nvGrpSpPr>
            <p:cNvPr id="11" name="Group 94"/>
            <p:cNvGrpSpPr>
              <a:grpSpLocks/>
            </p:cNvGrpSpPr>
            <p:nvPr/>
          </p:nvGrpSpPr>
          <p:grpSpPr bwMode="auto">
            <a:xfrm>
              <a:off x="4701" y="1217"/>
              <a:ext cx="933" cy="812"/>
              <a:chOff x="4701" y="1181"/>
              <a:chExt cx="933" cy="812"/>
            </a:xfrm>
          </p:grpSpPr>
          <p:grpSp>
            <p:nvGrpSpPr>
              <p:cNvPr id="12" name="Group 23"/>
              <p:cNvGrpSpPr>
                <a:grpSpLocks/>
              </p:cNvGrpSpPr>
              <p:nvPr/>
            </p:nvGrpSpPr>
            <p:grpSpPr bwMode="auto">
              <a:xfrm>
                <a:off x="4701" y="1181"/>
                <a:ext cx="933" cy="812"/>
                <a:chOff x="3822" y="727"/>
                <a:chExt cx="1666" cy="1571"/>
              </a:xfrm>
            </p:grpSpPr>
            <p:sp>
              <p:nvSpPr>
                <p:cNvPr id="17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3823" y="1502"/>
                  <a:ext cx="1665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18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3823" y="1696"/>
                  <a:ext cx="1665" cy="1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19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3823" y="1880"/>
                  <a:ext cx="1665" cy="2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0" name="Line 27"/>
                <p:cNvSpPr>
                  <a:spLocks noChangeShapeType="1"/>
                </p:cNvSpPr>
                <p:nvPr/>
              </p:nvSpPr>
              <p:spPr bwMode="auto">
                <a:xfrm>
                  <a:off x="3823" y="2083"/>
                  <a:ext cx="1665" cy="2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1" name="Line 28"/>
                <p:cNvSpPr>
                  <a:spLocks noChangeShapeType="1"/>
                </p:cNvSpPr>
                <p:nvPr/>
              </p:nvSpPr>
              <p:spPr bwMode="auto">
                <a:xfrm>
                  <a:off x="3823" y="915"/>
                  <a:ext cx="1665" cy="1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2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3823" y="1098"/>
                  <a:ext cx="1665" cy="2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3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3823" y="1304"/>
                  <a:ext cx="1665" cy="2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4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3823" y="727"/>
                  <a:ext cx="1665" cy="1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5" name="Line 32"/>
                <p:cNvSpPr>
                  <a:spLocks noChangeShapeType="1"/>
                </p:cNvSpPr>
                <p:nvPr/>
              </p:nvSpPr>
              <p:spPr bwMode="auto">
                <a:xfrm>
                  <a:off x="3823" y="2298"/>
                  <a:ext cx="1665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6" name="Line 33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038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7" name="Line 34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849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8" name="Line 35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684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9" name="Line 36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516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30" name="Line 37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194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31" name="Line 38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356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32" name="Line 39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176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33" name="Line 40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008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34" name="Line 41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351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35" name="Line 42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517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36" name="Line 43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704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</p:grpSp>
          <p:sp>
            <p:nvSpPr>
              <p:cNvPr id="13" name="Line 47"/>
              <p:cNvSpPr>
                <a:spLocks noChangeShapeType="1"/>
              </p:cNvSpPr>
              <p:nvPr/>
            </p:nvSpPr>
            <p:spPr bwMode="auto">
              <a:xfrm>
                <a:off x="4735" y="1185"/>
                <a:ext cx="0" cy="808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4" name="Line 48"/>
              <p:cNvSpPr>
                <a:spLocks noChangeShapeType="1"/>
              </p:cNvSpPr>
              <p:nvPr/>
            </p:nvSpPr>
            <p:spPr bwMode="auto">
              <a:xfrm>
                <a:off x="4963" y="1185"/>
                <a:ext cx="0" cy="808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5" name="Line 56"/>
              <p:cNvSpPr>
                <a:spLocks noChangeShapeType="1"/>
              </p:cNvSpPr>
              <p:nvPr/>
            </p:nvSpPr>
            <p:spPr bwMode="auto">
              <a:xfrm>
                <a:off x="4702" y="1882"/>
                <a:ext cx="932" cy="0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6" name="Freeform 58"/>
              <p:cNvSpPr>
                <a:spLocks/>
              </p:cNvSpPr>
              <p:nvPr/>
            </p:nvSpPr>
            <p:spPr bwMode="auto">
              <a:xfrm>
                <a:off x="4708" y="1248"/>
                <a:ext cx="926" cy="406"/>
              </a:xfrm>
              <a:custGeom>
                <a:avLst/>
                <a:gdLst>
                  <a:gd name="T0" fmla="*/ 0 w 926"/>
                  <a:gd name="T1" fmla="*/ 334 h 406"/>
                  <a:gd name="T2" fmla="*/ 14 w 926"/>
                  <a:gd name="T3" fmla="*/ 48 h 406"/>
                  <a:gd name="T4" fmla="*/ 50 w 926"/>
                  <a:gd name="T5" fmla="*/ 48 h 406"/>
                  <a:gd name="T6" fmla="*/ 104 w 926"/>
                  <a:gd name="T7" fmla="*/ 156 h 406"/>
                  <a:gd name="T8" fmla="*/ 204 w 926"/>
                  <a:gd name="T9" fmla="*/ 316 h 406"/>
                  <a:gd name="T10" fmla="*/ 314 w 926"/>
                  <a:gd name="T11" fmla="*/ 396 h 406"/>
                  <a:gd name="T12" fmla="*/ 560 w 926"/>
                  <a:gd name="T13" fmla="*/ 378 h 406"/>
                  <a:gd name="T14" fmla="*/ 758 w 926"/>
                  <a:gd name="T15" fmla="*/ 354 h 406"/>
                  <a:gd name="T16" fmla="*/ 926 w 926"/>
                  <a:gd name="T17" fmla="*/ 348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6" h="406">
                    <a:moveTo>
                      <a:pt x="0" y="334"/>
                    </a:moveTo>
                    <a:cubicBezTo>
                      <a:pt x="3" y="286"/>
                      <a:pt x="6" y="96"/>
                      <a:pt x="14" y="48"/>
                    </a:cubicBezTo>
                    <a:cubicBezTo>
                      <a:pt x="22" y="0"/>
                      <a:pt x="35" y="30"/>
                      <a:pt x="50" y="48"/>
                    </a:cubicBezTo>
                    <a:cubicBezTo>
                      <a:pt x="65" y="66"/>
                      <a:pt x="78" y="111"/>
                      <a:pt x="104" y="156"/>
                    </a:cubicBezTo>
                    <a:cubicBezTo>
                      <a:pt x="130" y="201"/>
                      <a:pt x="169" y="276"/>
                      <a:pt x="204" y="316"/>
                    </a:cubicBezTo>
                    <a:cubicBezTo>
                      <a:pt x="239" y="356"/>
                      <a:pt x="255" y="386"/>
                      <a:pt x="314" y="396"/>
                    </a:cubicBezTo>
                    <a:cubicBezTo>
                      <a:pt x="373" y="406"/>
                      <a:pt x="486" y="385"/>
                      <a:pt x="560" y="378"/>
                    </a:cubicBezTo>
                    <a:lnTo>
                      <a:pt x="758" y="354"/>
                    </a:lnTo>
                    <a:lnTo>
                      <a:pt x="926" y="348"/>
                    </a:ln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37" name="Group 97"/>
          <p:cNvGrpSpPr>
            <a:grpSpLocks/>
          </p:cNvGrpSpPr>
          <p:nvPr/>
        </p:nvGrpSpPr>
        <p:grpSpPr bwMode="auto">
          <a:xfrm>
            <a:off x="5408295" y="4502150"/>
            <a:ext cx="4267200" cy="2136775"/>
            <a:chOff x="2946" y="2452"/>
            <a:chExt cx="2688" cy="1346"/>
          </a:xfrm>
        </p:grpSpPr>
        <p:sp>
          <p:nvSpPr>
            <p:cNvPr id="38" name="Text Box 6"/>
            <p:cNvSpPr txBox="1">
              <a:spLocks noChangeArrowheads="1"/>
            </p:cNvSpPr>
            <p:nvPr/>
          </p:nvSpPr>
          <p:spPr bwMode="auto">
            <a:xfrm>
              <a:off x="2946" y="2735"/>
              <a:ext cx="1514" cy="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zh-TW" sz="1400" i="1">
                  <a:latin typeface="AS_FullLifeSans" charset="0"/>
                </a:rPr>
                <a:t>A biphasic stimulus does not show such preferential activation of either left or right hemisphere.</a:t>
              </a:r>
            </a:p>
            <a:p>
              <a:pPr algn="l"/>
              <a:endParaRPr lang="en-US" altLang="zh-TW" sz="700" i="1">
                <a:latin typeface="AS_FullLifeSans" charset="0"/>
              </a:endParaRPr>
            </a:p>
            <a:p>
              <a:pPr algn="l"/>
              <a:r>
                <a:rPr lang="en-US" altLang="zh-TW" sz="1400" i="1">
                  <a:latin typeface="AS_FullLifeSans" charset="0"/>
                </a:rPr>
                <a:t>A biphasic stimulus generates a </a:t>
              </a:r>
              <a:r>
                <a:rPr lang="en-US" altLang="zh-TW" sz="1400" i="1">
                  <a:solidFill>
                    <a:srgbClr val="0066FF"/>
                  </a:solidFill>
                  <a:latin typeface="AS_FullLifeSans" charset="0"/>
                </a:rPr>
                <a:t>higher magnetic field </a:t>
              </a:r>
              <a:r>
                <a:rPr lang="en-US" altLang="zh-TW" sz="1400" b="1" i="1">
                  <a:solidFill>
                    <a:srgbClr val="0066FF"/>
                  </a:solidFill>
                  <a:latin typeface="AS_FullLifeSans" charset="0"/>
                </a:rPr>
                <a:t>B</a:t>
              </a:r>
              <a:r>
                <a:rPr lang="en-US" altLang="zh-TW" sz="1400" i="1">
                  <a:latin typeface="AS_FullLifeSans" charset="0"/>
                </a:rPr>
                <a:t>.</a:t>
              </a:r>
            </a:p>
          </p:txBody>
        </p:sp>
        <p:sp>
          <p:nvSpPr>
            <p:cNvPr id="39" name="Text Box 11"/>
            <p:cNvSpPr txBox="1">
              <a:spLocks noChangeArrowheads="1"/>
            </p:cNvSpPr>
            <p:nvPr/>
          </p:nvSpPr>
          <p:spPr bwMode="auto">
            <a:xfrm>
              <a:off x="2953" y="2452"/>
              <a:ext cx="12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600" b="1">
                  <a:latin typeface="AS_FullLifeSans" charset="0"/>
                </a:rPr>
                <a:t>Biphasic stimulus</a:t>
              </a:r>
            </a:p>
          </p:txBody>
        </p:sp>
        <p:grpSp>
          <p:nvGrpSpPr>
            <p:cNvPr id="40" name="Group 95"/>
            <p:cNvGrpSpPr>
              <a:grpSpLocks/>
            </p:cNvGrpSpPr>
            <p:nvPr/>
          </p:nvGrpSpPr>
          <p:grpSpPr bwMode="auto">
            <a:xfrm>
              <a:off x="4701" y="2813"/>
              <a:ext cx="933" cy="812"/>
              <a:chOff x="4701" y="2909"/>
              <a:chExt cx="933" cy="812"/>
            </a:xfrm>
          </p:grpSpPr>
          <p:grpSp>
            <p:nvGrpSpPr>
              <p:cNvPr id="41" name="Group 65"/>
              <p:cNvGrpSpPr>
                <a:grpSpLocks/>
              </p:cNvGrpSpPr>
              <p:nvPr/>
            </p:nvGrpSpPr>
            <p:grpSpPr bwMode="auto">
              <a:xfrm>
                <a:off x="4701" y="2909"/>
                <a:ext cx="933" cy="812"/>
                <a:chOff x="3822" y="727"/>
                <a:chExt cx="1666" cy="1571"/>
              </a:xfrm>
            </p:grpSpPr>
            <p:sp>
              <p:nvSpPr>
                <p:cNvPr id="46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823" y="1502"/>
                  <a:ext cx="1665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47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823" y="1696"/>
                  <a:ext cx="1665" cy="1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48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3823" y="1880"/>
                  <a:ext cx="1665" cy="2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49" name="Line 69"/>
                <p:cNvSpPr>
                  <a:spLocks noChangeShapeType="1"/>
                </p:cNvSpPr>
                <p:nvPr/>
              </p:nvSpPr>
              <p:spPr bwMode="auto">
                <a:xfrm>
                  <a:off x="3823" y="2083"/>
                  <a:ext cx="1665" cy="2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50" name="Line 70"/>
                <p:cNvSpPr>
                  <a:spLocks noChangeShapeType="1"/>
                </p:cNvSpPr>
                <p:nvPr/>
              </p:nvSpPr>
              <p:spPr bwMode="auto">
                <a:xfrm>
                  <a:off x="3823" y="915"/>
                  <a:ext cx="1665" cy="1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51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823" y="1098"/>
                  <a:ext cx="1665" cy="2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52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3823" y="1304"/>
                  <a:ext cx="1665" cy="2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5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823" y="727"/>
                  <a:ext cx="1665" cy="1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54" name="Line 74"/>
                <p:cNvSpPr>
                  <a:spLocks noChangeShapeType="1"/>
                </p:cNvSpPr>
                <p:nvPr/>
              </p:nvSpPr>
              <p:spPr bwMode="auto">
                <a:xfrm>
                  <a:off x="3823" y="2298"/>
                  <a:ext cx="1665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55" name="Line 75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038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56" name="Line 76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849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57" name="Line 77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684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58" name="Line 78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516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59" name="Line 79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194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60" name="Line 80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3356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61" name="Line 81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176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62" name="Line 82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008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63" name="Line 83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351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64" name="Line 84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517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65" name="Line 85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704" y="1514"/>
                  <a:ext cx="1568" cy="0"/>
                </a:xfrm>
                <a:prstGeom prst="line">
                  <a:avLst/>
                </a:prstGeom>
                <a:noFill/>
                <a:ln w="3175">
                  <a:solidFill>
                    <a:srgbClr val="96969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10800">
                  <a:spAutoFit/>
                </a:bodyPr>
                <a:lstStyle/>
                <a:p>
                  <a:endParaRPr lang="zh-TW" altLang="en-US"/>
                </a:p>
              </p:txBody>
            </p:sp>
          </p:grpSp>
          <p:sp>
            <p:nvSpPr>
              <p:cNvPr id="42" name="Line 86"/>
              <p:cNvSpPr>
                <a:spLocks noChangeShapeType="1"/>
              </p:cNvSpPr>
              <p:nvPr/>
            </p:nvSpPr>
            <p:spPr bwMode="auto">
              <a:xfrm>
                <a:off x="4725" y="2913"/>
                <a:ext cx="0" cy="808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43" name="Line 87"/>
              <p:cNvSpPr>
                <a:spLocks noChangeShapeType="1"/>
              </p:cNvSpPr>
              <p:nvPr/>
            </p:nvSpPr>
            <p:spPr bwMode="auto">
              <a:xfrm>
                <a:off x="4963" y="2913"/>
                <a:ext cx="0" cy="808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44" name="Line 88"/>
              <p:cNvSpPr>
                <a:spLocks noChangeShapeType="1"/>
              </p:cNvSpPr>
              <p:nvPr/>
            </p:nvSpPr>
            <p:spPr bwMode="auto">
              <a:xfrm>
                <a:off x="4702" y="3610"/>
                <a:ext cx="932" cy="0"/>
              </a:xfrm>
              <a:prstGeom prst="line">
                <a:avLst/>
              </a:prstGeom>
              <a:noFill/>
              <a:ln w="12700">
                <a:solidFill>
                  <a:srgbClr val="969696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45" name="Freeform 89"/>
              <p:cNvSpPr>
                <a:spLocks/>
              </p:cNvSpPr>
              <p:nvPr/>
            </p:nvSpPr>
            <p:spPr bwMode="auto">
              <a:xfrm>
                <a:off x="4706" y="2968"/>
                <a:ext cx="926" cy="643"/>
              </a:xfrm>
              <a:custGeom>
                <a:avLst/>
                <a:gdLst>
                  <a:gd name="T0" fmla="*/ 0 w 926"/>
                  <a:gd name="T1" fmla="*/ 344 h 643"/>
                  <a:gd name="T2" fmla="*/ 12 w 926"/>
                  <a:gd name="T3" fmla="*/ 48 h 643"/>
                  <a:gd name="T4" fmla="*/ 39 w 926"/>
                  <a:gd name="T5" fmla="*/ 58 h 643"/>
                  <a:gd name="T6" fmla="*/ 73 w 926"/>
                  <a:gd name="T7" fmla="*/ 144 h 643"/>
                  <a:gd name="T8" fmla="*/ 144 w 926"/>
                  <a:gd name="T9" fmla="*/ 350 h 643"/>
                  <a:gd name="T10" fmla="*/ 217 w 926"/>
                  <a:gd name="T11" fmla="*/ 571 h 643"/>
                  <a:gd name="T12" fmla="*/ 250 w 926"/>
                  <a:gd name="T13" fmla="*/ 632 h 643"/>
                  <a:gd name="T14" fmla="*/ 276 w 926"/>
                  <a:gd name="T15" fmla="*/ 638 h 643"/>
                  <a:gd name="T16" fmla="*/ 304 w 926"/>
                  <a:gd name="T17" fmla="*/ 608 h 643"/>
                  <a:gd name="T18" fmla="*/ 334 w 926"/>
                  <a:gd name="T19" fmla="*/ 536 h 643"/>
                  <a:gd name="T20" fmla="*/ 472 w 926"/>
                  <a:gd name="T21" fmla="*/ 134 h 643"/>
                  <a:gd name="T22" fmla="*/ 563 w 926"/>
                  <a:gd name="T23" fmla="*/ 340 h 643"/>
                  <a:gd name="T24" fmla="*/ 731 w 926"/>
                  <a:gd name="T25" fmla="*/ 340 h 643"/>
                  <a:gd name="T26" fmla="*/ 926 w 926"/>
                  <a:gd name="T27" fmla="*/ 340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6" h="643">
                    <a:moveTo>
                      <a:pt x="0" y="344"/>
                    </a:moveTo>
                    <a:cubicBezTo>
                      <a:pt x="2" y="295"/>
                      <a:pt x="6" y="96"/>
                      <a:pt x="12" y="48"/>
                    </a:cubicBezTo>
                    <a:cubicBezTo>
                      <a:pt x="18" y="0"/>
                      <a:pt x="29" y="42"/>
                      <a:pt x="39" y="58"/>
                    </a:cubicBezTo>
                    <a:cubicBezTo>
                      <a:pt x="49" y="74"/>
                      <a:pt x="56" y="95"/>
                      <a:pt x="73" y="144"/>
                    </a:cubicBezTo>
                    <a:cubicBezTo>
                      <a:pt x="90" y="193"/>
                      <a:pt x="120" y="279"/>
                      <a:pt x="144" y="350"/>
                    </a:cubicBezTo>
                    <a:cubicBezTo>
                      <a:pt x="168" y="421"/>
                      <a:pt x="199" y="524"/>
                      <a:pt x="217" y="571"/>
                    </a:cubicBezTo>
                    <a:cubicBezTo>
                      <a:pt x="235" y="618"/>
                      <a:pt x="240" y="621"/>
                      <a:pt x="250" y="632"/>
                    </a:cubicBezTo>
                    <a:cubicBezTo>
                      <a:pt x="260" y="643"/>
                      <a:pt x="267" y="642"/>
                      <a:pt x="276" y="638"/>
                    </a:cubicBezTo>
                    <a:cubicBezTo>
                      <a:pt x="285" y="634"/>
                      <a:pt x="294" y="625"/>
                      <a:pt x="304" y="608"/>
                    </a:cubicBezTo>
                    <a:cubicBezTo>
                      <a:pt x="314" y="591"/>
                      <a:pt x="306" y="615"/>
                      <a:pt x="334" y="536"/>
                    </a:cubicBezTo>
                    <a:cubicBezTo>
                      <a:pt x="362" y="457"/>
                      <a:pt x="434" y="167"/>
                      <a:pt x="472" y="134"/>
                    </a:cubicBezTo>
                    <a:cubicBezTo>
                      <a:pt x="510" y="101"/>
                      <a:pt x="520" y="306"/>
                      <a:pt x="563" y="340"/>
                    </a:cubicBezTo>
                    <a:lnTo>
                      <a:pt x="731" y="340"/>
                    </a:lnTo>
                    <a:lnTo>
                      <a:pt x="926" y="340"/>
                    </a:ln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427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TW" dirty="0"/>
              <a:t>Parameter</a:t>
            </a:r>
            <a:endParaRPr lang="zh-TW" altLang="en-US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2527068" y="1583185"/>
            <a:ext cx="8915400" cy="3777622"/>
          </a:xfrm>
        </p:spPr>
        <p:txBody>
          <a:bodyPr>
            <a:noAutofit/>
          </a:bodyPr>
          <a:lstStyle/>
          <a:p>
            <a:r>
              <a:rPr lang="de-DE" sz="1600" dirty="0" err="1"/>
              <a:t>Intensity</a:t>
            </a:r>
            <a:r>
              <a:rPr lang="de-DE" sz="1600" dirty="0"/>
              <a:t>: 	Power </a:t>
            </a:r>
            <a:r>
              <a:rPr lang="de-DE" sz="1600" dirty="0" err="1"/>
              <a:t>provided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tank </a:t>
            </a:r>
            <a:r>
              <a:rPr lang="de-DE" sz="1600" dirty="0" err="1"/>
              <a:t>capacitor</a:t>
            </a:r>
            <a:endParaRPr lang="de-DE" sz="1600" dirty="0"/>
          </a:p>
          <a:p>
            <a:r>
              <a:rPr lang="de-DE" sz="1600" dirty="0" err="1"/>
              <a:t>Frequency</a:t>
            </a:r>
            <a:r>
              <a:rPr lang="de-DE" sz="1600" dirty="0"/>
              <a:t>:	Pulses per </a:t>
            </a:r>
            <a:r>
              <a:rPr lang="de-DE" sz="1600" dirty="0" err="1"/>
              <a:t>second</a:t>
            </a:r>
            <a:endParaRPr lang="de-DE" sz="1600" dirty="0"/>
          </a:p>
          <a:p>
            <a:r>
              <a:rPr lang="de-DE" sz="1600" dirty="0"/>
              <a:t>Pulse type:	mono-, </a:t>
            </a:r>
            <a:r>
              <a:rPr lang="de-DE" sz="1600" dirty="0" err="1"/>
              <a:t>biphasic</a:t>
            </a:r>
            <a:r>
              <a:rPr lang="de-DE" sz="1600" dirty="0"/>
              <a:t>, </a:t>
            </a:r>
            <a:r>
              <a:rPr lang="de-DE" sz="1600" dirty="0" err="1"/>
              <a:t>halfsine</a:t>
            </a:r>
            <a:r>
              <a:rPr lang="de-DE" sz="1600" dirty="0"/>
              <a:t>, </a:t>
            </a:r>
          </a:p>
          <a:p>
            <a:r>
              <a:rPr lang="de-DE" sz="1600" dirty="0" err="1"/>
              <a:t>dI</a:t>
            </a:r>
            <a:r>
              <a:rPr lang="de-DE" sz="1600" dirty="0"/>
              <a:t>/</a:t>
            </a:r>
            <a:r>
              <a:rPr lang="de-DE" sz="1600" dirty="0" err="1"/>
              <a:t>dt</a:t>
            </a:r>
            <a:r>
              <a:rPr lang="de-DE" sz="1600" dirty="0"/>
              <a:t>:		</a:t>
            </a:r>
            <a:r>
              <a:rPr lang="de-DE" sz="1600" dirty="0" err="1"/>
              <a:t>released</a:t>
            </a:r>
            <a:r>
              <a:rPr lang="de-DE" sz="1600" dirty="0"/>
              <a:t> </a:t>
            </a:r>
            <a:r>
              <a:rPr lang="de-DE" sz="1600" dirty="0" err="1"/>
              <a:t>current</a:t>
            </a:r>
            <a:r>
              <a:rPr lang="de-DE" sz="1600" dirty="0"/>
              <a:t> per pulse, </a:t>
            </a:r>
            <a:r>
              <a:rPr lang="de-DE" sz="1600" dirty="0" err="1"/>
              <a:t>sent</a:t>
            </a:r>
            <a:r>
              <a:rPr lang="de-DE" sz="1600" dirty="0"/>
              <a:t> </a:t>
            </a:r>
            <a:r>
              <a:rPr lang="de-DE" sz="1600" dirty="0" err="1"/>
              <a:t>through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coil</a:t>
            </a:r>
            <a:endParaRPr lang="de-DE" sz="1600" dirty="0"/>
          </a:p>
          <a:p>
            <a:r>
              <a:rPr lang="de-DE" sz="1600" dirty="0"/>
              <a:t>ISI/IPI:	</a:t>
            </a:r>
            <a:r>
              <a:rPr lang="de-DE" sz="1600" dirty="0" err="1"/>
              <a:t>Inter</a:t>
            </a:r>
            <a:r>
              <a:rPr lang="de-DE" sz="1600" dirty="0"/>
              <a:t> Stimulus/Pulse </a:t>
            </a:r>
            <a:r>
              <a:rPr lang="de-DE" sz="1600" dirty="0" err="1"/>
              <a:t>Interval</a:t>
            </a:r>
            <a:r>
              <a:rPr lang="de-DE" sz="1600" dirty="0"/>
              <a:t>: time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stimuli</a:t>
            </a:r>
            <a:r>
              <a:rPr lang="de-DE" sz="1600" dirty="0"/>
              <a:t>/</a:t>
            </a:r>
            <a:r>
              <a:rPr lang="de-DE" sz="1600" dirty="0" err="1"/>
              <a:t>pulses</a:t>
            </a:r>
            <a:endParaRPr lang="de-DE" sz="1600" dirty="0"/>
          </a:p>
          <a:p>
            <a:r>
              <a:rPr lang="de-DE" sz="1600" dirty="0"/>
              <a:t>ITI:		</a:t>
            </a:r>
            <a:r>
              <a:rPr lang="de-DE" sz="1600" dirty="0" err="1"/>
              <a:t>Inter</a:t>
            </a:r>
            <a:r>
              <a:rPr lang="de-DE" sz="1600" dirty="0"/>
              <a:t> Train </a:t>
            </a:r>
            <a:r>
              <a:rPr lang="de-DE" sz="1600" dirty="0" err="1"/>
              <a:t>Interval</a:t>
            </a:r>
            <a:r>
              <a:rPr lang="de-DE" sz="1600" dirty="0"/>
              <a:t>: time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trains</a:t>
            </a:r>
            <a:r>
              <a:rPr lang="de-DE" sz="1600" dirty="0"/>
              <a:t> (pause)</a:t>
            </a:r>
          </a:p>
          <a:p>
            <a:r>
              <a:rPr lang="de-DE" sz="1600" dirty="0"/>
              <a:t>Burst:	Pulses </a:t>
            </a:r>
            <a:r>
              <a:rPr lang="de-DE" sz="1600" dirty="0" err="1"/>
              <a:t>bundled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stimuli</a:t>
            </a:r>
            <a:endParaRPr lang="de-DE" sz="1600" dirty="0"/>
          </a:p>
          <a:p>
            <a:r>
              <a:rPr lang="de-DE" sz="1600" dirty="0" err="1"/>
              <a:t>Twin</a:t>
            </a:r>
            <a:r>
              <a:rPr lang="de-DE" sz="1600" dirty="0"/>
              <a:t>:		</a:t>
            </a:r>
            <a:r>
              <a:rPr lang="de-DE" sz="1600" dirty="0" err="1"/>
              <a:t>paired</a:t>
            </a:r>
            <a:r>
              <a:rPr lang="de-DE" sz="1600" dirty="0"/>
              <a:t> </a:t>
            </a:r>
            <a:r>
              <a:rPr lang="de-DE" sz="1600" dirty="0" err="1"/>
              <a:t>pulses</a:t>
            </a:r>
            <a:r>
              <a:rPr lang="de-DE" sz="1600" dirty="0"/>
              <a:t>, Pulse B in </a:t>
            </a:r>
            <a:r>
              <a:rPr lang="de-DE" sz="1600" dirty="0" err="1"/>
              <a:t>relation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Pulse A</a:t>
            </a:r>
          </a:p>
          <a:p>
            <a:r>
              <a:rPr lang="de-DE" sz="1600" dirty="0"/>
              <a:t>Dual:		</a:t>
            </a:r>
            <a:r>
              <a:rPr lang="de-DE" sz="1600" dirty="0" err="1"/>
              <a:t>paired</a:t>
            </a:r>
            <a:r>
              <a:rPr lang="de-DE" sz="1600" dirty="0"/>
              <a:t> </a:t>
            </a:r>
            <a:r>
              <a:rPr lang="de-DE" sz="1600" dirty="0" err="1"/>
              <a:t>pulses</a:t>
            </a:r>
            <a:r>
              <a:rPr lang="de-DE" sz="1600" dirty="0"/>
              <a:t>, Pulse A </a:t>
            </a:r>
            <a:r>
              <a:rPr lang="de-DE" sz="1600" dirty="0" err="1"/>
              <a:t>and</a:t>
            </a:r>
            <a:r>
              <a:rPr lang="de-DE" sz="1600" dirty="0"/>
              <a:t> B </a:t>
            </a:r>
            <a:r>
              <a:rPr lang="de-DE" sz="1600" dirty="0" err="1"/>
              <a:t>independent</a:t>
            </a:r>
            <a:endParaRPr lang="de-DE" sz="1600" dirty="0"/>
          </a:p>
          <a:p>
            <a:r>
              <a:rPr lang="de-DE" sz="1600" dirty="0"/>
              <a:t>MT: 		Motor </a:t>
            </a:r>
            <a:r>
              <a:rPr lang="de-DE" sz="1600" dirty="0" err="1"/>
              <a:t>Threshold</a:t>
            </a:r>
            <a:endParaRPr lang="de-DE" sz="1600" dirty="0"/>
          </a:p>
          <a:p>
            <a:r>
              <a:rPr lang="de-DE" sz="1600" dirty="0"/>
              <a:t>Train:	</a:t>
            </a:r>
            <a:r>
              <a:rPr lang="de-DE" sz="1600" dirty="0" err="1"/>
              <a:t>No</a:t>
            </a:r>
            <a:r>
              <a:rPr lang="de-DE" sz="1600" dirty="0"/>
              <a:t>.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stimuli</a:t>
            </a:r>
            <a:r>
              <a:rPr lang="de-DE" sz="1600" dirty="0"/>
              <a:t> </a:t>
            </a:r>
            <a:r>
              <a:rPr lang="de-DE" sz="1600" dirty="0" err="1"/>
              <a:t>released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a </a:t>
            </a:r>
            <a:r>
              <a:rPr lang="de-DE" sz="1600" dirty="0" err="1"/>
              <a:t>dedicated</a:t>
            </a:r>
            <a:r>
              <a:rPr lang="de-DE" sz="1600" dirty="0"/>
              <a:t> </a:t>
            </a:r>
            <a:r>
              <a:rPr lang="de-DE" sz="1600" dirty="0" err="1"/>
              <a:t>frequency</a:t>
            </a:r>
            <a:endParaRPr lang="de-DE" sz="1600" dirty="0"/>
          </a:p>
          <a:p>
            <a:r>
              <a:rPr lang="de-DE" sz="1600" dirty="0"/>
              <a:t>Stimuli:	</a:t>
            </a:r>
            <a:r>
              <a:rPr lang="de-DE" sz="1600" dirty="0" err="1"/>
              <a:t>defined</a:t>
            </a:r>
            <a:r>
              <a:rPr lang="de-DE" sz="1600" dirty="0"/>
              <a:t> pulse </a:t>
            </a:r>
          </a:p>
        </p:txBody>
      </p:sp>
    </p:spTree>
    <p:extLst>
      <p:ext uri="{BB962C8B-B14F-4D97-AF65-F5344CB8AC3E}">
        <p14:creationId xmlns:p14="http://schemas.microsoft.com/office/powerpoint/2010/main" val="849086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22820" y="568910"/>
            <a:ext cx="2490718" cy="718352"/>
          </a:xfrm>
        </p:spPr>
        <p:txBody>
          <a:bodyPr/>
          <a:lstStyle/>
          <a:p>
            <a:r>
              <a:rPr lang="en-GB" altLang="zh-TW" dirty="0">
                <a:solidFill>
                  <a:schemeClr val="tx1"/>
                </a:solidFill>
              </a:rPr>
              <a:t>Coils</a:t>
            </a:r>
            <a:endParaRPr lang="zh-TW" alt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78783" y="2023875"/>
            <a:ext cx="3381375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defRPr sz="2200">
                <a:solidFill>
                  <a:schemeClr val="bg2"/>
                </a:solidFill>
                <a:latin typeface="AS_FullLifeSansBold" charset="0"/>
              </a:defRPr>
            </a:lvl1pPr>
            <a:lvl2pPr marL="762000" indent="-285750" algn="l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S_FullLifeSans" charset="0"/>
              </a:defRPr>
            </a:lvl2pPr>
            <a:lvl3pPr marL="1181100" indent="-228600" algn="l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S_FullLifeSans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S_FullLifeSans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bg2"/>
                </a:solidFill>
                <a:latin typeface="AS_FullLifeSans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GB" altLang="zh-TW" sz="14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Power and focal of stimulation depend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GB" altLang="zh-TW" sz="14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on the geometry of the coil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Char char="•"/>
            </a:pPr>
            <a:r>
              <a:rPr lang="en-GB" altLang="zh-TW" sz="14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Circular 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r>
              <a:rPr lang="en-GB" altLang="zh-TW" sz="14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Butterfly 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chemeClr val="accent2"/>
              </a:buClr>
              <a:buFontTx/>
              <a:buChar char="•"/>
            </a:pPr>
            <a:endParaRPr lang="en-GB" altLang="zh-TW" sz="1400" i="1">
              <a:solidFill>
                <a:srgbClr val="292929"/>
              </a:solidFill>
              <a:latin typeface="AS_FullLifeSans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GB" altLang="zh-TW" sz="14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The intensity of the electric field decrease with the square of the distance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011895" y="3438499"/>
            <a:ext cx="3933825" cy="3304249"/>
            <a:chOff x="3024" y="1485"/>
            <a:chExt cx="2592" cy="2367"/>
          </a:xfrm>
        </p:grpSpPr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3030" y="1485"/>
              <a:ext cx="1274" cy="1460"/>
              <a:chOff x="1170" y="9573"/>
              <a:chExt cx="3430" cy="5050"/>
            </a:xfrm>
          </p:grpSpPr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1170" y="9601"/>
                <a:ext cx="3430" cy="5022"/>
              </a:xfrm>
              <a:prstGeom prst="rect">
                <a:avLst/>
              </a:prstGeom>
              <a:noFill/>
              <a:ln w="317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0" name="Text Box 15"/>
              <p:cNvSpPr txBox="1">
                <a:spLocks noChangeArrowheads="1"/>
              </p:cNvSpPr>
              <p:nvPr/>
            </p:nvSpPr>
            <p:spPr bwMode="auto">
              <a:xfrm>
                <a:off x="1990" y="9573"/>
                <a:ext cx="2410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33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/>
                <a:endParaRPr lang="en-US" altLang="zh-TW" sz="700" b="1">
                  <a:latin typeface="Arial" panose="020B0604020202020204" pitchFamily="34" charset="0"/>
                </a:endParaRPr>
              </a:p>
            </p:txBody>
          </p:sp>
          <p:graphicFrame>
            <p:nvGraphicFramePr>
              <p:cNvPr id="71" name="Object 16"/>
              <p:cNvGraphicFramePr>
                <a:graphicFrameLocks noChangeAspect="1"/>
              </p:cNvGraphicFramePr>
              <p:nvPr/>
            </p:nvGraphicFramePr>
            <p:xfrm>
              <a:off x="1282" y="9856"/>
              <a:ext cx="3282" cy="32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40" name="Photo Editor Photo" r:id="rId3" imgW="6257143" imgH="6628571" progId="MSPhotoEd.3">
                      <p:embed/>
                    </p:oleObj>
                  </mc:Choice>
                  <mc:Fallback>
                    <p:oleObj name="Photo Editor Photo" r:id="rId3" imgW="6257143" imgH="6628571" progId="MSPhotoEd.3">
                      <p:embed/>
                      <p:pic>
                        <p:nvPicPr>
                          <p:cNvPr id="120848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82" y="9856"/>
                            <a:ext cx="3282" cy="32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2" name="Object 17"/>
              <p:cNvGraphicFramePr>
                <a:graphicFrameLocks noChangeAspect="1"/>
              </p:cNvGraphicFramePr>
              <p:nvPr/>
            </p:nvGraphicFramePr>
            <p:xfrm>
              <a:off x="1207" y="13145"/>
              <a:ext cx="3336" cy="14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41" name="Photo Editor Photo" r:id="rId5" imgW="6268325" imgH="2828571" progId="MSPhotoEd.3">
                      <p:embed/>
                    </p:oleObj>
                  </mc:Choice>
                  <mc:Fallback>
                    <p:oleObj name="Photo Editor Photo" r:id="rId5" imgW="6268325" imgH="2828571" progId="MSPhotoEd.3">
                      <p:embed/>
                      <p:pic>
                        <p:nvPicPr>
                          <p:cNvPr id="120849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7" y="13145"/>
                            <a:ext cx="3336" cy="142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4344" y="1493"/>
              <a:ext cx="1272" cy="1452"/>
              <a:chOff x="3624" y="2316"/>
              <a:chExt cx="1896" cy="1524"/>
            </a:xfrm>
          </p:grpSpPr>
          <p:graphicFrame>
            <p:nvGraphicFramePr>
              <p:cNvPr id="66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6896936"/>
                  </p:ext>
                </p:extLst>
              </p:nvPr>
            </p:nvGraphicFramePr>
            <p:xfrm>
              <a:off x="3657" y="2357"/>
              <a:ext cx="1811" cy="9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42" name="Photo Editor Photo" r:id="rId7" imgW="6257143" imgH="6620799" progId="MSPhotoEd.3">
                      <p:embed/>
                    </p:oleObj>
                  </mc:Choice>
                  <mc:Fallback>
                    <p:oleObj name="Photo Editor Photo" r:id="rId7" imgW="6257143" imgH="6620799" progId="MSPhotoEd.3">
                      <p:embed/>
                      <p:pic>
                        <p:nvPicPr>
                          <p:cNvPr id="120851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57" y="2357"/>
                            <a:ext cx="1811" cy="9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" name="Object 20"/>
              <p:cNvGraphicFramePr>
                <a:graphicFrameLocks noChangeAspect="1"/>
              </p:cNvGraphicFramePr>
              <p:nvPr/>
            </p:nvGraphicFramePr>
            <p:xfrm>
              <a:off x="3651" y="3332"/>
              <a:ext cx="1846" cy="4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43" name="Photo Editor Photo" r:id="rId9" imgW="6276190" imgH="2838846" progId="MSPhotoEd.3">
                      <p:embed/>
                    </p:oleObj>
                  </mc:Choice>
                  <mc:Fallback>
                    <p:oleObj name="Photo Editor Photo" r:id="rId9" imgW="6276190" imgH="2838846" progId="MSPhotoEd.3">
                      <p:embed/>
                      <p:pic>
                        <p:nvPicPr>
                          <p:cNvPr id="120852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51" y="3332"/>
                            <a:ext cx="1846" cy="4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8" name="Rectangle 21"/>
              <p:cNvSpPr>
                <a:spLocks noChangeArrowheads="1"/>
              </p:cNvSpPr>
              <p:nvPr/>
            </p:nvSpPr>
            <p:spPr bwMode="auto">
              <a:xfrm>
                <a:off x="3624" y="2316"/>
                <a:ext cx="1896" cy="1524"/>
              </a:xfrm>
              <a:prstGeom prst="rect">
                <a:avLst/>
              </a:prstGeom>
              <a:noFill/>
              <a:ln w="6350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3024" y="2987"/>
              <a:ext cx="2586" cy="865"/>
              <a:chOff x="3024" y="3029"/>
              <a:chExt cx="2586" cy="865"/>
            </a:xfrm>
          </p:grpSpPr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>
                <a:off x="3519" y="3075"/>
                <a:ext cx="1777" cy="777"/>
                <a:chOff x="3519" y="3087"/>
                <a:chExt cx="1777" cy="777"/>
              </a:xfrm>
            </p:grpSpPr>
            <p:grpSp>
              <p:nvGrpSpPr>
                <p:cNvPr id="11" name="Group 24"/>
                <p:cNvGrpSpPr>
                  <a:grpSpLocks/>
                </p:cNvGrpSpPr>
                <p:nvPr/>
              </p:nvGrpSpPr>
              <p:grpSpPr bwMode="auto">
                <a:xfrm>
                  <a:off x="3519" y="3137"/>
                  <a:ext cx="344" cy="580"/>
                  <a:chOff x="7880" y="13736"/>
                  <a:chExt cx="875" cy="1335"/>
                </a:xfrm>
              </p:grpSpPr>
              <p:sp>
                <p:nvSpPr>
                  <p:cNvPr id="46" name="Arc 25"/>
                  <p:cNvSpPr>
                    <a:spLocks/>
                  </p:cNvSpPr>
                  <p:nvPr/>
                </p:nvSpPr>
                <p:spPr bwMode="auto">
                  <a:xfrm rot="13197543" flipV="1">
                    <a:off x="8306" y="14653"/>
                    <a:ext cx="329" cy="117"/>
                  </a:xfrm>
                  <a:custGeom>
                    <a:avLst/>
                    <a:gdLst>
                      <a:gd name="G0" fmla="+- 0 0 0"/>
                      <a:gd name="G1" fmla="+- 15357 0 0"/>
                      <a:gd name="G2" fmla="+- 21600 0 0"/>
                      <a:gd name="T0" fmla="*/ 15190 w 19723"/>
                      <a:gd name="T1" fmla="*/ 0 h 15357"/>
                      <a:gd name="T2" fmla="*/ 19723 w 19723"/>
                      <a:gd name="T3" fmla="*/ 6549 h 15357"/>
                      <a:gd name="T4" fmla="*/ 0 w 19723"/>
                      <a:gd name="T5" fmla="*/ 15357 h 15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723" h="15357" fill="none" extrusionOk="0">
                        <a:moveTo>
                          <a:pt x="15189" y="0"/>
                        </a:moveTo>
                        <a:cubicBezTo>
                          <a:pt x="17093" y="1883"/>
                          <a:pt x="18630" y="4104"/>
                          <a:pt x="19722" y="6549"/>
                        </a:cubicBezTo>
                      </a:path>
                      <a:path w="19723" h="15357" stroke="0" extrusionOk="0">
                        <a:moveTo>
                          <a:pt x="15189" y="0"/>
                        </a:moveTo>
                        <a:cubicBezTo>
                          <a:pt x="17093" y="1883"/>
                          <a:pt x="18630" y="4104"/>
                          <a:pt x="19722" y="6549"/>
                        </a:cubicBezTo>
                        <a:lnTo>
                          <a:pt x="0" y="15357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9900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7" name="Oval 26"/>
                  <p:cNvSpPr>
                    <a:spLocks noChangeArrowheads="1"/>
                  </p:cNvSpPr>
                  <p:nvPr/>
                </p:nvSpPr>
                <p:spPr bwMode="auto">
                  <a:xfrm rot="-140606">
                    <a:off x="8018" y="14607"/>
                    <a:ext cx="696" cy="219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00CC99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378000" anchor="ctr"/>
                  <a:lstStyle/>
                  <a:p>
                    <a:endParaRPr lang="zh-TW" altLang="en-US"/>
                  </a:p>
                </p:txBody>
              </p:sp>
              <p:sp>
                <p:nvSpPr>
                  <p:cNvPr id="48" name="Arc 27"/>
                  <p:cNvSpPr>
                    <a:spLocks/>
                  </p:cNvSpPr>
                  <p:nvPr/>
                </p:nvSpPr>
                <p:spPr bwMode="auto">
                  <a:xfrm rot="-22600492">
                    <a:off x="7880" y="14818"/>
                    <a:ext cx="329" cy="117"/>
                  </a:xfrm>
                  <a:custGeom>
                    <a:avLst/>
                    <a:gdLst>
                      <a:gd name="G0" fmla="+- 0 0 0"/>
                      <a:gd name="G1" fmla="+- 15357 0 0"/>
                      <a:gd name="G2" fmla="+- 21600 0 0"/>
                      <a:gd name="T0" fmla="*/ 15190 w 19723"/>
                      <a:gd name="T1" fmla="*/ 0 h 15357"/>
                      <a:gd name="T2" fmla="*/ 19723 w 19723"/>
                      <a:gd name="T3" fmla="*/ 6549 h 15357"/>
                      <a:gd name="T4" fmla="*/ 0 w 19723"/>
                      <a:gd name="T5" fmla="*/ 15357 h 15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723" h="15357" fill="none" extrusionOk="0">
                        <a:moveTo>
                          <a:pt x="15189" y="0"/>
                        </a:moveTo>
                        <a:cubicBezTo>
                          <a:pt x="17093" y="1883"/>
                          <a:pt x="18630" y="4104"/>
                          <a:pt x="19722" y="6549"/>
                        </a:cubicBezTo>
                      </a:path>
                      <a:path w="19723" h="15357" stroke="0" extrusionOk="0">
                        <a:moveTo>
                          <a:pt x="15189" y="0"/>
                        </a:moveTo>
                        <a:cubicBezTo>
                          <a:pt x="17093" y="1883"/>
                          <a:pt x="18630" y="4104"/>
                          <a:pt x="19722" y="6549"/>
                        </a:cubicBezTo>
                        <a:lnTo>
                          <a:pt x="0" y="15357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9900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9" name="Arc 28"/>
                  <p:cNvSpPr>
                    <a:spLocks/>
                  </p:cNvSpPr>
                  <p:nvPr/>
                </p:nvSpPr>
                <p:spPr bwMode="auto">
                  <a:xfrm flipV="1">
                    <a:off x="7972" y="14369"/>
                    <a:ext cx="118" cy="382"/>
                  </a:xfrm>
                  <a:custGeom>
                    <a:avLst/>
                    <a:gdLst>
                      <a:gd name="G0" fmla="+- 0 0 0"/>
                      <a:gd name="G1" fmla="+- 14086 0 0"/>
                      <a:gd name="G2" fmla="+- 21600 0 0"/>
                      <a:gd name="T0" fmla="*/ 16375 w 21301"/>
                      <a:gd name="T1" fmla="*/ 0 h 14086"/>
                      <a:gd name="T2" fmla="*/ 21301 w 21301"/>
                      <a:gd name="T3" fmla="*/ 10506 h 14086"/>
                      <a:gd name="T4" fmla="*/ 0 w 21301"/>
                      <a:gd name="T5" fmla="*/ 14086 h 140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301" h="14086" fill="none" extrusionOk="0">
                        <a:moveTo>
                          <a:pt x="16375" y="-1"/>
                        </a:moveTo>
                        <a:cubicBezTo>
                          <a:pt x="18944" y="2987"/>
                          <a:pt x="20648" y="6620"/>
                          <a:pt x="21301" y="10505"/>
                        </a:cubicBezTo>
                      </a:path>
                      <a:path w="21301" h="14086" stroke="0" extrusionOk="0">
                        <a:moveTo>
                          <a:pt x="16375" y="-1"/>
                        </a:moveTo>
                        <a:cubicBezTo>
                          <a:pt x="18944" y="2987"/>
                          <a:pt x="20648" y="6620"/>
                          <a:pt x="21301" y="10505"/>
                        </a:cubicBezTo>
                        <a:lnTo>
                          <a:pt x="0" y="14086"/>
                        </a:lnTo>
                        <a:close/>
                      </a:path>
                    </a:pathLst>
                  </a:custGeom>
                  <a:noFill/>
                  <a:ln w="3175">
                    <a:solidFill>
                      <a:srgbClr val="3366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50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8000" y="14225"/>
                    <a:ext cx="696" cy="226"/>
                    <a:chOff x="8000" y="14107"/>
                    <a:chExt cx="696" cy="226"/>
                  </a:xfrm>
                </p:grpSpPr>
                <p:sp>
                  <p:nvSpPr>
                    <p:cNvPr id="64" name="Oval 30"/>
                    <p:cNvSpPr>
                      <a:spLocks noChangeArrowheads="1"/>
                    </p:cNvSpPr>
                    <p:nvPr/>
                  </p:nvSpPr>
                  <p:spPr bwMode="auto">
                    <a:xfrm rot="-140606">
                      <a:off x="8000" y="14114"/>
                      <a:ext cx="696" cy="219"/>
                    </a:xfrm>
                    <a:prstGeom prst="ellipse">
                      <a:avLst/>
                    </a:prstGeom>
                    <a:noFill/>
                    <a:ln w="317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00CC99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65" name="Arc 31"/>
                    <p:cNvSpPr>
                      <a:spLocks/>
                    </p:cNvSpPr>
                    <p:nvPr/>
                  </p:nvSpPr>
                  <p:spPr bwMode="auto">
                    <a:xfrm rot="-1465045">
                      <a:off x="8167" y="14107"/>
                      <a:ext cx="329" cy="145"/>
                    </a:xfrm>
                    <a:custGeom>
                      <a:avLst/>
                      <a:gdLst>
                        <a:gd name="G0" fmla="+- 0 0 0"/>
                        <a:gd name="G1" fmla="+- 19025 0 0"/>
                        <a:gd name="G2" fmla="+- 21600 0 0"/>
                        <a:gd name="T0" fmla="*/ 10228 w 19723"/>
                        <a:gd name="T1" fmla="*/ 0 h 19025"/>
                        <a:gd name="T2" fmla="*/ 19723 w 19723"/>
                        <a:gd name="T3" fmla="*/ 10217 h 19025"/>
                        <a:gd name="T4" fmla="*/ 0 w 19723"/>
                        <a:gd name="T5" fmla="*/ 19025 h 190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723" h="19025" fill="none" extrusionOk="0">
                          <a:moveTo>
                            <a:pt x="10227" y="0"/>
                          </a:moveTo>
                          <a:cubicBezTo>
                            <a:pt x="14435" y="2262"/>
                            <a:pt x="17774" y="5855"/>
                            <a:pt x="19722" y="10217"/>
                          </a:cubicBezTo>
                        </a:path>
                        <a:path w="19723" h="19025" stroke="0" extrusionOk="0">
                          <a:moveTo>
                            <a:pt x="10227" y="0"/>
                          </a:moveTo>
                          <a:cubicBezTo>
                            <a:pt x="14435" y="2262"/>
                            <a:pt x="17774" y="5855"/>
                            <a:pt x="19722" y="10217"/>
                          </a:cubicBezTo>
                          <a:lnTo>
                            <a:pt x="0" y="19025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</p:grpSp>
              <p:sp>
                <p:nvSpPr>
                  <p:cNvPr id="51" name="Arc 32"/>
                  <p:cNvSpPr>
                    <a:spLocks/>
                  </p:cNvSpPr>
                  <p:nvPr/>
                </p:nvSpPr>
                <p:spPr bwMode="auto">
                  <a:xfrm>
                    <a:off x="7972" y="13775"/>
                    <a:ext cx="120" cy="606"/>
                  </a:xfrm>
                  <a:custGeom>
                    <a:avLst/>
                    <a:gdLst>
                      <a:gd name="G0" fmla="+- 0 0 0"/>
                      <a:gd name="G1" fmla="+- 21509 0 0"/>
                      <a:gd name="G2" fmla="+- 21600 0 0"/>
                      <a:gd name="T0" fmla="*/ 1980 w 21600"/>
                      <a:gd name="T1" fmla="*/ 0 h 22372"/>
                      <a:gd name="T2" fmla="*/ 21583 w 21600"/>
                      <a:gd name="T3" fmla="*/ 22372 h 22372"/>
                      <a:gd name="T4" fmla="*/ 0 w 21600"/>
                      <a:gd name="T5" fmla="*/ 21509 h 2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2372" fill="none" extrusionOk="0">
                        <a:moveTo>
                          <a:pt x="1980" y="-1"/>
                        </a:moveTo>
                        <a:cubicBezTo>
                          <a:pt x="13095" y="1023"/>
                          <a:pt x="21600" y="10346"/>
                          <a:pt x="21600" y="21509"/>
                        </a:cubicBezTo>
                        <a:cubicBezTo>
                          <a:pt x="21600" y="21796"/>
                          <a:pt x="21594" y="22084"/>
                          <a:pt x="21582" y="22371"/>
                        </a:cubicBezTo>
                      </a:path>
                      <a:path w="21600" h="22372" stroke="0" extrusionOk="0">
                        <a:moveTo>
                          <a:pt x="1980" y="-1"/>
                        </a:moveTo>
                        <a:cubicBezTo>
                          <a:pt x="13095" y="1023"/>
                          <a:pt x="21600" y="10346"/>
                          <a:pt x="21600" y="21509"/>
                        </a:cubicBezTo>
                        <a:cubicBezTo>
                          <a:pt x="21600" y="21796"/>
                          <a:pt x="21594" y="22084"/>
                          <a:pt x="21582" y="22371"/>
                        </a:cubicBezTo>
                        <a:lnTo>
                          <a:pt x="0" y="21509"/>
                        </a:lnTo>
                        <a:close/>
                      </a:path>
                    </a:pathLst>
                  </a:custGeom>
                  <a:noFill/>
                  <a:ln w="3175">
                    <a:solidFill>
                      <a:srgbClr val="3366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2" name="Arc 33"/>
                  <p:cNvSpPr>
                    <a:spLocks/>
                  </p:cNvSpPr>
                  <p:nvPr/>
                </p:nvSpPr>
                <p:spPr bwMode="auto">
                  <a:xfrm flipH="1">
                    <a:off x="8635" y="13736"/>
                    <a:ext cx="120" cy="606"/>
                  </a:xfrm>
                  <a:custGeom>
                    <a:avLst/>
                    <a:gdLst>
                      <a:gd name="G0" fmla="+- 0 0 0"/>
                      <a:gd name="G1" fmla="+- 21509 0 0"/>
                      <a:gd name="G2" fmla="+- 21600 0 0"/>
                      <a:gd name="T0" fmla="*/ 1980 w 21600"/>
                      <a:gd name="T1" fmla="*/ 0 h 22372"/>
                      <a:gd name="T2" fmla="*/ 21583 w 21600"/>
                      <a:gd name="T3" fmla="*/ 22372 h 22372"/>
                      <a:gd name="T4" fmla="*/ 0 w 21600"/>
                      <a:gd name="T5" fmla="*/ 21509 h 2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2372" fill="none" extrusionOk="0">
                        <a:moveTo>
                          <a:pt x="1980" y="-1"/>
                        </a:moveTo>
                        <a:cubicBezTo>
                          <a:pt x="13095" y="1023"/>
                          <a:pt x="21600" y="10346"/>
                          <a:pt x="21600" y="21509"/>
                        </a:cubicBezTo>
                        <a:cubicBezTo>
                          <a:pt x="21600" y="21796"/>
                          <a:pt x="21594" y="22084"/>
                          <a:pt x="21582" y="22371"/>
                        </a:cubicBezTo>
                      </a:path>
                      <a:path w="21600" h="22372" stroke="0" extrusionOk="0">
                        <a:moveTo>
                          <a:pt x="1980" y="-1"/>
                        </a:moveTo>
                        <a:cubicBezTo>
                          <a:pt x="13095" y="1023"/>
                          <a:pt x="21600" y="10346"/>
                          <a:pt x="21600" y="21509"/>
                        </a:cubicBezTo>
                        <a:cubicBezTo>
                          <a:pt x="21600" y="21796"/>
                          <a:pt x="21594" y="22084"/>
                          <a:pt x="21582" y="22371"/>
                        </a:cubicBezTo>
                        <a:lnTo>
                          <a:pt x="0" y="21509"/>
                        </a:lnTo>
                        <a:close/>
                      </a:path>
                    </a:pathLst>
                  </a:custGeom>
                  <a:noFill/>
                  <a:ln w="3175">
                    <a:solidFill>
                      <a:srgbClr val="3366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3" name="Arc 34"/>
                  <p:cNvSpPr>
                    <a:spLocks/>
                  </p:cNvSpPr>
                  <p:nvPr/>
                </p:nvSpPr>
                <p:spPr bwMode="auto">
                  <a:xfrm flipH="1" flipV="1">
                    <a:off x="8635" y="14347"/>
                    <a:ext cx="118" cy="377"/>
                  </a:xfrm>
                  <a:custGeom>
                    <a:avLst/>
                    <a:gdLst>
                      <a:gd name="G0" fmla="+- 0 0 0"/>
                      <a:gd name="G1" fmla="+- 13919 0 0"/>
                      <a:gd name="G2" fmla="+- 21600 0 0"/>
                      <a:gd name="T0" fmla="*/ 16517 w 21301"/>
                      <a:gd name="T1" fmla="*/ 0 h 13919"/>
                      <a:gd name="T2" fmla="*/ 21301 w 21301"/>
                      <a:gd name="T3" fmla="*/ 10339 h 13919"/>
                      <a:gd name="T4" fmla="*/ 0 w 21301"/>
                      <a:gd name="T5" fmla="*/ 13919 h 139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301" h="13919" fill="none" extrusionOk="0">
                        <a:moveTo>
                          <a:pt x="16517" y="-1"/>
                        </a:moveTo>
                        <a:cubicBezTo>
                          <a:pt x="19008" y="2956"/>
                          <a:pt x="20660" y="6526"/>
                          <a:pt x="21301" y="10338"/>
                        </a:cubicBezTo>
                      </a:path>
                      <a:path w="21301" h="13919" stroke="0" extrusionOk="0">
                        <a:moveTo>
                          <a:pt x="16517" y="-1"/>
                        </a:moveTo>
                        <a:cubicBezTo>
                          <a:pt x="19008" y="2956"/>
                          <a:pt x="20660" y="6526"/>
                          <a:pt x="21301" y="10338"/>
                        </a:cubicBezTo>
                        <a:lnTo>
                          <a:pt x="0" y="13919"/>
                        </a:lnTo>
                        <a:close/>
                      </a:path>
                    </a:pathLst>
                  </a:custGeom>
                  <a:noFill/>
                  <a:ln w="3175">
                    <a:solidFill>
                      <a:srgbClr val="3366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4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8286" y="14599"/>
                    <a:ext cx="29" cy="2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5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8553" y="14605"/>
                    <a:ext cx="29" cy="2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6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8700" y="14683"/>
                    <a:ext cx="29" cy="2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7" name="Arc 38"/>
                  <p:cNvSpPr>
                    <a:spLocks/>
                  </p:cNvSpPr>
                  <p:nvPr/>
                </p:nvSpPr>
                <p:spPr bwMode="auto">
                  <a:xfrm rot="-24329641">
                    <a:off x="8357" y="14848"/>
                    <a:ext cx="329" cy="117"/>
                  </a:xfrm>
                  <a:custGeom>
                    <a:avLst/>
                    <a:gdLst>
                      <a:gd name="G0" fmla="+- 0 0 0"/>
                      <a:gd name="G1" fmla="+- 15357 0 0"/>
                      <a:gd name="G2" fmla="+- 21600 0 0"/>
                      <a:gd name="T0" fmla="*/ 15190 w 19723"/>
                      <a:gd name="T1" fmla="*/ 0 h 15357"/>
                      <a:gd name="T2" fmla="*/ 19723 w 19723"/>
                      <a:gd name="T3" fmla="*/ 6549 h 15357"/>
                      <a:gd name="T4" fmla="*/ 0 w 19723"/>
                      <a:gd name="T5" fmla="*/ 15357 h 153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723" h="15357" fill="none" extrusionOk="0">
                        <a:moveTo>
                          <a:pt x="15189" y="0"/>
                        </a:moveTo>
                        <a:cubicBezTo>
                          <a:pt x="17093" y="1883"/>
                          <a:pt x="18630" y="4104"/>
                          <a:pt x="19722" y="6549"/>
                        </a:cubicBezTo>
                      </a:path>
                      <a:path w="19723" h="15357" stroke="0" extrusionOk="0">
                        <a:moveTo>
                          <a:pt x="15189" y="0"/>
                        </a:moveTo>
                        <a:cubicBezTo>
                          <a:pt x="17093" y="1883"/>
                          <a:pt x="18630" y="4104"/>
                          <a:pt x="19722" y="6549"/>
                        </a:cubicBezTo>
                        <a:lnTo>
                          <a:pt x="0" y="15357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FF9900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8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8415" y="14809"/>
                    <a:ext cx="29" cy="2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9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8226" y="14809"/>
                    <a:ext cx="29" cy="2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0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8007" y="14704"/>
                    <a:ext cx="29" cy="2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1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8127" y="14629"/>
                    <a:ext cx="29" cy="2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2" name="Arc 43"/>
                  <p:cNvSpPr>
                    <a:spLocks/>
                  </p:cNvSpPr>
                  <p:nvPr/>
                </p:nvSpPr>
                <p:spPr bwMode="auto">
                  <a:xfrm flipV="1">
                    <a:off x="7972" y="14371"/>
                    <a:ext cx="81" cy="583"/>
                  </a:xfrm>
                  <a:custGeom>
                    <a:avLst/>
                    <a:gdLst>
                      <a:gd name="G0" fmla="+- 0 0 0"/>
                      <a:gd name="G1" fmla="+- 21509 0 0"/>
                      <a:gd name="G2" fmla="+- 21600 0 0"/>
                      <a:gd name="T0" fmla="*/ 1980 w 14565"/>
                      <a:gd name="T1" fmla="*/ 0 h 21509"/>
                      <a:gd name="T2" fmla="*/ 14565 w 14565"/>
                      <a:gd name="T3" fmla="*/ 5559 h 21509"/>
                      <a:gd name="T4" fmla="*/ 0 w 14565"/>
                      <a:gd name="T5" fmla="*/ 21509 h 215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4565" h="21509" fill="none" extrusionOk="0">
                        <a:moveTo>
                          <a:pt x="1980" y="-1"/>
                        </a:moveTo>
                        <a:cubicBezTo>
                          <a:pt x="6668" y="431"/>
                          <a:pt x="11088" y="2383"/>
                          <a:pt x="14565" y="5558"/>
                        </a:cubicBezTo>
                      </a:path>
                      <a:path w="14565" h="21509" stroke="0" extrusionOk="0">
                        <a:moveTo>
                          <a:pt x="1980" y="-1"/>
                        </a:moveTo>
                        <a:cubicBezTo>
                          <a:pt x="6668" y="431"/>
                          <a:pt x="11088" y="2383"/>
                          <a:pt x="14565" y="5558"/>
                        </a:cubicBezTo>
                        <a:lnTo>
                          <a:pt x="0" y="21509"/>
                        </a:lnTo>
                        <a:close/>
                      </a:path>
                    </a:pathLst>
                  </a:custGeom>
                  <a:noFill/>
                  <a:ln w="3175">
                    <a:solidFill>
                      <a:srgbClr val="3366FF"/>
                    </a:solidFill>
                    <a:round/>
                    <a:headEnd type="triangle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3" name="Arc 44"/>
                  <p:cNvSpPr>
                    <a:spLocks/>
                  </p:cNvSpPr>
                  <p:nvPr/>
                </p:nvSpPr>
                <p:spPr bwMode="auto">
                  <a:xfrm flipH="1" flipV="1">
                    <a:off x="8675" y="14347"/>
                    <a:ext cx="78" cy="583"/>
                  </a:xfrm>
                  <a:custGeom>
                    <a:avLst/>
                    <a:gdLst>
                      <a:gd name="G0" fmla="+- 0 0 0"/>
                      <a:gd name="G1" fmla="+- 21509 0 0"/>
                      <a:gd name="G2" fmla="+- 21600 0 0"/>
                      <a:gd name="T0" fmla="*/ 1983 w 13999"/>
                      <a:gd name="T1" fmla="*/ 0 h 21509"/>
                      <a:gd name="T2" fmla="*/ 13999 w 13999"/>
                      <a:gd name="T3" fmla="*/ 5059 h 21509"/>
                      <a:gd name="T4" fmla="*/ 0 w 13999"/>
                      <a:gd name="T5" fmla="*/ 21509 h 215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3999" h="21509" fill="none" extrusionOk="0">
                        <a:moveTo>
                          <a:pt x="1982" y="0"/>
                        </a:moveTo>
                        <a:cubicBezTo>
                          <a:pt x="6413" y="408"/>
                          <a:pt x="10610" y="2175"/>
                          <a:pt x="13998" y="5059"/>
                        </a:cubicBezTo>
                      </a:path>
                      <a:path w="13999" h="21509" stroke="0" extrusionOk="0">
                        <a:moveTo>
                          <a:pt x="1982" y="0"/>
                        </a:moveTo>
                        <a:cubicBezTo>
                          <a:pt x="6413" y="408"/>
                          <a:pt x="10610" y="2175"/>
                          <a:pt x="13998" y="5059"/>
                        </a:cubicBezTo>
                        <a:lnTo>
                          <a:pt x="0" y="21509"/>
                        </a:lnTo>
                        <a:close/>
                      </a:path>
                    </a:pathLst>
                  </a:custGeom>
                  <a:noFill/>
                  <a:ln w="3175">
                    <a:solidFill>
                      <a:srgbClr val="3366FF"/>
                    </a:solidFill>
                    <a:round/>
                    <a:headEnd type="triangl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2" name="Group 45"/>
                <p:cNvGrpSpPr>
                  <a:grpSpLocks/>
                </p:cNvGrpSpPr>
                <p:nvPr/>
              </p:nvGrpSpPr>
              <p:grpSpPr bwMode="auto">
                <a:xfrm>
                  <a:off x="4751" y="3163"/>
                  <a:ext cx="545" cy="632"/>
                  <a:chOff x="9763" y="13706"/>
                  <a:chExt cx="1386" cy="1454"/>
                </a:xfrm>
              </p:grpSpPr>
              <p:grpSp>
                <p:nvGrpSpPr>
                  <p:cNvPr id="19" name="Group 46"/>
                  <p:cNvGrpSpPr>
                    <a:grpSpLocks/>
                  </p:cNvGrpSpPr>
                  <p:nvPr/>
                </p:nvGrpSpPr>
                <p:grpSpPr bwMode="auto">
                  <a:xfrm rot="-5400000">
                    <a:off x="10275" y="14661"/>
                    <a:ext cx="600" cy="397"/>
                    <a:chOff x="8807" y="14388"/>
                    <a:chExt cx="849" cy="472"/>
                  </a:xfrm>
                </p:grpSpPr>
                <p:sp>
                  <p:nvSpPr>
                    <p:cNvPr id="35" name="Arc 47"/>
                    <p:cNvSpPr>
                      <a:spLocks/>
                    </p:cNvSpPr>
                    <p:nvPr/>
                  </p:nvSpPr>
                  <p:spPr bwMode="auto">
                    <a:xfrm rot="13197543" flipV="1">
                      <a:off x="9233" y="14442"/>
                      <a:ext cx="329" cy="117"/>
                    </a:xfrm>
                    <a:custGeom>
                      <a:avLst/>
                      <a:gdLst>
                        <a:gd name="G0" fmla="+- 0 0 0"/>
                        <a:gd name="G1" fmla="+- 15357 0 0"/>
                        <a:gd name="G2" fmla="+- 21600 0 0"/>
                        <a:gd name="T0" fmla="*/ 15190 w 19723"/>
                        <a:gd name="T1" fmla="*/ 0 h 15357"/>
                        <a:gd name="T2" fmla="*/ 19723 w 19723"/>
                        <a:gd name="T3" fmla="*/ 6549 h 15357"/>
                        <a:gd name="T4" fmla="*/ 0 w 19723"/>
                        <a:gd name="T5" fmla="*/ 15357 h 153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723" h="15357" fill="none" extrusionOk="0">
                          <a:moveTo>
                            <a:pt x="15189" y="0"/>
                          </a:moveTo>
                          <a:cubicBezTo>
                            <a:pt x="17093" y="1883"/>
                            <a:pt x="18630" y="4104"/>
                            <a:pt x="19722" y="6549"/>
                          </a:cubicBezTo>
                        </a:path>
                        <a:path w="19723" h="15357" stroke="0" extrusionOk="0">
                          <a:moveTo>
                            <a:pt x="15189" y="0"/>
                          </a:moveTo>
                          <a:cubicBezTo>
                            <a:pt x="17093" y="1883"/>
                            <a:pt x="18630" y="4104"/>
                            <a:pt x="19722" y="6549"/>
                          </a:cubicBezTo>
                          <a:lnTo>
                            <a:pt x="0" y="15357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FF9900"/>
                      </a:solidFill>
                      <a:round/>
                      <a:headEnd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6" name="Oval 48"/>
                    <p:cNvSpPr>
                      <a:spLocks noChangeArrowheads="1"/>
                    </p:cNvSpPr>
                    <p:nvPr/>
                  </p:nvSpPr>
                  <p:spPr bwMode="auto">
                    <a:xfrm rot="-140606">
                      <a:off x="8945" y="14396"/>
                      <a:ext cx="696" cy="219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00CC99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7" name="Arc 49"/>
                    <p:cNvSpPr>
                      <a:spLocks/>
                    </p:cNvSpPr>
                    <p:nvPr/>
                  </p:nvSpPr>
                  <p:spPr bwMode="auto">
                    <a:xfrm rot="-22600492">
                      <a:off x="8807" y="14607"/>
                      <a:ext cx="329" cy="117"/>
                    </a:xfrm>
                    <a:custGeom>
                      <a:avLst/>
                      <a:gdLst>
                        <a:gd name="G0" fmla="+- 0 0 0"/>
                        <a:gd name="G1" fmla="+- 15357 0 0"/>
                        <a:gd name="G2" fmla="+- 21600 0 0"/>
                        <a:gd name="T0" fmla="*/ 15190 w 19723"/>
                        <a:gd name="T1" fmla="*/ 0 h 15357"/>
                        <a:gd name="T2" fmla="*/ 19723 w 19723"/>
                        <a:gd name="T3" fmla="*/ 6549 h 15357"/>
                        <a:gd name="T4" fmla="*/ 0 w 19723"/>
                        <a:gd name="T5" fmla="*/ 15357 h 153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723" h="15357" fill="none" extrusionOk="0">
                          <a:moveTo>
                            <a:pt x="15189" y="0"/>
                          </a:moveTo>
                          <a:cubicBezTo>
                            <a:pt x="17093" y="1883"/>
                            <a:pt x="18630" y="4104"/>
                            <a:pt x="19722" y="6549"/>
                          </a:cubicBezTo>
                        </a:path>
                        <a:path w="19723" h="15357" stroke="0" extrusionOk="0">
                          <a:moveTo>
                            <a:pt x="15189" y="0"/>
                          </a:moveTo>
                          <a:cubicBezTo>
                            <a:pt x="17093" y="1883"/>
                            <a:pt x="18630" y="4104"/>
                            <a:pt x="19722" y="6549"/>
                          </a:cubicBezTo>
                          <a:lnTo>
                            <a:pt x="0" y="15357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FF9900"/>
                      </a:solidFill>
                      <a:round/>
                      <a:headEnd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8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213" y="14388"/>
                      <a:ext cx="29" cy="2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3366FF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9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80" y="14394"/>
                      <a:ext cx="29" cy="2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3366FF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40" name="Rectangle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27" y="14472"/>
                      <a:ext cx="29" cy="2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3366FF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41" name="Arc 53"/>
                    <p:cNvSpPr>
                      <a:spLocks/>
                    </p:cNvSpPr>
                    <p:nvPr/>
                  </p:nvSpPr>
                  <p:spPr bwMode="auto">
                    <a:xfrm rot="-24329641">
                      <a:off x="9284" y="14637"/>
                      <a:ext cx="329" cy="117"/>
                    </a:xfrm>
                    <a:custGeom>
                      <a:avLst/>
                      <a:gdLst>
                        <a:gd name="G0" fmla="+- 0 0 0"/>
                        <a:gd name="G1" fmla="+- 15357 0 0"/>
                        <a:gd name="G2" fmla="+- 21600 0 0"/>
                        <a:gd name="T0" fmla="*/ 15190 w 19723"/>
                        <a:gd name="T1" fmla="*/ 0 h 15357"/>
                        <a:gd name="T2" fmla="*/ 19723 w 19723"/>
                        <a:gd name="T3" fmla="*/ 6549 h 15357"/>
                        <a:gd name="T4" fmla="*/ 0 w 19723"/>
                        <a:gd name="T5" fmla="*/ 15357 h 153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723" h="15357" fill="none" extrusionOk="0">
                          <a:moveTo>
                            <a:pt x="15189" y="0"/>
                          </a:moveTo>
                          <a:cubicBezTo>
                            <a:pt x="17093" y="1883"/>
                            <a:pt x="18630" y="4104"/>
                            <a:pt x="19722" y="6549"/>
                          </a:cubicBezTo>
                        </a:path>
                        <a:path w="19723" h="15357" stroke="0" extrusionOk="0">
                          <a:moveTo>
                            <a:pt x="15189" y="0"/>
                          </a:moveTo>
                          <a:cubicBezTo>
                            <a:pt x="17093" y="1883"/>
                            <a:pt x="18630" y="4104"/>
                            <a:pt x="19722" y="6549"/>
                          </a:cubicBezTo>
                          <a:lnTo>
                            <a:pt x="0" y="15357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FF9900"/>
                      </a:solidFill>
                      <a:round/>
                      <a:headEnd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42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42" y="14598"/>
                      <a:ext cx="29" cy="2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3366FF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43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53" y="14598"/>
                      <a:ext cx="29" cy="2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3366FF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44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34" y="14493"/>
                      <a:ext cx="29" cy="2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3366FF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45" name="Rectangle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54" y="14418"/>
                      <a:ext cx="29" cy="2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175">
                          <a:solidFill>
                            <a:srgbClr val="3366FF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</p:grpSp>
              <p:grpSp>
                <p:nvGrpSpPr>
                  <p:cNvPr id="2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9763" y="13706"/>
                    <a:ext cx="1386" cy="1027"/>
                    <a:chOff x="9763" y="13742"/>
                    <a:chExt cx="1386" cy="1027"/>
                  </a:xfrm>
                </p:grpSpPr>
                <p:grpSp>
                  <p:nvGrpSpPr>
                    <p:cNvPr id="21" name="Group 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803" y="14012"/>
                      <a:ext cx="1292" cy="404"/>
                      <a:chOff x="9803" y="13993"/>
                      <a:chExt cx="1292" cy="404"/>
                    </a:xfrm>
                  </p:grpSpPr>
                  <p:sp>
                    <p:nvSpPr>
                      <p:cNvPr id="31" name="Oval 60"/>
                      <p:cNvSpPr>
                        <a:spLocks noChangeArrowheads="1"/>
                      </p:cNvSpPr>
                      <p:nvPr/>
                    </p:nvSpPr>
                    <p:spPr bwMode="auto">
                      <a:xfrm rot="-140606">
                        <a:off x="9803" y="14142"/>
                        <a:ext cx="659" cy="255"/>
                      </a:xfrm>
                      <a:prstGeom prst="ellipse">
                        <a:avLst/>
                      </a:prstGeom>
                      <a:noFill/>
                      <a:ln w="317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32" name="Oval 61"/>
                      <p:cNvSpPr>
                        <a:spLocks noChangeArrowheads="1"/>
                      </p:cNvSpPr>
                      <p:nvPr/>
                    </p:nvSpPr>
                    <p:spPr bwMode="auto">
                      <a:xfrm rot="-140606">
                        <a:off x="10447" y="14000"/>
                        <a:ext cx="648" cy="241"/>
                      </a:xfrm>
                      <a:prstGeom prst="ellipse">
                        <a:avLst/>
                      </a:prstGeom>
                      <a:noFill/>
                      <a:ln w="317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33" name="Arc 62"/>
                      <p:cNvSpPr>
                        <a:spLocks/>
                      </p:cNvSpPr>
                      <p:nvPr/>
                    </p:nvSpPr>
                    <p:spPr bwMode="auto">
                      <a:xfrm rot="-2182768">
                        <a:off x="9835" y="14155"/>
                        <a:ext cx="329" cy="145"/>
                      </a:xfrm>
                      <a:custGeom>
                        <a:avLst/>
                        <a:gdLst>
                          <a:gd name="G0" fmla="+- 0 0 0"/>
                          <a:gd name="G1" fmla="+- 19025 0 0"/>
                          <a:gd name="G2" fmla="+- 21600 0 0"/>
                          <a:gd name="T0" fmla="*/ 10228 w 19723"/>
                          <a:gd name="T1" fmla="*/ 0 h 19025"/>
                          <a:gd name="T2" fmla="*/ 19723 w 19723"/>
                          <a:gd name="T3" fmla="*/ 10217 h 19025"/>
                          <a:gd name="T4" fmla="*/ 0 w 19723"/>
                          <a:gd name="T5" fmla="*/ 19025 h 1902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9723" h="19025" fill="none" extrusionOk="0">
                            <a:moveTo>
                              <a:pt x="10227" y="0"/>
                            </a:moveTo>
                            <a:cubicBezTo>
                              <a:pt x="14435" y="2262"/>
                              <a:pt x="17774" y="5855"/>
                              <a:pt x="19722" y="10217"/>
                            </a:cubicBezTo>
                          </a:path>
                          <a:path w="19723" h="19025" stroke="0" extrusionOk="0">
                            <a:moveTo>
                              <a:pt x="10227" y="0"/>
                            </a:moveTo>
                            <a:cubicBezTo>
                              <a:pt x="14435" y="2262"/>
                              <a:pt x="17774" y="5855"/>
                              <a:pt x="19722" y="10217"/>
                            </a:cubicBezTo>
                            <a:lnTo>
                              <a:pt x="0" y="19025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lg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34" name="Arc 63"/>
                      <p:cNvSpPr>
                        <a:spLocks/>
                      </p:cNvSpPr>
                      <p:nvPr/>
                    </p:nvSpPr>
                    <p:spPr bwMode="auto">
                      <a:xfrm rot="12199374" flipV="1">
                        <a:off x="10675" y="13993"/>
                        <a:ext cx="329" cy="145"/>
                      </a:xfrm>
                      <a:custGeom>
                        <a:avLst/>
                        <a:gdLst>
                          <a:gd name="G0" fmla="+- 0 0 0"/>
                          <a:gd name="G1" fmla="+- 19025 0 0"/>
                          <a:gd name="G2" fmla="+- 21600 0 0"/>
                          <a:gd name="T0" fmla="*/ 10228 w 19723"/>
                          <a:gd name="T1" fmla="*/ 0 h 19025"/>
                          <a:gd name="T2" fmla="*/ 19723 w 19723"/>
                          <a:gd name="T3" fmla="*/ 10217 h 19025"/>
                          <a:gd name="T4" fmla="*/ 0 w 19723"/>
                          <a:gd name="T5" fmla="*/ 19025 h 1902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9723" h="19025" fill="none" extrusionOk="0">
                            <a:moveTo>
                              <a:pt x="10227" y="0"/>
                            </a:moveTo>
                            <a:cubicBezTo>
                              <a:pt x="14435" y="2262"/>
                              <a:pt x="17774" y="5855"/>
                              <a:pt x="19722" y="10217"/>
                            </a:cubicBezTo>
                          </a:path>
                          <a:path w="19723" h="19025" stroke="0" extrusionOk="0">
                            <a:moveTo>
                              <a:pt x="10227" y="0"/>
                            </a:moveTo>
                            <a:cubicBezTo>
                              <a:pt x="14435" y="2262"/>
                              <a:pt x="17774" y="5855"/>
                              <a:pt x="19722" y="10217"/>
                            </a:cubicBezTo>
                            <a:lnTo>
                              <a:pt x="0" y="19025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lg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zh-TW" altLang="en-US"/>
                      </a:p>
                    </p:txBody>
                  </p:sp>
                </p:grpSp>
                <p:sp>
                  <p:nvSpPr>
                    <p:cNvPr id="22" name="Arc 64"/>
                    <p:cNvSpPr>
                      <a:spLocks/>
                    </p:cNvSpPr>
                    <p:nvPr/>
                  </p:nvSpPr>
                  <p:spPr bwMode="auto">
                    <a:xfrm flipV="1">
                      <a:off x="10466" y="14170"/>
                      <a:ext cx="72" cy="401"/>
                    </a:xfrm>
                    <a:custGeom>
                      <a:avLst/>
                      <a:gdLst>
                        <a:gd name="G0" fmla="+- 0 0 0"/>
                        <a:gd name="G1" fmla="+- 11797 0 0"/>
                        <a:gd name="G2" fmla="+- 21600 0 0"/>
                        <a:gd name="T0" fmla="*/ 18094 w 21301"/>
                        <a:gd name="T1" fmla="*/ 0 h 11797"/>
                        <a:gd name="T2" fmla="*/ 21301 w 21301"/>
                        <a:gd name="T3" fmla="*/ 8217 h 11797"/>
                        <a:gd name="T4" fmla="*/ 0 w 21301"/>
                        <a:gd name="T5" fmla="*/ 11797 h 1179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301" h="11797" fill="none" extrusionOk="0">
                          <a:moveTo>
                            <a:pt x="18093" y="0"/>
                          </a:moveTo>
                          <a:cubicBezTo>
                            <a:pt x="19716" y="2489"/>
                            <a:pt x="20808" y="5286"/>
                            <a:pt x="21301" y="8216"/>
                          </a:cubicBezTo>
                        </a:path>
                        <a:path w="21301" h="11797" stroke="0" extrusionOk="0">
                          <a:moveTo>
                            <a:pt x="18093" y="0"/>
                          </a:moveTo>
                          <a:cubicBezTo>
                            <a:pt x="19716" y="2489"/>
                            <a:pt x="20808" y="5286"/>
                            <a:pt x="21301" y="8216"/>
                          </a:cubicBezTo>
                          <a:lnTo>
                            <a:pt x="0" y="11797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3366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3" name="Arc 65"/>
                    <p:cNvSpPr>
                      <a:spLocks/>
                    </p:cNvSpPr>
                    <p:nvPr/>
                  </p:nvSpPr>
                  <p:spPr bwMode="auto">
                    <a:xfrm flipH="1">
                      <a:off x="10390" y="13742"/>
                      <a:ext cx="149" cy="566"/>
                    </a:xfrm>
                    <a:custGeom>
                      <a:avLst/>
                      <a:gdLst>
                        <a:gd name="G0" fmla="+- 21503 0 0"/>
                        <a:gd name="G1" fmla="+- 21600 0 0"/>
                        <a:gd name="G2" fmla="+- 21600 0 0"/>
                        <a:gd name="T0" fmla="*/ 0 w 43103"/>
                        <a:gd name="T1" fmla="*/ 19551 h 23580"/>
                        <a:gd name="T2" fmla="*/ 43012 w 43103"/>
                        <a:gd name="T3" fmla="*/ 23580 h 23580"/>
                        <a:gd name="T4" fmla="*/ 21503 w 43103"/>
                        <a:gd name="T5" fmla="*/ 21600 h 235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3103" h="23580" fill="none" extrusionOk="0">
                          <a:moveTo>
                            <a:pt x="0" y="19551"/>
                          </a:moveTo>
                          <a:cubicBezTo>
                            <a:pt x="1056" y="8465"/>
                            <a:pt x="10367" y="0"/>
                            <a:pt x="21503" y="0"/>
                          </a:cubicBezTo>
                          <a:cubicBezTo>
                            <a:pt x="33432" y="0"/>
                            <a:pt x="43103" y="9670"/>
                            <a:pt x="43103" y="21600"/>
                          </a:cubicBezTo>
                          <a:cubicBezTo>
                            <a:pt x="43103" y="22261"/>
                            <a:pt x="43072" y="22921"/>
                            <a:pt x="43012" y="23580"/>
                          </a:cubicBezTo>
                        </a:path>
                        <a:path w="43103" h="23580" stroke="0" extrusionOk="0">
                          <a:moveTo>
                            <a:pt x="0" y="19551"/>
                          </a:moveTo>
                          <a:cubicBezTo>
                            <a:pt x="1056" y="8465"/>
                            <a:pt x="10367" y="0"/>
                            <a:pt x="21503" y="0"/>
                          </a:cubicBezTo>
                          <a:cubicBezTo>
                            <a:pt x="33432" y="0"/>
                            <a:pt x="43103" y="9670"/>
                            <a:pt x="43103" y="21600"/>
                          </a:cubicBezTo>
                          <a:cubicBezTo>
                            <a:pt x="43103" y="22261"/>
                            <a:pt x="43072" y="22921"/>
                            <a:pt x="43012" y="23580"/>
                          </a:cubicBezTo>
                          <a:lnTo>
                            <a:pt x="21503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3366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4" name="Arc 66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10395" y="14265"/>
                      <a:ext cx="83" cy="297"/>
                    </a:xfrm>
                    <a:custGeom>
                      <a:avLst/>
                      <a:gdLst>
                        <a:gd name="G0" fmla="+- 0 0 0"/>
                        <a:gd name="G1" fmla="+- 10970 0 0"/>
                        <a:gd name="G2" fmla="+- 21600 0 0"/>
                        <a:gd name="T0" fmla="*/ 18607 w 20805"/>
                        <a:gd name="T1" fmla="*/ 0 h 10970"/>
                        <a:gd name="T2" fmla="*/ 20805 w 20805"/>
                        <a:gd name="T3" fmla="*/ 5163 h 10970"/>
                        <a:gd name="T4" fmla="*/ 0 w 20805"/>
                        <a:gd name="T5" fmla="*/ 10970 h 109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0805" h="10970" fill="none" extrusionOk="0">
                          <a:moveTo>
                            <a:pt x="18606" y="0"/>
                          </a:moveTo>
                          <a:cubicBezTo>
                            <a:pt x="19560" y="1618"/>
                            <a:pt x="20299" y="3353"/>
                            <a:pt x="20804" y="5163"/>
                          </a:cubicBezTo>
                        </a:path>
                        <a:path w="20805" h="10970" stroke="0" extrusionOk="0">
                          <a:moveTo>
                            <a:pt x="18606" y="0"/>
                          </a:moveTo>
                          <a:cubicBezTo>
                            <a:pt x="19560" y="1618"/>
                            <a:pt x="20299" y="3353"/>
                            <a:pt x="20804" y="5163"/>
                          </a:cubicBezTo>
                          <a:lnTo>
                            <a:pt x="0" y="1097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3366FF"/>
                      </a:solidFill>
                      <a:round/>
                      <a:headEnd type="triangle" w="sm" len="sm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5" name="Arc 67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10391" y="14316"/>
                      <a:ext cx="114" cy="453"/>
                    </a:xfrm>
                    <a:custGeom>
                      <a:avLst/>
                      <a:gdLst>
                        <a:gd name="G0" fmla="+- 13230 0 0"/>
                        <a:gd name="G1" fmla="+- 21600 0 0"/>
                        <a:gd name="G2" fmla="+- 21600 0 0"/>
                        <a:gd name="T0" fmla="*/ 0 w 34531"/>
                        <a:gd name="T1" fmla="*/ 4525 h 21600"/>
                        <a:gd name="T2" fmla="*/ 34531 w 34531"/>
                        <a:gd name="T3" fmla="*/ 18020 h 21600"/>
                        <a:gd name="T4" fmla="*/ 13230 w 34531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531" h="21600" fill="none" extrusionOk="0">
                          <a:moveTo>
                            <a:pt x="0" y="4525"/>
                          </a:moveTo>
                          <a:cubicBezTo>
                            <a:pt x="3786" y="1591"/>
                            <a:pt x="8440" y="0"/>
                            <a:pt x="13230" y="0"/>
                          </a:cubicBezTo>
                          <a:cubicBezTo>
                            <a:pt x="23777" y="0"/>
                            <a:pt x="32783" y="7618"/>
                            <a:pt x="34531" y="18019"/>
                          </a:cubicBezTo>
                        </a:path>
                        <a:path w="34531" h="21600" stroke="0" extrusionOk="0">
                          <a:moveTo>
                            <a:pt x="0" y="4525"/>
                          </a:moveTo>
                          <a:cubicBezTo>
                            <a:pt x="3786" y="1591"/>
                            <a:pt x="8440" y="0"/>
                            <a:pt x="13230" y="0"/>
                          </a:cubicBezTo>
                          <a:cubicBezTo>
                            <a:pt x="23777" y="0"/>
                            <a:pt x="32783" y="7618"/>
                            <a:pt x="34531" y="18019"/>
                          </a:cubicBezTo>
                          <a:lnTo>
                            <a:pt x="1323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3366FF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6" name="Arc 68"/>
                    <p:cNvSpPr>
                      <a:spLocks/>
                    </p:cNvSpPr>
                    <p:nvPr/>
                  </p:nvSpPr>
                  <p:spPr bwMode="auto">
                    <a:xfrm rot="-382702">
                      <a:off x="10449" y="13849"/>
                      <a:ext cx="83" cy="297"/>
                    </a:xfrm>
                    <a:custGeom>
                      <a:avLst/>
                      <a:gdLst>
                        <a:gd name="G0" fmla="+- 0 0 0"/>
                        <a:gd name="G1" fmla="+- 10970 0 0"/>
                        <a:gd name="G2" fmla="+- 21600 0 0"/>
                        <a:gd name="T0" fmla="*/ 18607 w 20805"/>
                        <a:gd name="T1" fmla="*/ 0 h 10970"/>
                        <a:gd name="T2" fmla="*/ 20805 w 20805"/>
                        <a:gd name="T3" fmla="*/ 5163 h 10970"/>
                        <a:gd name="T4" fmla="*/ 0 w 20805"/>
                        <a:gd name="T5" fmla="*/ 10970 h 109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0805" h="10970" fill="none" extrusionOk="0">
                          <a:moveTo>
                            <a:pt x="18606" y="0"/>
                          </a:moveTo>
                          <a:cubicBezTo>
                            <a:pt x="19560" y="1618"/>
                            <a:pt x="20299" y="3353"/>
                            <a:pt x="20804" y="5163"/>
                          </a:cubicBezTo>
                        </a:path>
                        <a:path w="20805" h="10970" stroke="0" extrusionOk="0">
                          <a:moveTo>
                            <a:pt x="18606" y="0"/>
                          </a:moveTo>
                          <a:cubicBezTo>
                            <a:pt x="19560" y="1618"/>
                            <a:pt x="20299" y="3353"/>
                            <a:pt x="20804" y="5163"/>
                          </a:cubicBezTo>
                          <a:lnTo>
                            <a:pt x="0" y="1097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3366FF"/>
                      </a:solidFill>
                      <a:round/>
                      <a:headEnd type="triangle" w="sm" len="sm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7" name="Arc 69"/>
                    <p:cNvSpPr>
                      <a:spLocks/>
                    </p:cNvSpPr>
                    <p:nvPr/>
                  </p:nvSpPr>
                  <p:spPr bwMode="auto">
                    <a:xfrm flipV="1">
                      <a:off x="9775" y="14032"/>
                      <a:ext cx="90" cy="583"/>
                    </a:xfrm>
                    <a:custGeom>
                      <a:avLst/>
                      <a:gdLst>
                        <a:gd name="G0" fmla="+- 0 0 0"/>
                        <a:gd name="G1" fmla="+- 21509 0 0"/>
                        <a:gd name="G2" fmla="+- 21600 0 0"/>
                        <a:gd name="T0" fmla="*/ 1980 w 16266"/>
                        <a:gd name="T1" fmla="*/ 0 h 21509"/>
                        <a:gd name="T2" fmla="*/ 16266 w 16266"/>
                        <a:gd name="T3" fmla="*/ 7297 h 21509"/>
                        <a:gd name="T4" fmla="*/ 0 w 16266"/>
                        <a:gd name="T5" fmla="*/ 21509 h 2150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6266" h="21509" fill="none" extrusionOk="0">
                          <a:moveTo>
                            <a:pt x="1980" y="-1"/>
                          </a:moveTo>
                          <a:cubicBezTo>
                            <a:pt x="7502" y="508"/>
                            <a:pt x="12617" y="3121"/>
                            <a:pt x="16265" y="7297"/>
                          </a:cubicBezTo>
                        </a:path>
                        <a:path w="16266" h="21509" stroke="0" extrusionOk="0">
                          <a:moveTo>
                            <a:pt x="1980" y="-1"/>
                          </a:moveTo>
                          <a:cubicBezTo>
                            <a:pt x="7502" y="508"/>
                            <a:pt x="12617" y="3121"/>
                            <a:pt x="16265" y="7297"/>
                          </a:cubicBezTo>
                          <a:lnTo>
                            <a:pt x="0" y="21509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3366FF"/>
                      </a:solidFill>
                      <a:round/>
                      <a:headEnd type="triangle" w="sm" len="sm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8" name="Arc 70"/>
                    <p:cNvSpPr>
                      <a:spLocks/>
                    </p:cNvSpPr>
                    <p:nvPr/>
                  </p:nvSpPr>
                  <p:spPr bwMode="auto">
                    <a:xfrm>
                      <a:off x="9763" y="14026"/>
                      <a:ext cx="120" cy="304"/>
                    </a:xfrm>
                    <a:custGeom>
                      <a:avLst/>
                      <a:gdLst>
                        <a:gd name="G0" fmla="+- 0 0 0"/>
                        <a:gd name="G1" fmla="+- 21509 0 0"/>
                        <a:gd name="G2" fmla="+- 21600 0 0"/>
                        <a:gd name="T0" fmla="*/ 1980 w 21600"/>
                        <a:gd name="T1" fmla="*/ 0 h 26391"/>
                        <a:gd name="T2" fmla="*/ 21041 w 21600"/>
                        <a:gd name="T3" fmla="*/ 26391 h 26391"/>
                        <a:gd name="T4" fmla="*/ 0 w 21600"/>
                        <a:gd name="T5" fmla="*/ 21509 h 263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6391" fill="none" extrusionOk="0">
                          <a:moveTo>
                            <a:pt x="1980" y="-1"/>
                          </a:moveTo>
                          <a:cubicBezTo>
                            <a:pt x="13095" y="1023"/>
                            <a:pt x="21600" y="10346"/>
                            <a:pt x="21600" y="21509"/>
                          </a:cubicBezTo>
                          <a:cubicBezTo>
                            <a:pt x="21600" y="23152"/>
                            <a:pt x="21412" y="24790"/>
                            <a:pt x="21041" y="26391"/>
                          </a:cubicBezTo>
                        </a:path>
                        <a:path w="21600" h="26391" stroke="0" extrusionOk="0">
                          <a:moveTo>
                            <a:pt x="1980" y="-1"/>
                          </a:moveTo>
                          <a:cubicBezTo>
                            <a:pt x="13095" y="1023"/>
                            <a:pt x="21600" y="10346"/>
                            <a:pt x="21600" y="21509"/>
                          </a:cubicBezTo>
                          <a:cubicBezTo>
                            <a:pt x="21600" y="23152"/>
                            <a:pt x="21412" y="24790"/>
                            <a:pt x="21041" y="26391"/>
                          </a:cubicBezTo>
                          <a:lnTo>
                            <a:pt x="0" y="21509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3366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9" name="Arc 71"/>
                    <p:cNvSpPr>
                      <a:spLocks/>
                    </p:cNvSpPr>
                    <p:nvPr/>
                  </p:nvSpPr>
                  <p:spPr bwMode="auto">
                    <a:xfrm flipH="1">
                      <a:off x="11030" y="13906"/>
                      <a:ext cx="91" cy="631"/>
                    </a:xfrm>
                    <a:custGeom>
                      <a:avLst/>
                      <a:gdLst>
                        <a:gd name="G0" fmla="+- 0 0 0"/>
                        <a:gd name="G1" fmla="+- 21509 0 0"/>
                        <a:gd name="G2" fmla="+- 21600 0 0"/>
                        <a:gd name="T0" fmla="*/ 1980 w 16520"/>
                        <a:gd name="T1" fmla="*/ 0 h 21509"/>
                        <a:gd name="T2" fmla="*/ 16520 w 16520"/>
                        <a:gd name="T3" fmla="*/ 7593 h 21509"/>
                        <a:gd name="T4" fmla="*/ 0 w 16520"/>
                        <a:gd name="T5" fmla="*/ 21509 h 2150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6520" h="21509" fill="none" extrusionOk="0">
                          <a:moveTo>
                            <a:pt x="1980" y="-1"/>
                          </a:moveTo>
                          <a:cubicBezTo>
                            <a:pt x="7636" y="520"/>
                            <a:pt x="12860" y="3248"/>
                            <a:pt x="16519" y="7593"/>
                          </a:cubicBezTo>
                        </a:path>
                        <a:path w="16520" h="21509" stroke="0" extrusionOk="0">
                          <a:moveTo>
                            <a:pt x="1980" y="-1"/>
                          </a:moveTo>
                          <a:cubicBezTo>
                            <a:pt x="7636" y="520"/>
                            <a:pt x="12860" y="3248"/>
                            <a:pt x="16519" y="7593"/>
                          </a:cubicBezTo>
                          <a:lnTo>
                            <a:pt x="0" y="21509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3366FF"/>
                      </a:solidFill>
                      <a:round/>
                      <a:headEnd type="triangle" w="sm" len="sm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30" name="Arc 72"/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11035" y="14174"/>
                      <a:ext cx="114" cy="247"/>
                    </a:xfrm>
                    <a:custGeom>
                      <a:avLst/>
                      <a:gdLst>
                        <a:gd name="G0" fmla="+- 0 0 0"/>
                        <a:gd name="G1" fmla="+- 21509 0 0"/>
                        <a:gd name="G2" fmla="+- 21600 0 0"/>
                        <a:gd name="T0" fmla="*/ 1980 w 20469"/>
                        <a:gd name="T1" fmla="*/ 0 h 21509"/>
                        <a:gd name="T2" fmla="*/ 20469 w 20469"/>
                        <a:gd name="T3" fmla="*/ 14612 h 21509"/>
                        <a:gd name="T4" fmla="*/ 0 w 20469"/>
                        <a:gd name="T5" fmla="*/ 21509 h 2150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0469" h="21509" fill="none" extrusionOk="0">
                          <a:moveTo>
                            <a:pt x="1980" y="-1"/>
                          </a:moveTo>
                          <a:cubicBezTo>
                            <a:pt x="10491" y="783"/>
                            <a:pt x="17740" y="6512"/>
                            <a:pt x="20469" y="14611"/>
                          </a:cubicBezTo>
                        </a:path>
                        <a:path w="20469" h="21509" stroke="0" extrusionOk="0">
                          <a:moveTo>
                            <a:pt x="1980" y="-1"/>
                          </a:moveTo>
                          <a:cubicBezTo>
                            <a:pt x="10491" y="783"/>
                            <a:pt x="17740" y="6512"/>
                            <a:pt x="20469" y="14611"/>
                          </a:cubicBezTo>
                          <a:lnTo>
                            <a:pt x="0" y="21509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3366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/>
                    </a:p>
                  </p:txBody>
                </p:sp>
              </p:grpSp>
            </p:grpSp>
            <p:sp>
              <p:nvSpPr>
                <p:cNvPr id="13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3942" y="3721"/>
                  <a:ext cx="818" cy="1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>
                      <a:solidFill>
                        <a:srgbClr val="33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zh-TW" sz="900" b="1">
                      <a:solidFill>
                        <a:srgbClr val="FF6600"/>
                      </a:solidFill>
                      <a:latin typeface="Verdana" panose="020B0604030504040204" pitchFamily="34" charset="0"/>
                    </a:rPr>
                    <a:t>Electric Field E</a:t>
                  </a:r>
                </a:p>
              </p:txBody>
            </p:sp>
            <p:sp>
              <p:nvSpPr>
                <p:cNvPr id="14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187" y="3285"/>
                  <a:ext cx="330" cy="1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>
                      <a:solidFill>
                        <a:srgbClr val="33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zh-TW" sz="900" b="1">
                      <a:latin typeface="Verdana" panose="020B0604030504040204" pitchFamily="34" charset="0"/>
                    </a:rPr>
                    <a:t>Coil</a:t>
                  </a:r>
                </a:p>
              </p:txBody>
            </p:sp>
            <p:sp>
              <p:nvSpPr>
                <p:cNvPr id="15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3919" y="3087"/>
                  <a:ext cx="824" cy="1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>
                      <a:solidFill>
                        <a:srgbClr val="33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altLang="zh-TW" sz="900" b="1">
                      <a:solidFill>
                        <a:srgbClr val="4848C2"/>
                      </a:solidFill>
                      <a:latin typeface="Verdana" panose="020B0604030504040204" pitchFamily="34" charset="0"/>
                    </a:rPr>
                    <a:t>Magnetic Field B</a:t>
                  </a:r>
                </a:p>
              </p:txBody>
            </p:sp>
            <p:sp>
              <p:nvSpPr>
                <p:cNvPr id="16" name="Freeform 76"/>
                <p:cNvSpPr>
                  <a:spLocks/>
                </p:cNvSpPr>
                <p:nvPr/>
              </p:nvSpPr>
              <p:spPr bwMode="auto">
                <a:xfrm>
                  <a:off x="3726" y="3630"/>
                  <a:ext cx="1260" cy="222"/>
                </a:xfrm>
                <a:custGeom>
                  <a:avLst/>
                  <a:gdLst>
                    <a:gd name="T0" fmla="*/ 0 w 1260"/>
                    <a:gd name="T1" fmla="*/ 0 h 222"/>
                    <a:gd name="T2" fmla="*/ 216 w 1260"/>
                    <a:gd name="T3" fmla="*/ 222 h 222"/>
                    <a:gd name="T4" fmla="*/ 1158 w 1260"/>
                    <a:gd name="T5" fmla="*/ 222 h 222"/>
                    <a:gd name="T6" fmla="*/ 1260 w 1260"/>
                    <a:gd name="T7" fmla="*/ 108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0" h="222">
                      <a:moveTo>
                        <a:pt x="0" y="0"/>
                      </a:moveTo>
                      <a:lnTo>
                        <a:pt x="216" y="222"/>
                      </a:lnTo>
                      <a:lnTo>
                        <a:pt x="1158" y="222"/>
                      </a:lnTo>
                      <a:lnTo>
                        <a:pt x="1260" y="108"/>
                      </a:lnTo>
                    </a:path>
                  </a:pathLst>
                </a:custGeom>
                <a:noFill/>
                <a:ln w="6350" cap="flat" cmpd="sng">
                  <a:solidFill>
                    <a:schemeClr val="tx1"/>
                  </a:solidFill>
                  <a:prstDash val="solid"/>
                  <a:round/>
                  <a:headEnd type="arrow" w="sm" len="sm"/>
                  <a:tailEnd type="arrow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" name="Freeform 77"/>
                <p:cNvSpPr>
                  <a:spLocks/>
                </p:cNvSpPr>
                <p:nvPr/>
              </p:nvSpPr>
              <p:spPr bwMode="auto">
                <a:xfrm>
                  <a:off x="3846" y="3210"/>
                  <a:ext cx="1140" cy="1"/>
                </a:xfrm>
                <a:custGeom>
                  <a:avLst/>
                  <a:gdLst>
                    <a:gd name="T0" fmla="*/ 0 w 1140"/>
                    <a:gd name="T1" fmla="*/ 0 h 1"/>
                    <a:gd name="T2" fmla="*/ 1140 w 1140"/>
                    <a:gd name="T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40" h="1">
                      <a:moveTo>
                        <a:pt x="0" y="0"/>
                      </a:moveTo>
                      <a:lnTo>
                        <a:pt x="1140" y="0"/>
                      </a:lnTo>
                    </a:path>
                  </a:pathLst>
                </a:custGeom>
                <a:noFill/>
                <a:ln w="6350" cap="flat" cmpd="sng">
                  <a:solidFill>
                    <a:schemeClr val="tx1"/>
                  </a:solidFill>
                  <a:prstDash val="solid"/>
                  <a:round/>
                  <a:headEnd type="arrow" w="sm" len="sm"/>
                  <a:tailEnd type="arrow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8" name="Freeform 78"/>
                <p:cNvSpPr>
                  <a:spLocks/>
                </p:cNvSpPr>
                <p:nvPr/>
              </p:nvSpPr>
              <p:spPr bwMode="auto">
                <a:xfrm>
                  <a:off x="3876" y="3402"/>
                  <a:ext cx="864" cy="1"/>
                </a:xfrm>
                <a:custGeom>
                  <a:avLst/>
                  <a:gdLst>
                    <a:gd name="T0" fmla="*/ 0 w 864"/>
                    <a:gd name="T1" fmla="*/ 0 h 1"/>
                    <a:gd name="T2" fmla="*/ 864 w 864"/>
                    <a:gd name="T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864" h="1">
                      <a:moveTo>
                        <a:pt x="0" y="0"/>
                      </a:moveTo>
                      <a:lnTo>
                        <a:pt x="864" y="0"/>
                      </a:lnTo>
                    </a:path>
                  </a:pathLst>
                </a:custGeom>
                <a:noFill/>
                <a:ln w="6350" cap="flat" cmpd="sng">
                  <a:solidFill>
                    <a:schemeClr val="tx1"/>
                  </a:solidFill>
                  <a:prstDash val="solid"/>
                  <a:round/>
                  <a:headEnd type="arrow" w="sm" len="sm"/>
                  <a:tailEnd type="arrow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10" name="Rectangle 79"/>
              <p:cNvSpPr>
                <a:spLocks noChangeArrowheads="1"/>
              </p:cNvSpPr>
              <p:nvPr/>
            </p:nvSpPr>
            <p:spPr bwMode="auto">
              <a:xfrm>
                <a:off x="3024" y="3029"/>
                <a:ext cx="2586" cy="865"/>
              </a:xfrm>
              <a:prstGeom prst="rect">
                <a:avLst/>
              </a:prstGeom>
              <a:noFill/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73" name="Rectangle 80"/>
          <p:cNvSpPr>
            <a:spLocks noChangeArrowheads="1"/>
          </p:cNvSpPr>
          <p:nvPr/>
        </p:nvSpPr>
        <p:spPr bwMode="auto">
          <a:xfrm>
            <a:off x="1531158" y="4357500"/>
            <a:ext cx="32766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defRPr sz="2200">
                <a:solidFill>
                  <a:schemeClr val="bg2"/>
                </a:solidFill>
                <a:latin typeface="AS_FullLifeSansBold" charset="0"/>
              </a:defRPr>
            </a:lvl1pPr>
            <a:lvl2pPr marL="762000" indent="-285750" algn="l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S_FullLifeSans" charset="0"/>
              </a:defRPr>
            </a:lvl2pPr>
            <a:lvl3pPr marL="1181100" indent="-228600" algn="l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S_FullLifeSans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S_FullLifeSans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bg2"/>
                </a:solidFill>
                <a:latin typeface="AS_FullLifeSans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GB" altLang="zh-TW" sz="14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With a Circular Coil, the electric field E is parallel to the plane of the coil. </a:t>
            </a:r>
          </a:p>
          <a:p>
            <a:pPr>
              <a:lnSpc>
                <a:spcPct val="14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GB" altLang="zh-TW" sz="14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Lines of E follow the shape of the coil.</a:t>
            </a:r>
            <a:endParaRPr lang="en-GB" altLang="zh-TW" sz="1400" i="1">
              <a:solidFill>
                <a:srgbClr val="292929"/>
              </a:solidFill>
              <a:latin typeface="AS_FullLifeSans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Clr>
                <a:schemeClr val="accent2"/>
              </a:buClr>
            </a:pPr>
            <a:endParaRPr lang="en-GB" altLang="zh-TW" sz="700" i="1">
              <a:solidFill>
                <a:srgbClr val="292929"/>
              </a:solidFill>
              <a:latin typeface="AS_FullLifeSans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GB" altLang="zh-TW" sz="14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  <a:sym typeface="Symbol" panose="05050102010706020507" pitchFamily="18" charset="2"/>
              </a:rPr>
              <a:t>With a Butterfly Coil, the electric field E is perpendicular to the plane of the coil and located under its centre.</a:t>
            </a:r>
            <a:endParaRPr lang="en-GB" altLang="zh-TW" sz="1400" i="1">
              <a:solidFill>
                <a:srgbClr val="292929"/>
              </a:solidFill>
              <a:latin typeface="AS_FullLifeSans" charset="0"/>
              <a:cs typeface="Times New Roman" panose="02020603050405020304" pitchFamily="18" charset="0"/>
            </a:endParaRPr>
          </a:p>
        </p:txBody>
      </p:sp>
      <p:graphicFrame>
        <p:nvGraphicFramePr>
          <p:cNvPr id="74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838269"/>
              </p:ext>
            </p:extLst>
          </p:nvPr>
        </p:nvGraphicFramePr>
        <p:xfrm>
          <a:off x="6403890" y="2447870"/>
          <a:ext cx="12573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" name="Photo Editor Photo" r:id="rId11" imgW="3142857" imgH="2295238" progId="MSPhotoEd.3">
                  <p:embed/>
                </p:oleObj>
              </mc:Choice>
              <mc:Fallback>
                <p:oleObj name="Photo Editor Photo" r:id="rId11" imgW="3142857" imgH="2295238" progId="MSPhotoEd.3">
                  <p:embed/>
                  <p:pic>
                    <p:nvPicPr>
                      <p:cNvPr id="120913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3890" y="2447870"/>
                        <a:ext cx="12573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353379"/>
              </p:ext>
            </p:extLst>
          </p:nvPr>
        </p:nvGraphicFramePr>
        <p:xfrm>
          <a:off x="8459583" y="2178927"/>
          <a:ext cx="1228725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5" name="Photo Editor Photo" r:id="rId13" imgW="1828571" imgH="1848108" progId="MSPhotoEd.3">
                  <p:embed/>
                </p:oleObj>
              </mc:Choice>
              <mc:Fallback>
                <p:oleObj name="Photo Editor Photo" r:id="rId13" imgW="1828571" imgH="1848108" progId="MSPhotoEd.3">
                  <p:embed/>
                  <p:pic>
                    <p:nvPicPr>
                      <p:cNvPr id="120914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583" y="2178927"/>
                        <a:ext cx="1228725" cy="124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6" name="Group 4"/>
          <p:cNvGrpSpPr>
            <a:grpSpLocks/>
          </p:cNvGrpSpPr>
          <p:nvPr/>
        </p:nvGrpSpPr>
        <p:grpSpPr bwMode="auto">
          <a:xfrm>
            <a:off x="6368069" y="1495769"/>
            <a:ext cx="976312" cy="657225"/>
            <a:chOff x="7305" y="12228"/>
            <a:chExt cx="2021" cy="1159"/>
          </a:xfrm>
        </p:grpSpPr>
        <p:pic>
          <p:nvPicPr>
            <p:cNvPr id="77" name="Picture 5" descr="E Circular"/>
            <p:cNvPicPr>
              <a:picLocks noChangeAspect="1" noChangeArrowheads="1"/>
            </p:cNvPicPr>
            <p:nvPr/>
          </p:nvPicPr>
          <p:blipFill>
            <a:blip r:embed="rId15" cstate="print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" y="12337"/>
              <a:ext cx="2021" cy="1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Oval 6"/>
            <p:cNvSpPr>
              <a:spLocks noChangeArrowheads="1"/>
            </p:cNvSpPr>
            <p:nvPr/>
          </p:nvSpPr>
          <p:spPr bwMode="auto">
            <a:xfrm rot="-140606">
              <a:off x="8119" y="12228"/>
              <a:ext cx="400" cy="117"/>
            </a:xfrm>
            <a:prstGeom prst="ellips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378000" anchor="ctr"/>
            <a:lstStyle/>
            <a:p>
              <a:endParaRPr lang="zh-TW" altLang="en-US"/>
            </a:p>
          </p:txBody>
        </p:sp>
      </p:grpSp>
      <p:grpSp>
        <p:nvGrpSpPr>
          <p:cNvPr id="79" name="Group 7"/>
          <p:cNvGrpSpPr>
            <a:grpSpLocks/>
          </p:cNvGrpSpPr>
          <p:nvPr/>
        </p:nvGrpSpPr>
        <p:grpSpPr bwMode="auto">
          <a:xfrm>
            <a:off x="8422321" y="1395884"/>
            <a:ext cx="1096963" cy="744537"/>
            <a:chOff x="9394" y="12137"/>
            <a:chExt cx="1987" cy="1272"/>
          </a:xfrm>
        </p:grpSpPr>
        <p:pic>
          <p:nvPicPr>
            <p:cNvPr id="80" name="Picture 8" descr="E 8 Form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" y="12291"/>
              <a:ext cx="1987" cy="1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1" name="Group 9"/>
            <p:cNvGrpSpPr>
              <a:grpSpLocks/>
            </p:cNvGrpSpPr>
            <p:nvPr/>
          </p:nvGrpSpPr>
          <p:grpSpPr bwMode="auto">
            <a:xfrm>
              <a:off x="9953" y="12137"/>
              <a:ext cx="812" cy="172"/>
              <a:chOff x="759" y="2246"/>
              <a:chExt cx="931" cy="165"/>
            </a:xfrm>
          </p:grpSpPr>
          <p:sp>
            <p:nvSpPr>
              <p:cNvPr id="82" name="Oval 10"/>
              <p:cNvSpPr>
                <a:spLocks noChangeArrowheads="1"/>
              </p:cNvSpPr>
              <p:nvPr/>
            </p:nvSpPr>
            <p:spPr bwMode="auto">
              <a:xfrm rot="-140606">
                <a:off x="759" y="2305"/>
                <a:ext cx="459" cy="106"/>
              </a:xfrm>
              <a:prstGeom prst="ellips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83" name="Oval 11"/>
              <p:cNvSpPr>
                <a:spLocks noChangeArrowheads="1"/>
              </p:cNvSpPr>
              <p:nvPr/>
            </p:nvSpPr>
            <p:spPr bwMode="auto">
              <a:xfrm rot="-140606">
                <a:off x="1239" y="2246"/>
                <a:ext cx="451" cy="100"/>
              </a:xfrm>
              <a:prstGeom prst="ellipse">
                <a:avLst/>
              </a:prstGeom>
              <a:noFill/>
              <a:ln w="317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036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Coil Performance</a:t>
            </a: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202466" y="5724533"/>
            <a:ext cx="5864226" cy="285751"/>
            <a:chOff x="966" y="2830"/>
            <a:chExt cx="3694" cy="180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966" y="2924"/>
              <a:ext cx="619" cy="0"/>
            </a:xfrm>
            <a:prstGeom prst="lin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78000"/>
            <a:lstStyle/>
            <a:p>
              <a:endParaRPr lang="de-DE">
                <a:cs typeface="Times New Roman" pitchFamily="18" charset="0"/>
              </a:endParaRPr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3325" y="2919"/>
              <a:ext cx="61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78000"/>
            <a:lstStyle/>
            <a:p>
              <a:endParaRPr lang="de-DE">
                <a:cs typeface="Times New Roman" pitchFamily="18" charset="0"/>
              </a:endParaRP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1437" y="2836"/>
              <a:ext cx="125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78000">
              <a:spAutoFit/>
            </a:bodyPr>
            <a:lstStyle/>
            <a:p>
              <a:pPr algn="l"/>
              <a:r>
                <a:rPr lang="fr-FR" sz="1200" i="1">
                  <a:cs typeface="Times New Roman" pitchFamily="18" charset="0"/>
                </a:rPr>
                <a:t>At the surface of the coil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815" y="2830"/>
              <a:ext cx="84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78000">
              <a:spAutoFit/>
            </a:bodyPr>
            <a:lstStyle/>
            <a:p>
              <a:pPr algn="l"/>
              <a:r>
                <a:rPr lang="fr-FR" sz="1200" i="1">
                  <a:cs typeface="Times New Roman" pitchFamily="18" charset="0"/>
                </a:rPr>
                <a:t>At 2 cm depth</a:t>
              </a:r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1726091" y="1690688"/>
            <a:ext cx="2982913" cy="3746500"/>
            <a:chOff x="36" y="657"/>
            <a:chExt cx="1879" cy="2168"/>
          </a:xfrm>
        </p:grpSpPr>
        <p:pic>
          <p:nvPicPr>
            <p:cNvPr id="11" name="Picture 14" descr="C100"/>
            <p:cNvPicPr>
              <a:picLocks noChangeAspect="1" noChangeArrowheads="1"/>
            </p:cNvPicPr>
            <p:nvPr/>
          </p:nvPicPr>
          <p:blipFill>
            <a:blip r:embed="rId2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657"/>
              <a:ext cx="659" cy="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681" y="657"/>
              <a:ext cx="546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>
                  <a:cs typeface="Times New Roman" pitchFamily="18" charset="0"/>
                </a:rPr>
                <a:t>Circular</a:t>
              </a:r>
            </a:p>
          </p:txBody>
        </p:sp>
        <p:pic>
          <p:nvPicPr>
            <p:cNvPr id="13" name="Picture 16" descr="circula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" y="1422"/>
              <a:ext cx="1871" cy="1403"/>
            </a:xfrm>
            <a:prstGeom prst="rect">
              <a:avLst/>
            </a:prstGeom>
            <a:noFill/>
            <a:ln w="0">
              <a:solidFill>
                <a:srgbClr val="99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4716941" y="1690688"/>
            <a:ext cx="2962275" cy="3748087"/>
            <a:chOff x="1920" y="657"/>
            <a:chExt cx="1866" cy="2169"/>
          </a:xfrm>
        </p:grpSpPr>
        <p:pic>
          <p:nvPicPr>
            <p:cNvPr id="15" name="Picture 18" descr="CB60"/>
            <p:cNvPicPr>
              <a:picLocks noChangeAspect="1" noChangeArrowheads="1"/>
            </p:cNvPicPr>
            <p:nvPr/>
          </p:nvPicPr>
          <p:blipFill>
            <a:blip r:embed="rId4" cstate="print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" y="657"/>
              <a:ext cx="643" cy="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2572" y="657"/>
              <a:ext cx="661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>
                  <a:cs typeface="Times New Roman" pitchFamily="18" charset="0"/>
                </a:rPr>
                <a:t>Figure-8</a:t>
              </a:r>
            </a:p>
            <a:p>
              <a:pPr algn="l">
                <a:spcBef>
                  <a:spcPct val="50000"/>
                </a:spcBef>
              </a:pPr>
              <a:r>
                <a:rPr lang="en-US" sz="1200" b="1">
                  <a:cs typeface="Times New Roman" pitchFamily="18" charset="0"/>
                </a:rPr>
                <a:t>(Butterfly)</a:t>
              </a:r>
            </a:p>
          </p:txBody>
        </p:sp>
        <p:pic>
          <p:nvPicPr>
            <p:cNvPr id="17" name="Picture 20" descr="butterffly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422"/>
              <a:ext cx="1866" cy="1404"/>
            </a:xfrm>
            <a:prstGeom prst="rect">
              <a:avLst/>
            </a:prstGeom>
            <a:noFill/>
            <a:ln w="0">
              <a:solidFill>
                <a:srgbClr val="99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7688741" y="1690688"/>
            <a:ext cx="3024188" cy="3754437"/>
            <a:chOff x="3792" y="657"/>
            <a:chExt cx="1905" cy="2173"/>
          </a:xfrm>
        </p:grpSpPr>
        <p:pic>
          <p:nvPicPr>
            <p:cNvPr id="19" name="Picture 22" descr="MMC140"/>
            <p:cNvPicPr>
              <a:picLocks noChangeAspect="1" noChangeArrowheads="1"/>
            </p:cNvPicPr>
            <p:nvPr/>
          </p:nvPicPr>
          <p:blipFill>
            <a:blip r:embed="rId6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657"/>
              <a:ext cx="657" cy="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4441" y="657"/>
              <a:ext cx="617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>
                  <a:cs typeface="Times New Roman" pitchFamily="18" charset="0"/>
                </a:rPr>
                <a:t>Parabolic</a:t>
              </a:r>
            </a:p>
          </p:txBody>
        </p:sp>
        <p:pic>
          <p:nvPicPr>
            <p:cNvPr id="21" name="Picture 24" descr="paraboli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" y="1419"/>
              <a:ext cx="1900" cy="1411"/>
            </a:xfrm>
            <a:prstGeom prst="rect">
              <a:avLst/>
            </a:prstGeom>
            <a:noFill/>
            <a:ln w="0">
              <a:solidFill>
                <a:srgbClr val="99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Line 25"/>
          <p:cNvSpPr>
            <a:spLocks noChangeShapeType="1"/>
          </p:cNvSpPr>
          <p:nvPr/>
        </p:nvSpPr>
        <p:spPr bwMode="auto">
          <a:xfrm flipV="1">
            <a:off x="2035654" y="4003675"/>
            <a:ext cx="8285162" cy="1588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78000"/>
          <a:lstStyle/>
          <a:p>
            <a:endParaRPr lang="de-DE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0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Coil Performance - </a:t>
            </a:r>
            <a:r>
              <a:rPr lang="de-DE" dirty="0" err="1"/>
              <a:t>Comparison</a:t>
            </a:r>
            <a:endParaRPr lang="de-DE" dirty="0"/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 rotWithShape="1">
          <a:blip r:embed="rId2"/>
          <a:srcRect l="13363" t="14921" r="68423" b="9127"/>
          <a:stretch/>
        </p:blipFill>
        <p:spPr>
          <a:xfrm>
            <a:off x="7290435" y="1690164"/>
            <a:ext cx="1531509" cy="3592290"/>
          </a:xfrm>
          <a:prstGeom prst="rect">
            <a:avLst/>
          </a:prstGeom>
        </p:spPr>
      </p:pic>
      <p:pic>
        <p:nvPicPr>
          <p:cNvPr id="6" name="Grafik 7"/>
          <p:cNvPicPr>
            <a:picLocks noChangeAspect="1"/>
          </p:cNvPicPr>
          <p:nvPr/>
        </p:nvPicPr>
        <p:blipFill rotWithShape="1">
          <a:blip r:embed="rId3"/>
          <a:srcRect l="13408" t="15000" r="68467" b="9126"/>
          <a:stretch/>
        </p:blipFill>
        <p:spPr>
          <a:xfrm>
            <a:off x="3820579" y="1687352"/>
            <a:ext cx="1526790" cy="3595101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 rotWithShape="1">
          <a:blip r:embed="rId4"/>
          <a:srcRect l="13408" t="15873" r="68422" b="8016"/>
          <a:stretch/>
        </p:blipFill>
        <p:spPr>
          <a:xfrm>
            <a:off x="5556617" y="1690164"/>
            <a:ext cx="1524570" cy="3592290"/>
          </a:xfrm>
          <a:prstGeom prst="rect">
            <a:avLst/>
          </a:prstGeom>
        </p:spPr>
      </p:pic>
      <p:pic>
        <p:nvPicPr>
          <p:cNvPr id="8" name="Grafik 9"/>
          <p:cNvPicPr>
            <a:picLocks noChangeAspect="1"/>
          </p:cNvPicPr>
          <p:nvPr/>
        </p:nvPicPr>
        <p:blipFill rotWithShape="1">
          <a:blip r:embed="rId5"/>
          <a:srcRect l="13409" t="15873" r="68421" b="8095"/>
          <a:stretch/>
        </p:blipFill>
        <p:spPr>
          <a:xfrm>
            <a:off x="9026473" y="1687352"/>
            <a:ext cx="1527355" cy="3595101"/>
          </a:xfrm>
          <a:prstGeom prst="rect">
            <a:avLst/>
          </a:prstGeom>
        </p:spPr>
      </p:pic>
      <p:pic>
        <p:nvPicPr>
          <p:cNvPr id="9" name="Grafik 10"/>
          <p:cNvPicPr>
            <a:picLocks noChangeAspect="1"/>
          </p:cNvPicPr>
          <p:nvPr/>
        </p:nvPicPr>
        <p:blipFill rotWithShape="1">
          <a:blip r:embed="rId6"/>
          <a:srcRect l="13408" t="15000" r="68422" b="9048"/>
          <a:stretch/>
        </p:blipFill>
        <p:spPr>
          <a:xfrm>
            <a:off x="2083575" y="1690165"/>
            <a:ext cx="1527756" cy="3592288"/>
          </a:xfrm>
          <a:prstGeom prst="rect">
            <a:avLst/>
          </a:prstGeom>
        </p:spPr>
      </p:pic>
      <p:pic>
        <p:nvPicPr>
          <p:cNvPr id="10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75" y="5456877"/>
            <a:ext cx="828156" cy="550820"/>
          </a:xfrm>
          <a:prstGeom prst="rect">
            <a:avLst/>
          </a:prstGeom>
        </p:spPr>
      </p:pic>
      <p:pic>
        <p:nvPicPr>
          <p:cNvPr id="11" name="Grafi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70" y="5453615"/>
            <a:ext cx="850546" cy="726933"/>
          </a:xfrm>
          <a:prstGeom prst="rect">
            <a:avLst/>
          </a:prstGeom>
        </p:spPr>
      </p:pic>
      <p:pic>
        <p:nvPicPr>
          <p:cNvPr id="12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47" y="5393449"/>
            <a:ext cx="1018884" cy="677676"/>
          </a:xfrm>
          <a:prstGeom prst="rect">
            <a:avLst/>
          </a:prstGeom>
        </p:spPr>
      </p:pic>
      <p:pic>
        <p:nvPicPr>
          <p:cNvPr id="13" name="Grafi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403" y="5388145"/>
            <a:ext cx="931494" cy="619552"/>
          </a:xfrm>
          <a:prstGeom prst="rect">
            <a:avLst/>
          </a:prstGeom>
        </p:spPr>
      </p:pic>
      <p:pic>
        <p:nvPicPr>
          <p:cNvPr id="14" name="Grafik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41" b="100000" l="32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45" y="5531622"/>
            <a:ext cx="753691" cy="5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8977" y="597710"/>
            <a:ext cx="6833449" cy="924832"/>
          </a:xfrm>
        </p:spPr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Choice of Stimulating Coil</a:t>
            </a:r>
            <a:endParaRPr lang="zh-TW" altLang="en-US" dirty="0"/>
          </a:p>
        </p:txBody>
      </p:sp>
      <p:grpSp>
        <p:nvGrpSpPr>
          <p:cNvPr id="4" name="Group 1028"/>
          <p:cNvGrpSpPr>
            <a:grpSpLocks/>
          </p:cNvGrpSpPr>
          <p:nvPr/>
        </p:nvGrpSpPr>
        <p:grpSpPr bwMode="auto">
          <a:xfrm>
            <a:off x="2240053" y="1841591"/>
            <a:ext cx="6948487" cy="1027113"/>
            <a:chOff x="1049" y="696"/>
            <a:chExt cx="4377" cy="647"/>
          </a:xfrm>
        </p:grpSpPr>
        <p:graphicFrame>
          <p:nvGraphicFramePr>
            <p:cNvPr id="5" name="Object 1029"/>
            <p:cNvGraphicFramePr>
              <a:graphicFrameLocks noChangeAspect="1"/>
            </p:cNvGraphicFramePr>
            <p:nvPr/>
          </p:nvGraphicFramePr>
          <p:xfrm>
            <a:off x="1076" y="948"/>
            <a:ext cx="310" cy="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26" name="Paint Shop Pro Image" r:id="rId3" imgW="7326829" imgH="9219512" progId="PaintShopPro">
                    <p:embed/>
                  </p:oleObj>
                </mc:Choice>
                <mc:Fallback>
                  <p:oleObj name="Paint Shop Pro Image" r:id="rId3" imgW="7326829" imgH="9219512" progId="PaintShopPro">
                    <p:embed/>
                    <p:pic>
                      <p:nvPicPr>
                        <p:cNvPr id="119813" name="Object 10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lum brigh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6" y="948"/>
                          <a:ext cx="310" cy="3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1030"/>
            <p:cNvGraphicFramePr>
              <a:graphicFrameLocks noChangeAspect="1"/>
            </p:cNvGraphicFramePr>
            <p:nvPr/>
          </p:nvGraphicFramePr>
          <p:xfrm>
            <a:off x="2014" y="948"/>
            <a:ext cx="309" cy="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27" name="Paint Shop Pro Image" r:id="rId5" imgW="7160976" imgH="9219512" progId="PaintShopPro">
                    <p:embed/>
                  </p:oleObj>
                </mc:Choice>
                <mc:Fallback>
                  <p:oleObj name="Paint Shop Pro Image" r:id="rId5" imgW="7160976" imgH="9219512" progId="PaintShopPro">
                    <p:embed/>
                    <p:pic>
                      <p:nvPicPr>
                        <p:cNvPr id="119814" name="Object 10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4" y="948"/>
                          <a:ext cx="309" cy="3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Picture 103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948"/>
              <a:ext cx="304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8" name="Object 1032"/>
            <p:cNvGraphicFramePr>
              <a:graphicFrameLocks noChangeAspect="1"/>
            </p:cNvGraphicFramePr>
            <p:nvPr/>
          </p:nvGraphicFramePr>
          <p:xfrm>
            <a:off x="3811" y="938"/>
            <a:ext cx="293" cy="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28" name="Photo Editor Photo" r:id="rId8" imgW="2278577" imgH="3010161" progId="MSPhotoEd.3">
                    <p:embed/>
                  </p:oleObj>
                </mc:Choice>
                <mc:Fallback>
                  <p:oleObj name="Photo Editor Photo" r:id="rId8" imgW="2278577" imgH="3010161" progId="MSPhotoEd.3">
                    <p:embed/>
                    <p:pic>
                      <p:nvPicPr>
                        <p:cNvPr id="119816" name="Object 10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1" y="938"/>
                          <a:ext cx="293" cy="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1FFF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" name="Group 1033"/>
            <p:cNvGrpSpPr>
              <a:grpSpLocks/>
            </p:cNvGrpSpPr>
            <p:nvPr/>
          </p:nvGrpSpPr>
          <p:grpSpPr bwMode="auto">
            <a:xfrm>
              <a:off x="4291" y="939"/>
              <a:ext cx="280" cy="387"/>
              <a:chOff x="3211" y="1788"/>
              <a:chExt cx="766" cy="945"/>
            </a:xfrm>
          </p:grpSpPr>
          <p:grpSp>
            <p:nvGrpSpPr>
              <p:cNvPr id="20" name="Group 1034"/>
              <p:cNvGrpSpPr>
                <a:grpSpLocks/>
              </p:cNvGrpSpPr>
              <p:nvPr/>
            </p:nvGrpSpPr>
            <p:grpSpPr bwMode="auto">
              <a:xfrm>
                <a:off x="3211" y="1788"/>
                <a:ext cx="766" cy="945"/>
                <a:chOff x="3231" y="1853"/>
                <a:chExt cx="747" cy="945"/>
              </a:xfrm>
            </p:grpSpPr>
            <p:sp>
              <p:nvSpPr>
                <p:cNvPr id="22" name="Rectangle 1035"/>
                <p:cNvSpPr>
                  <a:spLocks noChangeArrowheads="1"/>
                </p:cNvSpPr>
                <p:nvPr/>
              </p:nvSpPr>
              <p:spPr bwMode="auto">
                <a:xfrm>
                  <a:off x="3239" y="1853"/>
                  <a:ext cx="704" cy="945"/>
                </a:xfrm>
                <a:prstGeom prst="rect">
                  <a:avLst/>
                </a:prstGeom>
                <a:gradFill rotWithShape="0">
                  <a:gsLst>
                    <a:gs pos="0">
                      <a:srgbClr val="3399FF"/>
                    </a:gs>
                    <a:gs pos="50000">
                      <a:srgbClr val="3399FF">
                        <a:gamma/>
                        <a:tint val="19216"/>
                        <a:invGamma/>
                      </a:srgbClr>
                    </a:gs>
                    <a:gs pos="100000">
                      <a:srgbClr val="3399FF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78000" anchor="ctr"/>
                <a:lstStyle/>
                <a:p>
                  <a:endParaRPr lang="zh-TW" altLang="en-US"/>
                </a:p>
              </p:txBody>
            </p:sp>
            <p:pic>
              <p:nvPicPr>
                <p:cNvPr id="23" name="Picture 1036" descr="MCF-125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1" y="1980"/>
                  <a:ext cx="747" cy="7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aphicFrame>
            <p:nvGraphicFramePr>
              <p:cNvPr id="21" name="Object 1037"/>
              <p:cNvGraphicFramePr>
                <a:graphicFrameLocks noChangeAspect="1"/>
              </p:cNvGraphicFramePr>
              <p:nvPr/>
            </p:nvGraphicFramePr>
            <p:xfrm>
              <a:off x="3514" y="2588"/>
              <a:ext cx="188" cy="1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29" name="Photo Editor Photo" r:id="rId11" imgW="1440305" imgH="846072" progId="MSPhotoEd.3">
                      <p:embed/>
                    </p:oleObj>
                  </mc:Choice>
                  <mc:Fallback>
                    <p:oleObj name="Photo Editor Photo" r:id="rId11" imgW="1440305" imgH="846072" progId="MSPhotoEd.3">
                      <p:embed/>
                      <p:pic>
                        <p:nvPicPr>
                          <p:cNvPr id="119821" name="Object 10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14" y="2588"/>
                            <a:ext cx="188" cy="13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E1FFF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bg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" name="Object 1038"/>
            <p:cNvGraphicFramePr>
              <a:graphicFrameLocks noChangeAspect="1"/>
            </p:cNvGraphicFramePr>
            <p:nvPr/>
          </p:nvGraphicFramePr>
          <p:xfrm>
            <a:off x="2440" y="943"/>
            <a:ext cx="305" cy="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0" name="Photo Editor Photo" r:id="rId13" imgW="5500952" imgH="6622354" progId="MSPhotoEd.3">
                    <p:embed/>
                  </p:oleObj>
                </mc:Choice>
                <mc:Fallback>
                  <p:oleObj name="Photo Editor Photo" r:id="rId13" imgW="5500952" imgH="6622354" progId="MSPhotoEd.3">
                    <p:embed/>
                    <p:pic>
                      <p:nvPicPr>
                        <p:cNvPr id="119822" name="Object 10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lum brigh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0" y="943"/>
                          <a:ext cx="305" cy="3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1FFF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39"/>
            <p:cNvGraphicFramePr>
              <a:graphicFrameLocks noChangeAspect="1"/>
            </p:cNvGraphicFramePr>
            <p:nvPr/>
          </p:nvGraphicFramePr>
          <p:xfrm>
            <a:off x="3346" y="946"/>
            <a:ext cx="305" cy="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1" name="Photo Editor Photo" r:id="rId15" imgW="1066667" imgH="1333333" progId="MSPhotoEd.3">
                    <p:embed/>
                  </p:oleObj>
                </mc:Choice>
                <mc:Fallback>
                  <p:oleObj name="Photo Editor Photo" r:id="rId15" imgW="1066667" imgH="1333333" progId="MSPhotoEd.3">
                    <p:embed/>
                    <p:pic>
                      <p:nvPicPr>
                        <p:cNvPr id="119823" name="Object 10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6" y="946"/>
                          <a:ext cx="305" cy="3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1FFF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040"/>
            <p:cNvGraphicFramePr>
              <a:graphicFrameLocks noChangeAspect="1"/>
            </p:cNvGraphicFramePr>
            <p:nvPr/>
          </p:nvGraphicFramePr>
          <p:xfrm>
            <a:off x="2896" y="942"/>
            <a:ext cx="295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2" name="Photo Editor Photo" r:id="rId17" imgW="5159187" imgH="7026249" progId="MSPhotoEd.3">
                    <p:embed/>
                  </p:oleObj>
                </mc:Choice>
                <mc:Fallback>
                  <p:oleObj name="Photo Editor Photo" r:id="rId17" imgW="5159187" imgH="7026249" progId="MSPhotoEd.3">
                    <p:embed/>
                    <p:pic>
                      <p:nvPicPr>
                        <p:cNvPr id="119824" name="Object 10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6" y="942"/>
                          <a:ext cx="295" cy="3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1FFF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041"/>
            <p:cNvGraphicFramePr>
              <a:graphicFrameLocks noChangeAspect="1"/>
            </p:cNvGraphicFramePr>
            <p:nvPr/>
          </p:nvGraphicFramePr>
          <p:xfrm>
            <a:off x="4691" y="948"/>
            <a:ext cx="299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3" name="Photo Editor Photo" r:id="rId19" imgW="1013333" imgH="1325995" progId="MSPhotoEd.3">
                    <p:embed/>
                  </p:oleObj>
                </mc:Choice>
                <mc:Fallback>
                  <p:oleObj name="Photo Editor Photo" r:id="rId19" imgW="1013333" imgH="1325995" progId="MSPhotoEd.3">
                    <p:embed/>
                    <p:pic>
                      <p:nvPicPr>
                        <p:cNvPr id="119825" name="Object 10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lum brigh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1" y="948"/>
                          <a:ext cx="299" cy="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1FFF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042"/>
            <p:cNvGraphicFramePr>
              <a:graphicFrameLocks noChangeAspect="1"/>
            </p:cNvGraphicFramePr>
            <p:nvPr/>
          </p:nvGraphicFramePr>
          <p:xfrm>
            <a:off x="5124" y="948"/>
            <a:ext cx="302" cy="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4" name="Photo Editor Photo" r:id="rId21" imgW="3223539" imgH="4206605" progId="MSPhotoEd.3">
                    <p:embed/>
                  </p:oleObj>
                </mc:Choice>
                <mc:Fallback>
                  <p:oleObj name="Photo Editor Photo" r:id="rId21" imgW="3223539" imgH="4206605" progId="MSPhotoEd.3">
                    <p:embed/>
                    <p:pic>
                      <p:nvPicPr>
                        <p:cNvPr id="119826" name="Object 10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24" y="948"/>
                          <a:ext cx="302" cy="3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1FFF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" name="Group 1043"/>
            <p:cNvGrpSpPr>
              <a:grpSpLocks/>
            </p:cNvGrpSpPr>
            <p:nvPr/>
          </p:nvGrpSpPr>
          <p:grpSpPr bwMode="auto">
            <a:xfrm>
              <a:off x="1049" y="696"/>
              <a:ext cx="4375" cy="212"/>
              <a:chOff x="1049" y="678"/>
              <a:chExt cx="4375" cy="212"/>
            </a:xfrm>
          </p:grpSpPr>
          <p:sp>
            <p:nvSpPr>
              <p:cNvPr id="16" name="Line 1044"/>
              <p:cNvSpPr>
                <a:spLocks noChangeShapeType="1"/>
              </p:cNvSpPr>
              <p:nvPr/>
            </p:nvSpPr>
            <p:spPr bwMode="auto">
              <a:xfrm>
                <a:off x="1049" y="882"/>
                <a:ext cx="2611" cy="0"/>
              </a:xfrm>
              <a:prstGeom prst="line">
                <a:avLst/>
              </a:prstGeom>
              <a:noFill/>
              <a:ln w="15875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" name="Line 1045"/>
              <p:cNvSpPr>
                <a:spLocks noChangeShapeType="1"/>
              </p:cNvSpPr>
              <p:nvPr/>
            </p:nvSpPr>
            <p:spPr bwMode="auto">
              <a:xfrm flipV="1">
                <a:off x="3797" y="876"/>
                <a:ext cx="1189" cy="0"/>
              </a:xfrm>
              <a:prstGeom prst="line">
                <a:avLst/>
              </a:prstGeom>
              <a:noFill/>
              <a:ln w="15875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8" name="Line 1046"/>
              <p:cNvSpPr>
                <a:spLocks noChangeShapeType="1"/>
              </p:cNvSpPr>
              <p:nvPr/>
            </p:nvSpPr>
            <p:spPr bwMode="auto">
              <a:xfrm flipV="1">
                <a:off x="5123" y="876"/>
                <a:ext cx="283" cy="0"/>
              </a:xfrm>
              <a:prstGeom prst="line">
                <a:avLst/>
              </a:prstGeom>
              <a:noFill/>
              <a:ln w="15875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9" name="Text Box 1047"/>
              <p:cNvSpPr txBox="1">
                <a:spLocks noChangeArrowheads="1"/>
              </p:cNvSpPr>
              <p:nvPr/>
            </p:nvSpPr>
            <p:spPr bwMode="auto">
              <a:xfrm>
                <a:off x="2250" y="678"/>
                <a:ext cx="317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3399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zh-TW" sz="1600" i="1">
                    <a:solidFill>
                      <a:srgbClr val="0066FF"/>
                    </a:solidFill>
                    <a:latin typeface="Arial" panose="020B0604020202020204" pitchFamily="34" charset="0"/>
                  </a:rPr>
                  <a:t>A                                                      B                      C</a:t>
                </a:r>
              </a:p>
            </p:txBody>
          </p:sp>
        </p:grpSp>
      </p:grp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2283595" y="3415575"/>
            <a:ext cx="754856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19100" indent="-419100" algn="l">
              <a:spcBef>
                <a:spcPct val="20000"/>
              </a:spcBef>
              <a:defRPr sz="2200">
                <a:solidFill>
                  <a:schemeClr val="bg2"/>
                </a:solidFill>
                <a:latin typeface="AS_FullLifeSansBold" charset="0"/>
              </a:defRPr>
            </a:lvl1pPr>
            <a:lvl2pPr marL="819150" indent="-342900" algn="l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S_FullLifeSans" charset="0"/>
              </a:defRPr>
            </a:lvl2pPr>
            <a:lvl3pPr marL="1295400" indent="-342900" algn="l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S_FullLifeSans" charset="0"/>
              </a:defRPr>
            </a:lvl3pPr>
            <a:lvl4pPr marL="1714500" indent="-342900" algn="l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S_FullLifeSans" charset="0"/>
              </a:defRPr>
            </a:lvl4pPr>
            <a:lvl5pPr marL="2171700" indent="-342900" algn="l">
              <a:spcBef>
                <a:spcPct val="20000"/>
              </a:spcBef>
              <a:buChar char="»"/>
              <a:defRPr>
                <a:solidFill>
                  <a:schemeClr val="bg2"/>
                </a:solidFill>
                <a:latin typeface="AS_FullLifeSans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S_FullLifeSans" charset="0"/>
              </a:defRPr>
            </a:lvl9pPr>
          </a:lstStyle>
          <a:p>
            <a:pPr>
              <a:lnSpc>
                <a:spcPct val="16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GB" altLang="zh-TW" sz="1600" i="1" dirty="0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A coil warm-up with power and frequency rate of stimulation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GB" altLang="zh-TW" sz="1600" i="1" dirty="0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Different coils will be used for: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accent2"/>
              </a:buClr>
            </a:pPr>
            <a:endParaRPr lang="en-GB" altLang="zh-TW" sz="1600" i="1" dirty="0">
              <a:solidFill>
                <a:srgbClr val="292929"/>
              </a:solidFill>
              <a:latin typeface="AS_FullLifeSans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  <a:spcBef>
                <a:spcPct val="0"/>
              </a:spcBef>
              <a:buClr>
                <a:schemeClr val="accent2"/>
              </a:buClr>
              <a:buFontTx/>
              <a:buAutoNum type="alphaUcPeriod"/>
            </a:pPr>
            <a:r>
              <a:rPr lang="en-GB" altLang="zh-TW" sz="1600" i="1" dirty="0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single stimulation	   MEP - Cortical Excitability - Rehabilitation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accent2"/>
              </a:buClr>
              <a:buFontTx/>
              <a:buAutoNum type="alphaUcPeriod"/>
            </a:pPr>
            <a:r>
              <a:rPr lang="en-GB" altLang="zh-TW" sz="1600" i="1" dirty="0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low stressed stimulation	  Train of stimuli at 1pps       </a:t>
            </a:r>
            <a:r>
              <a:rPr lang="en-GB" altLang="zh-TW" sz="1600" i="1" dirty="0">
                <a:solidFill>
                  <a:srgbClr val="0033CC"/>
                </a:solidFill>
                <a:cs typeface="Times New Roman" panose="02020603050405020304" pitchFamily="18" charset="0"/>
              </a:rPr>
              <a:t>(Static Fluid)</a:t>
            </a:r>
            <a:endParaRPr lang="en-GB" altLang="zh-TW" sz="1600" i="1" dirty="0">
              <a:solidFill>
                <a:srgbClr val="292929"/>
              </a:solidFill>
              <a:latin typeface="AS_FullLifeSans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accent2"/>
              </a:buClr>
              <a:buFontTx/>
              <a:buAutoNum type="alphaUcPeriod"/>
            </a:pPr>
            <a:r>
              <a:rPr lang="en-GB" altLang="zh-TW" sz="1600" i="1" dirty="0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high stressed stimulation	  Train of stimuli at 10pps     </a:t>
            </a:r>
            <a:r>
              <a:rPr lang="en-GB" altLang="zh-TW" sz="1600" i="1" dirty="0">
                <a:solidFill>
                  <a:srgbClr val="0033CC"/>
                </a:solidFill>
                <a:latin typeface="AS_FullLifeSans" charset="0"/>
                <a:cs typeface="Times New Roman" panose="02020603050405020304" pitchFamily="18" charset="0"/>
              </a:rPr>
              <a:t>(Dyna</a:t>
            </a:r>
            <a:r>
              <a:rPr lang="en-GB" altLang="zh-TW" sz="1600" i="1" dirty="0">
                <a:solidFill>
                  <a:srgbClr val="0033CC"/>
                </a:solidFill>
                <a:cs typeface="Times New Roman" panose="02020603050405020304" pitchFamily="18" charset="0"/>
              </a:rPr>
              <a:t>mic Fluid)</a:t>
            </a:r>
            <a:endParaRPr lang="en-GB" altLang="zh-TW" sz="1600" i="1" dirty="0">
              <a:solidFill>
                <a:srgbClr val="0033CC"/>
              </a:solidFill>
              <a:latin typeface="AS_FullLifeSans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59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64706" y="561959"/>
            <a:ext cx="3995057" cy="955145"/>
          </a:xfrm>
        </p:spPr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Coil Orientation</a:t>
            </a:r>
            <a:endParaRPr lang="zh-TW" altLang="en-US" dirty="0"/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394744" y="1823130"/>
            <a:ext cx="7161212" cy="2260600"/>
            <a:chOff x="1047" y="838"/>
            <a:chExt cx="4511" cy="1424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047" y="1856"/>
              <a:ext cx="4511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altLang="zh-TW" sz="1400" i="1">
                  <a:solidFill>
                    <a:srgbClr val="292929"/>
                  </a:solidFill>
                  <a:latin typeface="AS_FullLifeSans" charset="0"/>
                  <a:cs typeface="Times New Roman" panose="02020603050405020304" pitchFamily="18" charset="0"/>
                </a:rPr>
                <a:t>Importance of the coil orientation with the figure-8 coil (butterfly).</a:t>
              </a:r>
            </a:p>
            <a:p>
              <a:pPr>
                <a:lnSpc>
                  <a:spcPct val="70000"/>
                </a:lnSpc>
              </a:pPr>
              <a:endParaRPr lang="en-US" altLang="zh-TW" sz="14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endParaRPr>
            </a:p>
            <a:p>
              <a:pPr>
                <a:lnSpc>
                  <a:spcPct val="70000"/>
                </a:lnSpc>
              </a:pPr>
              <a:r>
                <a:rPr lang="en-US" altLang="zh-TW" sz="1400" i="1">
                  <a:solidFill>
                    <a:srgbClr val="292929"/>
                  </a:solidFill>
                  <a:latin typeface="AS_FullLifeSans" charset="0"/>
                  <a:cs typeface="Times New Roman" panose="02020603050405020304" pitchFamily="18" charset="0"/>
                </a:rPr>
                <a:t>Depending on the type of the coil, 45° orientation gives the highest response.</a:t>
              </a: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047" y="859"/>
              <a:ext cx="4115" cy="985"/>
              <a:chOff x="168" y="554"/>
              <a:chExt cx="5472" cy="1446"/>
            </a:xfrm>
          </p:grpSpPr>
          <p:graphicFrame>
            <p:nvGraphicFramePr>
              <p:cNvPr id="8" name="Object 5"/>
              <p:cNvGraphicFramePr>
                <a:graphicFrameLocks noChangeAspect="1"/>
              </p:cNvGraphicFramePr>
              <p:nvPr/>
            </p:nvGraphicFramePr>
            <p:xfrm>
              <a:off x="168" y="559"/>
              <a:ext cx="2898" cy="1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476" name="Photo Editor Photo" r:id="rId3" imgW="28504762" imgH="15361905" progId="MSPhotoEd.3">
                      <p:embed/>
                    </p:oleObj>
                  </mc:Choice>
                  <mc:Fallback>
                    <p:oleObj name="Photo Editor Photo" r:id="rId3" imgW="28504762" imgH="15361905" progId="MSPhotoEd.3">
                      <p:embed/>
                      <p:pic>
                        <p:nvPicPr>
                          <p:cNvPr id="70661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" y="559"/>
                            <a:ext cx="2898" cy="144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E1FFFD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bg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9" name="Group 6"/>
              <p:cNvGrpSpPr>
                <a:grpSpLocks/>
              </p:cNvGrpSpPr>
              <p:nvPr/>
            </p:nvGrpSpPr>
            <p:grpSpPr bwMode="auto">
              <a:xfrm>
                <a:off x="2881" y="554"/>
                <a:ext cx="2759" cy="1221"/>
                <a:chOff x="2851" y="547"/>
                <a:chExt cx="2759" cy="1221"/>
              </a:xfrm>
            </p:grpSpPr>
            <p:graphicFrame>
              <p:nvGraphicFramePr>
                <p:cNvPr id="10" name="Object 7"/>
                <p:cNvGraphicFramePr>
                  <a:graphicFrameLocks noChangeAspect="1"/>
                </p:cNvGraphicFramePr>
                <p:nvPr/>
              </p:nvGraphicFramePr>
              <p:xfrm>
                <a:off x="2851" y="547"/>
                <a:ext cx="2622" cy="122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477" name="Photo Editor Photo" r:id="rId5" imgW="25228571" imgH="12695238" progId="MSPhotoEd.3">
                        <p:embed/>
                      </p:oleObj>
                    </mc:Choice>
                    <mc:Fallback>
                      <p:oleObj name="Photo Editor Photo" r:id="rId5" imgW="25228571" imgH="12695238" progId="MSPhotoEd.3">
                        <p:embed/>
                        <p:pic>
                          <p:nvPicPr>
                            <p:cNvPr id="70663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547"/>
                              <a:ext cx="2622" cy="122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E1FFFD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bg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" name="Object 8"/>
                <p:cNvGraphicFramePr>
                  <a:graphicFrameLocks noChangeAspect="1"/>
                </p:cNvGraphicFramePr>
                <p:nvPr/>
              </p:nvGraphicFramePr>
              <p:xfrm>
                <a:off x="5248" y="1329"/>
                <a:ext cx="362" cy="23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478" name="Photo Editor Photo" r:id="rId7" imgW="4390476" imgH="2828571" progId="MSPhotoEd.3">
                        <p:embed/>
                      </p:oleObj>
                    </mc:Choice>
                    <mc:Fallback>
                      <p:oleObj name="Photo Editor Photo" r:id="rId7" imgW="4390476" imgH="2828571" progId="MSPhotoEd.3">
                        <p:embed/>
                        <p:pic>
                          <p:nvPicPr>
                            <p:cNvPr id="70664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8" y="1329"/>
                              <a:ext cx="362" cy="23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E1FFFD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9050">
                                  <a:solidFill>
                                    <a:schemeClr val="bg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658" y="838"/>
              <a:ext cx="482" cy="962"/>
            </a:xfrm>
            <a:prstGeom prst="rect">
              <a:avLst/>
            </a:prstGeom>
            <a:noFill/>
            <a:ln w="22225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78000" anchor="ctr"/>
            <a:lstStyle/>
            <a:p>
              <a:endParaRPr lang="zh-TW" altLang="en-US"/>
            </a:p>
          </p:txBody>
        </p:sp>
      </p:grpSp>
      <p:grpSp>
        <p:nvGrpSpPr>
          <p:cNvPr id="12" name="Group 73"/>
          <p:cNvGrpSpPr>
            <a:grpSpLocks/>
          </p:cNvGrpSpPr>
          <p:nvPr/>
        </p:nvGrpSpPr>
        <p:grpSpPr bwMode="auto">
          <a:xfrm>
            <a:off x="2697162" y="4561190"/>
            <a:ext cx="6556375" cy="1673225"/>
            <a:chOff x="797" y="2618"/>
            <a:chExt cx="4130" cy="1054"/>
          </a:xfrm>
        </p:grpSpPr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797" y="2618"/>
              <a:ext cx="859" cy="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10800"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50000"/>
                </a:spcBef>
                <a:buClr>
                  <a:srgbClr val="2538FF"/>
                </a:buClr>
                <a:buFont typeface="Wingdings" panose="05000000000000000000" pitchFamily="2" charset="2"/>
                <a:buNone/>
              </a:pPr>
              <a:r>
                <a:rPr lang="en-GB" altLang="zh-TW" sz="1400" i="1">
                  <a:latin typeface="AS_FullLifeSans" charset="0"/>
                </a:rPr>
                <a:t>Roots</a:t>
              </a:r>
            </a:p>
          </p:txBody>
        </p:sp>
        <p:grpSp>
          <p:nvGrpSpPr>
            <p:cNvPr id="14" name="Group 72"/>
            <p:cNvGrpSpPr>
              <a:grpSpLocks/>
            </p:cNvGrpSpPr>
            <p:nvPr/>
          </p:nvGrpSpPr>
          <p:grpSpPr bwMode="auto">
            <a:xfrm>
              <a:off x="885" y="2634"/>
              <a:ext cx="1378" cy="1032"/>
              <a:chOff x="885" y="2634"/>
              <a:chExt cx="1378" cy="1032"/>
            </a:xfrm>
          </p:grpSpPr>
          <p:graphicFrame>
            <p:nvGraphicFramePr>
              <p:cNvPr id="30" name="Object 19"/>
              <p:cNvGraphicFramePr>
                <a:graphicFrameLocks noChangeAspect="1"/>
              </p:cNvGraphicFramePr>
              <p:nvPr/>
            </p:nvGraphicFramePr>
            <p:xfrm>
              <a:off x="885" y="2634"/>
              <a:ext cx="1378" cy="10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479" name="Photo Editor Photo" r:id="rId9" imgW="2542857" imgH="1905266" progId="MSPhotoEd.3">
                      <p:embed/>
                    </p:oleObj>
                  </mc:Choice>
                  <mc:Fallback>
                    <p:oleObj name="Photo Editor Photo" r:id="rId9" imgW="2542857" imgH="1905266" progId="MSPhotoEd.3">
                      <p:embed/>
                      <p:pic>
                        <p:nvPicPr>
                          <p:cNvPr id="70675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85" y="2634"/>
                            <a:ext cx="1378" cy="10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22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Freeform 47"/>
              <p:cNvSpPr>
                <a:spLocks/>
              </p:cNvSpPr>
              <p:nvPr/>
            </p:nvSpPr>
            <p:spPr bwMode="auto">
              <a:xfrm>
                <a:off x="1463" y="3054"/>
                <a:ext cx="91" cy="546"/>
              </a:xfrm>
              <a:custGeom>
                <a:avLst/>
                <a:gdLst>
                  <a:gd name="T0" fmla="*/ 91 w 91"/>
                  <a:gd name="T1" fmla="*/ 0 h 546"/>
                  <a:gd name="T2" fmla="*/ 79 w 91"/>
                  <a:gd name="T3" fmla="*/ 126 h 546"/>
                  <a:gd name="T4" fmla="*/ 55 w 91"/>
                  <a:gd name="T5" fmla="*/ 210 h 546"/>
                  <a:gd name="T6" fmla="*/ 19 w 91"/>
                  <a:gd name="T7" fmla="*/ 318 h 546"/>
                  <a:gd name="T8" fmla="*/ 1 w 91"/>
                  <a:gd name="T9" fmla="*/ 438 h 546"/>
                  <a:gd name="T10" fmla="*/ 13 w 91"/>
                  <a:gd name="T11" fmla="*/ 546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" h="546">
                    <a:moveTo>
                      <a:pt x="91" y="0"/>
                    </a:moveTo>
                    <a:cubicBezTo>
                      <a:pt x="89" y="21"/>
                      <a:pt x="85" y="91"/>
                      <a:pt x="79" y="126"/>
                    </a:cubicBezTo>
                    <a:cubicBezTo>
                      <a:pt x="73" y="161"/>
                      <a:pt x="65" y="178"/>
                      <a:pt x="55" y="210"/>
                    </a:cubicBezTo>
                    <a:cubicBezTo>
                      <a:pt x="45" y="242"/>
                      <a:pt x="28" y="280"/>
                      <a:pt x="19" y="318"/>
                    </a:cubicBezTo>
                    <a:cubicBezTo>
                      <a:pt x="10" y="356"/>
                      <a:pt x="2" y="400"/>
                      <a:pt x="1" y="438"/>
                    </a:cubicBezTo>
                    <a:cubicBezTo>
                      <a:pt x="0" y="476"/>
                      <a:pt x="6" y="511"/>
                      <a:pt x="13" y="546"/>
                    </a:cubicBezTo>
                  </a:path>
                </a:pathLst>
              </a:custGeom>
              <a:noFill/>
              <a:ln w="381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" name="Freeform 48"/>
              <p:cNvSpPr>
                <a:spLocks/>
              </p:cNvSpPr>
              <p:nvPr/>
            </p:nvSpPr>
            <p:spPr bwMode="auto">
              <a:xfrm>
                <a:off x="1560" y="3120"/>
                <a:ext cx="468" cy="426"/>
              </a:xfrm>
              <a:custGeom>
                <a:avLst/>
                <a:gdLst>
                  <a:gd name="T0" fmla="*/ 0 w 468"/>
                  <a:gd name="T1" fmla="*/ 0 h 426"/>
                  <a:gd name="T2" fmla="*/ 30 w 468"/>
                  <a:gd name="T3" fmla="*/ 24 h 426"/>
                  <a:gd name="T4" fmla="*/ 84 w 468"/>
                  <a:gd name="T5" fmla="*/ 48 h 426"/>
                  <a:gd name="T6" fmla="*/ 156 w 468"/>
                  <a:gd name="T7" fmla="*/ 84 h 426"/>
                  <a:gd name="T8" fmla="*/ 210 w 468"/>
                  <a:gd name="T9" fmla="*/ 126 h 426"/>
                  <a:gd name="T10" fmla="*/ 240 w 468"/>
                  <a:gd name="T11" fmla="*/ 150 h 426"/>
                  <a:gd name="T12" fmla="*/ 282 w 468"/>
                  <a:gd name="T13" fmla="*/ 174 h 426"/>
                  <a:gd name="T14" fmla="*/ 378 w 468"/>
                  <a:gd name="T15" fmla="*/ 270 h 426"/>
                  <a:gd name="T16" fmla="*/ 468 w 468"/>
                  <a:gd name="T17" fmla="*/ 426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8" h="426">
                    <a:moveTo>
                      <a:pt x="0" y="0"/>
                    </a:moveTo>
                    <a:cubicBezTo>
                      <a:pt x="8" y="9"/>
                      <a:pt x="16" y="16"/>
                      <a:pt x="30" y="24"/>
                    </a:cubicBezTo>
                    <a:cubicBezTo>
                      <a:pt x="44" y="32"/>
                      <a:pt x="63" y="38"/>
                      <a:pt x="84" y="48"/>
                    </a:cubicBezTo>
                    <a:cubicBezTo>
                      <a:pt x="105" y="58"/>
                      <a:pt x="135" y="71"/>
                      <a:pt x="156" y="84"/>
                    </a:cubicBezTo>
                    <a:cubicBezTo>
                      <a:pt x="177" y="97"/>
                      <a:pt x="196" y="115"/>
                      <a:pt x="210" y="126"/>
                    </a:cubicBezTo>
                    <a:cubicBezTo>
                      <a:pt x="224" y="137"/>
                      <a:pt x="228" y="142"/>
                      <a:pt x="240" y="150"/>
                    </a:cubicBezTo>
                    <a:cubicBezTo>
                      <a:pt x="252" y="158"/>
                      <a:pt x="259" y="154"/>
                      <a:pt x="282" y="174"/>
                    </a:cubicBezTo>
                    <a:cubicBezTo>
                      <a:pt x="305" y="194"/>
                      <a:pt x="347" y="228"/>
                      <a:pt x="378" y="270"/>
                    </a:cubicBezTo>
                    <a:cubicBezTo>
                      <a:pt x="409" y="312"/>
                      <a:pt x="450" y="395"/>
                      <a:pt x="468" y="426"/>
                    </a:cubicBezTo>
                  </a:path>
                </a:pathLst>
              </a:custGeom>
              <a:noFill/>
              <a:ln w="222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33" name="Group 53"/>
              <p:cNvGrpSpPr>
                <a:grpSpLocks/>
              </p:cNvGrpSpPr>
              <p:nvPr/>
            </p:nvGrpSpPr>
            <p:grpSpPr bwMode="auto">
              <a:xfrm rot="2991418">
                <a:off x="1530" y="3072"/>
                <a:ext cx="246" cy="234"/>
                <a:chOff x="3168" y="2892"/>
                <a:chExt cx="198" cy="192"/>
              </a:xfrm>
            </p:grpSpPr>
            <p:sp>
              <p:nvSpPr>
                <p:cNvPr id="34" name="Oval 54"/>
                <p:cNvSpPr>
                  <a:spLocks noChangeArrowheads="1"/>
                </p:cNvSpPr>
                <p:nvPr/>
              </p:nvSpPr>
              <p:spPr bwMode="auto">
                <a:xfrm>
                  <a:off x="3168" y="2892"/>
                  <a:ext cx="102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5" name="Oval 55"/>
                <p:cNvSpPr>
                  <a:spLocks noChangeArrowheads="1"/>
                </p:cNvSpPr>
                <p:nvPr/>
              </p:nvSpPr>
              <p:spPr bwMode="auto">
                <a:xfrm>
                  <a:off x="3168" y="2988"/>
                  <a:ext cx="102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3210" y="2988"/>
                  <a:ext cx="15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15" name="Group 69"/>
            <p:cNvGrpSpPr>
              <a:grpSpLocks/>
            </p:cNvGrpSpPr>
            <p:nvPr/>
          </p:nvGrpSpPr>
          <p:grpSpPr bwMode="auto">
            <a:xfrm>
              <a:off x="2223" y="2640"/>
              <a:ext cx="1378" cy="1032"/>
              <a:chOff x="2223" y="2640"/>
              <a:chExt cx="1378" cy="1032"/>
            </a:xfrm>
          </p:grpSpPr>
          <p:graphicFrame>
            <p:nvGraphicFramePr>
              <p:cNvPr id="23" name="Object 35"/>
              <p:cNvGraphicFramePr>
                <a:graphicFrameLocks noChangeAspect="1"/>
              </p:cNvGraphicFramePr>
              <p:nvPr/>
            </p:nvGraphicFramePr>
            <p:xfrm>
              <a:off x="2223" y="2640"/>
              <a:ext cx="1378" cy="10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480" name="Photo Editor Photo" r:id="rId11" imgW="2542857" imgH="1905266" progId="MSPhotoEd.3">
                      <p:embed/>
                    </p:oleObj>
                  </mc:Choice>
                  <mc:Fallback>
                    <p:oleObj name="Photo Editor Photo" r:id="rId11" imgW="2542857" imgH="1905266" progId="MSPhotoEd.3">
                      <p:embed/>
                      <p:pic>
                        <p:nvPicPr>
                          <p:cNvPr id="70691" name="Object 3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23" y="2640"/>
                            <a:ext cx="1378" cy="10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22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Freeform 57"/>
              <p:cNvSpPr>
                <a:spLocks/>
              </p:cNvSpPr>
              <p:nvPr/>
            </p:nvSpPr>
            <p:spPr bwMode="auto">
              <a:xfrm>
                <a:off x="2789" y="3084"/>
                <a:ext cx="91" cy="546"/>
              </a:xfrm>
              <a:custGeom>
                <a:avLst/>
                <a:gdLst>
                  <a:gd name="T0" fmla="*/ 91 w 91"/>
                  <a:gd name="T1" fmla="*/ 0 h 546"/>
                  <a:gd name="T2" fmla="*/ 79 w 91"/>
                  <a:gd name="T3" fmla="*/ 126 h 546"/>
                  <a:gd name="T4" fmla="*/ 55 w 91"/>
                  <a:gd name="T5" fmla="*/ 210 h 546"/>
                  <a:gd name="T6" fmla="*/ 19 w 91"/>
                  <a:gd name="T7" fmla="*/ 318 h 546"/>
                  <a:gd name="T8" fmla="*/ 1 w 91"/>
                  <a:gd name="T9" fmla="*/ 438 h 546"/>
                  <a:gd name="T10" fmla="*/ 13 w 91"/>
                  <a:gd name="T11" fmla="*/ 546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" h="546">
                    <a:moveTo>
                      <a:pt x="91" y="0"/>
                    </a:moveTo>
                    <a:cubicBezTo>
                      <a:pt x="89" y="21"/>
                      <a:pt x="85" y="91"/>
                      <a:pt x="79" y="126"/>
                    </a:cubicBezTo>
                    <a:cubicBezTo>
                      <a:pt x="73" y="161"/>
                      <a:pt x="65" y="178"/>
                      <a:pt x="55" y="210"/>
                    </a:cubicBezTo>
                    <a:cubicBezTo>
                      <a:pt x="45" y="242"/>
                      <a:pt x="28" y="280"/>
                      <a:pt x="19" y="318"/>
                    </a:cubicBezTo>
                    <a:cubicBezTo>
                      <a:pt x="10" y="356"/>
                      <a:pt x="2" y="400"/>
                      <a:pt x="1" y="438"/>
                    </a:cubicBezTo>
                    <a:cubicBezTo>
                      <a:pt x="0" y="476"/>
                      <a:pt x="6" y="511"/>
                      <a:pt x="13" y="546"/>
                    </a:cubicBezTo>
                  </a:path>
                </a:pathLst>
              </a:custGeom>
              <a:noFill/>
              <a:ln w="381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5" name="Freeform 58"/>
              <p:cNvSpPr>
                <a:spLocks/>
              </p:cNvSpPr>
              <p:nvPr/>
            </p:nvSpPr>
            <p:spPr bwMode="auto">
              <a:xfrm>
                <a:off x="2886" y="3150"/>
                <a:ext cx="468" cy="426"/>
              </a:xfrm>
              <a:custGeom>
                <a:avLst/>
                <a:gdLst>
                  <a:gd name="T0" fmla="*/ 0 w 468"/>
                  <a:gd name="T1" fmla="*/ 0 h 426"/>
                  <a:gd name="T2" fmla="*/ 30 w 468"/>
                  <a:gd name="T3" fmla="*/ 24 h 426"/>
                  <a:gd name="T4" fmla="*/ 84 w 468"/>
                  <a:gd name="T5" fmla="*/ 48 h 426"/>
                  <a:gd name="T6" fmla="*/ 156 w 468"/>
                  <a:gd name="T7" fmla="*/ 84 h 426"/>
                  <a:gd name="T8" fmla="*/ 210 w 468"/>
                  <a:gd name="T9" fmla="*/ 126 h 426"/>
                  <a:gd name="T10" fmla="*/ 240 w 468"/>
                  <a:gd name="T11" fmla="*/ 150 h 426"/>
                  <a:gd name="T12" fmla="*/ 282 w 468"/>
                  <a:gd name="T13" fmla="*/ 174 h 426"/>
                  <a:gd name="T14" fmla="*/ 378 w 468"/>
                  <a:gd name="T15" fmla="*/ 270 h 426"/>
                  <a:gd name="T16" fmla="*/ 468 w 468"/>
                  <a:gd name="T17" fmla="*/ 426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8" h="426">
                    <a:moveTo>
                      <a:pt x="0" y="0"/>
                    </a:moveTo>
                    <a:cubicBezTo>
                      <a:pt x="8" y="9"/>
                      <a:pt x="16" y="16"/>
                      <a:pt x="30" y="24"/>
                    </a:cubicBezTo>
                    <a:cubicBezTo>
                      <a:pt x="44" y="32"/>
                      <a:pt x="63" y="38"/>
                      <a:pt x="84" y="48"/>
                    </a:cubicBezTo>
                    <a:cubicBezTo>
                      <a:pt x="105" y="58"/>
                      <a:pt x="135" y="71"/>
                      <a:pt x="156" y="84"/>
                    </a:cubicBezTo>
                    <a:cubicBezTo>
                      <a:pt x="177" y="97"/>
                      <a:pt x="196" y="115"/>
                      <a:pt x="210" y="126"/>
                    </a:cubicBezTo>
                    <a:cubicBezTo>
                      <a:pt x="224" y="137"/>
                      <a:pt x="228" y="142"/>
                      <a:pt x="240" y="150"/>
                    </a:cubicBezTo>
                    <a:cubicBezTo>
                      <a:pt x="252" y="158"/>
                      <a:pt x="259" y="154"/>
                      <a:pt x="282" y="174"/>
                    </a:cubicBezTo>
                    <a:cubicBezTo>
                      <a:pt x="305" y="194"/>
                      <a:pt x="347" y="228"/>
                      <a:pt x="378" y="270"/>
                    </a:cubicBezTo>
                    <a:cubicBezTo>
                      <a:pt x="409" y="312"/>
                      <a:pt x="450" y="395"/>
                      <a:pt x="468" y="426"/>
                    </a:cubicBezTo>
                  </a:path>
                </a:pathLst>
              </a:custGeom>
              <a:noFill/>
              <a:ln w="222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26" name="Group 59"/>
              <p:cNvGrpSpPr>
                <a:grpSpLocks/>
              </p:cNvGrpSpPr>
              <p:nvPr/>
            </p:nvGrpSpPr>
            <p:grpSpPr bwMode="auto">
              <a:xfrm rot="7176124">
                <a:off x="2796" y="3156"/>
                <a:ext cx="246" cy="234"/>
                <a:chOff x="3168" y="2892"/>
                <a:chExt cx="198" cy="192"/>
              </a:xfrm>
            </p:grpSpPr>
            <p:sp>
              <p:nvSpPr>
                <p:cNvPr id="27" name="Oval 60"/>
                <p:cNvSpPr>
                  <a:spLocks noChangeArrowheads="1"/>
                </p:cNvSpPr>
                <p:nvPr/>
              </p:nvSpPr>
              <p:spPr bwMode="auto">
                <a:xfrm>
                  <a:off x="3168" y="2892"/>
                  <a:ext cx="102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8" name="Oval 61"/>
                <p:cNvSpPr>
                  <a:spLocks noChangeArrowheads="1"/>
                </p:cNvSpPr>
                <p:nvPr/>
              </p:nvSpPr>
              <p:spPr bwMode="auto">
                <a:xfrm>
                  <a:off x="3168" y="2988"/>
                  <a:ext cx="102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9" name="Line 62"/>
                <p:cNvSpPr>
                  <a:spLocks noChangeShapeType="1"/>
                </p:cNvSpPr>
                <p:nvPr/>
              </p:nvSpPr>
              <p:spPr bwMode="auto">
                <a:xfrm>
                  <a:off x="3210" y="2988"/>
                  <a:ext cx="15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16" name="Group 70"/>
            <p:cNvGrpSpPr>
              <a:grpSpLocks/>
            </p:cNvGrpSpPr>
            <p:nvPr/>
          </p:nvGrpSpPr>
          <p:grpSpPr bwMode="auto">
            <a:xfrm>
              <a:off x="3549" y="2640"/>
              <a:ext cx="1378" cy="1032"/>
              <a:chOff x="3549" y="2640"/>
              <a:chExt cx="1378" cy="1032"/>
            </a:xfrm>
          </p:grpSpPr>
          <p:graphicFrame>
            <p:nvGraphicFramePr>
              <p:cNvPr id="17" name="Object 28"/>
              <p:cNvGraphicFramePr>
                <a:graphicFrameLocks noChangeAspect="1"/>
              </p:cNvGraphicFramePr>
              <p:nvPr/>
            </p:nvGraphicFramePr>
            <p:xfrm>
              <a:off x="3549" y="2640"/>
              <a:ext cx="1378" cy="10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481" name="Photo Editor Photo" r:id="rId12" imgW="2542857" imgH="1905266" progId="MSPhotoEd.3">
                      <p:embed/>
                    </p:oleObj>
                  </mc:Choice>
                  <mc:Fallback>
                    <p:oleObj name="Photo Editor Photo" r:id="rId12" imgW="2542857" imgH="1905266" progId="MSPhotoEd.3">
                      <p:embed/>
                      <p:pic>
                        <p:nvPicPr>
                          <p:cNvPr id="70684" name="Object 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9" y="2640"/>
                            <a:ext cx="1378" cy="10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22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" name="Freeform 63"/>
              <p:cNvSpPr>
                <a:spLocks/>
              </p:cNvSpPr>
              <p:nvPr/>
            </p:nvSpPr>
            <p:spPr bwMode="auto">
              <a:xfrm>
                <a:off x="4115" y="3084"/>
                <a:ext cx="91" cy="546"/>
              </a:xfrm>
              <a:custGeom>
                <a:avLst/>
                <a:gdLst>
                  <a:gd name="T0" fmla="*/ 91 w 91"/>
                  <a:gd name="T1" fmla="*/ 0 h 546"/>
                  <a:gd name="T2" fmla="*/ 79 w 91"/>
                  <a:gd name="T3" fmla="*/ 126 h 546"/>
                  <a:gd name="T4" fmla="*/ 55 w 91"/>
                  <a:gd name="T5" fmla="*/ 210 h 546"/>
                  <a:gd name="T6" fmla="*/ 19 w 91"/>
                  <a:gd name="T7" fmla="*/ 318 h 546"/>
                  <a:gd name="T8" fmla="*/ 1 w 91"/>
                  <a:gd name="T9" fmla="*/ 438 h 546"/>
                  <a:gd name="T10" fmla="*/ 13 w 91"/>
                  <a:gd name="T11" fmla="*/ 546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" h="546">
                    <a:moveTo>
                      <a:pt x="91" y="0"/>
                    </a:moveTo>
                    <a:cubicBezTo>
                      <a:pt x="89" y="21"/>
                      <a:pt x="85" y="91"/>
                      <a:pt x="79" y="126"/>
                    </a:cubicBezTo>
                    <a:cubicBezTo>
                      <a:pt x="73" y="161"/>
                      <a:pt x="65" y="178"/>
                      <a:pt x="55" y="210"/>
                    </a:cubicBezTo>
                    <a:cubicBezTo>
                      <a:pt x="45" y="242"/>
                      <a:pt x="28" y="280"/>
                      <a:pt x="19" y="318"/>
                    </a:cubicBezTo>
                    <a:cubicBezTo>
                      <a:pt x="10" y="356"/>
                      <a:pt x="2" y="400"/>
                      <a:pt x="1" y="438"/>
                    </a:cubicBezTo>
                    <a:cubicBezTo>
                      <a:pt x="0" y="476"/>
                      <a:pt x="6" y="511"/>
                      <a:pt x="13" y="546"/>
                    </a:cubicBezTo>
                  </a:path>
                </a:pathLst>
              </a:custGeom>
              <a:noFill/>
              <a:ln w="381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9" name="Freeform 64"/>
              <p:cNvSpPr>
                <a:spLocks/>
              </p:cNvSpPr>
              <p:nvPr/>
            </p:nvSpPr>
            <p:spPr bwMode="auto">
              <a:xfrm>
                <a:off x="4212" y="3150"/>
                <a:ext cx="468" cy="426"/>
              </a:xfrm>
              <a:custGeom>
                <a:avLst/>
                <a:gdLst>
                  <a:gd name="T0" fmla="*/ 0 w 468"/>
                  <a:gd name="T1" fmla="*/ 0 h 426"/>
                  <a:gd name="T2" fmla="*/ 30 w 468"/>
                  <a:gd name="T3" fmla="*/ 24 h 426"/>
                  <a:gd name="T4" fmla="*/ 84 w 468"/>
                  <a:gd name="T5" fmla="*/ 48 h 426"/>
                  <a:gd name="T6" fmla="*/ 156 w 468"/>
                  <a:gd name="T7" fmla="*/ 84 h 426"/>
                  <a:gd name="T8" fmla="*/ 210 w 468"/>
                  <a:gd name="T9" fmla="*/ 126 h 426"/>
                  <a:gd name="T10" fmla="*/ 240 w 468"/>
                  <a:gd name="T11" fmla="*/ 150 h 426"/>
                  <a:gd name="T12" fmla="*/ 282 w 468"/>
                  <a:gd name="T13" fmla="*/ 174 h 426"/>
                  <a:gd name="T14" fmla="*/ 378 w 468"/>
                  <a:gd name="T15" fmla="*/ 270 h 426"/>
                  <a:gd name="T16" fmla="*/ 468 w 468"/>
                  <a:gd name="T17" fmla="*/ 426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8" h="426">
                    <a:moveTo>
                      <a:pt x="0" y="0"/>
                    </a:moveTo>
                    <a:cubicBezTo>
                      <a:pt x="8" y="9"/>
                      <a:pt x="16" y="16"/>
                      <a:pt x="30" y="24"/>
                    </a:cubicBezTo>
                    <a:cubicBezTo>
                      <a:pt x="44" y="32"/>
                      <a:pt x="63" y="38"/>
                      <a:pt x="84" y="48"/>
                    </a:cubicBezTo>
                    <a:cubicBezTo>
                      <a:pt x="105" y="58"/>
                      <a:pt x="135" y="71"/>
                      <a:pt x="156" y="84"/>
                    </a:cubicBezTo>
                    <a:cubicBezTo>
                      <a:pt x="177" y="97"/>
                      <a:pt x="196" y="115"/>
                      <a:pt x="210" y="126"/>
                    </a:cubicBezTo>
                    <a:cubicBezTo>
                      <a:pt x="224" y="137"/>
                      <a:pt x="228" y="142"/>
                      <a:pt x="240" y="150"/>
                    </a:cubicBezTo>
                    <a:cubicBezTo>
                      <a:pt x="252" y="158"/>
                      <a:pt x="259" y="154"/>
                      <a:pt x="282" y="174"/>
                    </a:cubicBezTo>
                    <a:cubicBezTo>
                      <a:pt x="305" y="194"/>
                      <a:pt x="347" y="228"/>
                      <a:pt x="378" y="270"/>
                    </a:cubicBezTo>
                    <a:cubicBezTo>
                      <a:pt x="409" y="312"/>
                      <a:pt x="450" y="395"/>
                      <a:pt x="468" y="426"/>
                    </a:cubicBezTo>
                  </a:path>
                </a:pathLst>
              </a:custGeom>
              <a:noFill/>
              <a:ln w="222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20" name="Group 65"/>
              <p:cNvGrpSpPr>
                <a:grpSpLocks/>
              </p:cNvGrpSpPr>
              <p:nvPr/>
            </p:nvGrpSpPr>
            <p:grpSpPr bwMode="auto">
              <a:xfrm>
                <a:off x="4193" y="3144"/>
                <a:ext cx="126" cy="267"/>
                <a:chOff x="3989" y="2922"/>
                <a:chExt cx="126" cy="267"/>
              </a:xfrm>
            </p:grpSpPr>
            <p:sp>
              <p:nvSpPr>
                <p:cNvPr id="21" name="Oval 66"/>
                <p:cNvSpPr>
                  <a:spLocks noChangeArrowheads="1"/>
                </p:cNvSpPr>
                <p:nvPr/>
              </p:nvSpPr>
              <p:spPr bwMode="auto">
                <a:xfrm rot="-15533">
                  <a:off x="3989" y="2922"/>
                  <a:ext cx="126" cy="122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22" name="Line 67"/>
                <p:cNvSpPr>
                  <a:spLocks noChangeShapeType="1"/>
                </p:cNvSpPr>
                <p:nvPr/>
              </p:nvSpPr>
              <p:spPr bwMode="auto">
                <a:xfrm rot="-5415533">
                  <a:off x="3983" y="3119"/>
                  <a:ext cx="14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238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81388" y="683419"/>
            <a:ext cx="10204269" cy="930231"/>
          </a:xfrm>
        </p:spPr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Induced Current </a:t>
            </a:r>
            <a:r>
              <a:rPr lang="en-US" altLang="zh-TW" dirty="0">
                <a:solidFill>
                  <a:schemeClr val="tx1"/>
                </a:solidFill>
                <a:sym typeface="Symbol" panose="05050102010706020507" pitchFamily="18" charset="2"/>
              </a:rPr>
              <a:t> Neuronal Depolarization</a:t>
            </a:r>
            <a:endParaRPr lang="zh-TW" alt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502032"/>
              </p:ext>
            </p:extLst>
          </p:nvPr>
        </p:nvGraphicFramePr>
        <p:xfrm>
          <a:off x="5636623" y="2403431"/>
          <a:ext cx="3543300" cy="139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6" name="Photo Editor Photo" r:id="rId3" imgW="4247619" imgH="1676634" progId="MSPhotoEd.3">
                  <p:embed/>
                </p:oleObj>
              </mc:Choice>
              <mc:Fallback>
                <p:oleObj name="Photo Editor Photo" r:id="rId3" imgW="4247619" imgH="1676634" progId="MSPhotoEd.3">
                  <p:embed/>
                  <p:pic>
                    <p:nvPicPr>
                      <p:cNvPr id="1228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6623" y="2403431"/>
                        <a:ext cx="3543300" cy="1398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483822"/>
              </p:ext>
            </p:extLst>
          </p:nvPr>
        </p:nvGraphicFramePr>
        <p:xfrm>
          <a:off x="7313023" y="3106693"/>
          <a:ext cx="61277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" name="Photo Editor Photo" r:id="rId5" imgW="733333" imgH="523810" progId="MSPhotoEd.3">
                  <p:embed/>
                </p:oleObj>
              </mc:Choice>
              <mc:Fallback>
                <p:oleObj name="Photo Editor Photo" r:id="rId5" imgW="733333" imgH="523810" progId="MSPhotoEd.3">
                  <p:embed/>
                  <p:pic>
                    <p:nvPicPr>
                      <p:cNvPr id="1228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3023" y="3106693"/>
                        <a:ext cx="612775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63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017748" y="3460706"/>
            <a:ext cx="1025525" cy="498475"/>
            <a:chOff x="4086" y="2157"/>
            <a:chExt cx="646" cy="314"/>
          </a:xfrm>
        </p:grpSpPr>
        <p:sp>
          <p:nvSpPr>
            <p:cNvPr id="7" name="Arc 15"/>
            <p:cNvSpPr>
              <a:spLocks/>
            </p:cNvSpPr>
            <p:nvPr/>
          </p:nvSpPr>
          <p:spPr bwMode="auto">
            <a:xfrm rot="496760">
              <a:off x="4086" y="2157"/>
              <a:ext cx="646" cy="82"/>
            </a:xfrm>
            <a:custGeom>
              <a:avLst/>
              <a:gdLst>
                <a:gd name="G0" fmla="+- 6735 0 0"/>
                <a:gd name="G1" fmla="+- 0 0 0"/>
                <a:gd name="G2" fmla="+- 21600 0 0"/>
                <a:gd name="T0" fmla="*/ 8131 w 8131"/>
                <a:gd name="T1" fmla="*/ 21555 h 21600"/>
                <a:gd name="T2" fmla="*/ 0 w 8131"/>
                <a:gd name="T3" fmla="*/ 20523 h 21600"/>
                <a:gd name="T4" fmla="*/ 6735 w 8131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31" h="21600" fill="none" extrusionOk="0">
                  <a:moveTo>
                    <a:pt x="8130" y="21554"/>
                  </a:moveTo>
                  <a:cubicBezTo>
                    <a:pt x="7666" y="21584"/>
                    <a:pt x="7200" y="21600"/>
                    <a:pt x="6735" y="21600"/>
                  </a:cubicBezTo>
                  <a:cubicBezTo>
                    <a:pt x="4447" y="21600"/>
                    <a:pt x="2173" y="21236"/>
                    <a:pt x="-1" y="20523"/>
                  </a:cubicBezTo>
                </a:path>
                <a:path w="8131" h="21600" stroke="0" extrusionOk="0">
                  <a:moveTo>
                    <a:pt x="8130" y="21554"/>
                  </a:moveTo>
                  <a:cubicBezTo>
                    <a:pt x="7666" y="21584"/>
                    <a:pt x="7200" y="21600"/>
                    <a:pt x="6735" y="21600"/>
                  </a:cubicBezTo>
                  <a:cubicBezTo>
                    <a:pt x="4447" y="21600"/>
                    <a:pt x="2173" y="21236"/>
                    <a:pt x="-1" y="20523"/>
                  </a:cubicBezTo>
                  <a:lnTo>
                    <a:pt x="6735" y="0"/>
                  </a:lnTo>
                  <a:close/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 type="triangle" w="med" len="med"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E1FFFD"/>
                  </a:solidFill>
                </a14:hiddenFill>
              </a:ext>
            </a:extLst>
          </p:spPr>
          <p:txBody>
            <a:bodyPr wrap="none" lIns="378000" anchor="ctr"/>
            <a:lstStyle/>
            <a:p>
              <a:endParaRPr lang="zh-TW" altLang="en-US"/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4272" y="2317"/>
              <a:ext cx="307" cy="15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US" altLang="zh-TW" sz="2000" b="1">
                  <a:solidFill>
                    <a:srgbClr val="FF6600"/>
                  </a:solidFill>
                  <a:latin typeface="Verdana" panose="020B0604030504040204" pitchFamily="34" charset="0"/>
                </a:rPr>
                <a:t>E</a:t>
              </a:r>
            </a:p>
          </p:txBody>
        </p:sp>
      </p:grp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5636623" y="4163968"/>
            <a:ext cx="3840163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altLang="zh-TW" sz="1800" b="1" i="1">
                <a:solidFill>
                  <a:srgbClr val="292929"/>
                </a:solidFill>
                <a:latin typeface="AS_FullLifeSans" charset="0"/>
              </a:rPr>
              <a:t>At </a:t>
            </a:r>
            <a:r>
              <a:rPr lang="en-US" altLang="zh-TW" sz="1800" b="1" i="1">
                <a:solidFill>
                  <a:srgbClr val="292929"/>
                </a:solidFill>
                <a:latin typeface="AS_FullLifeSans" charset="0"/>
                <a:sym typeface="Symbol" panose="05050102010706020507" pitchFamily="18" charset="2"/>
              </a:rPr>
              <a:t></a:t>
            </a:r>
            <a:r>
              <a:rPr lang="en-US" altLang="zh-TW" sz="1800" b="1" i="1">
                <a:solidFill>
                  <a:srgbClr val="292929"/>
                </a:solidFill>
                <a:latin typeface="AS_FullLifeSans" charset="0"/>
              </a:rPr>
              <a:t> 2cm in depth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altLang="zh-TW" sz="1800" b="1" i="1">
                <a:solidFill>
                  <a:srgbClr val="292929"/>
                </a:solidFill>
                <a:latin typeface="AS_FullLifeSans" charset="0"/>
              </a:rPr>
              <a:t>Induced current </a:t>
            </a:r>
            <a:r>
              <a:rPr lang="en-US" altLang="zh-TW" sz="1800" b="1" i="1">
                <a:solidFill>
                  <a:srgbClr val="292929"/>
                </a:solidFill>
                <a:latin typeface="AS_FullLifeSans" charset="0"/>
                <a:sym typeface="Symbol" panose="05050102010706020507" pitchFamily="18" charset="2"/>
              </a:rPr>
              <a:t></a:t>
            </a:r>
            <a:r>
              <a:rPr lang="en-US" altLang="zh-TW" sz="1800" b="1" i="1">
                <a:solidFill>
                  <a:srgbClr val="292929"/>
                </a:solidFill>
                <a:latin typeface="AS_FullLifeSans" charset="0"/>
              </a:rPr>
              <a:t> 15-20 mA/µs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altLang="zh-TW" sz="1800" b="1" i="1">
                <a:solidFill>
                  <a:srgbClr val="0066CC"/>
                </a:solidFill>
                <a:latin typeface="AS_FullLifeSans" charset="0"/>
              </a:rPr>
              <a:t>Electric field E: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0066CC"/>
              </a:buClr>
              <a:buSzPct val="90000"/>
              <a:buFontTx/>
              <a:buChar char="•"/>
            </a:pPr>
            <a:r>
              <a:rPr lang="en-US" altLang="zh-TW" sz="1800" b="1" i="1">
                <a:solidFill>
                  <a:srgbClr val="0066CC"/>
                </a:solidFill>
                <a:latin typeface="AS_FullLifeSans" charset="0"/>
              </a:rPr>
              <a:t>50-60 V/m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0066CC"/>
              </a:buClr>
              <a:buSzPct val="90000"/>
              <a:buFontTx/>
              <a:buChar char="•"/>
            </a:pPr>
            <a:r>
              <a:rPr lang="en-US" altLang="zh-TW" sz="1800" b="1" i="1">
                <a:solidFill>
                  <a:srgbClr val="0066CC"/>
                </a:solidFill>
                <a:latin typeface="AS_FullLifeSans" charset="0"/>
              </a:rPr>
              <a:t>10-20 mV/mm²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0066CC"/>
              </a:buClr>
              <a:buSzPct val="90000"/>
              <a:buFontTx/>
              <a:buChar char="•"/>
            </a:pPr>
            <a:r>
              <a:rPr lang="en-US" altLang="zh-TW" sz="1800" b="1" i="1">
                <a:solidFill>
                  <a:srgbClr val="0066CC"/>
                </a:solidFill>
                <a:latin typeface="AS_FullLifeSans" charset="0"/>
              </a:rPr>
              <a:t>10-20 kT/s</a:t>
            </a:r>
            <a:r>
              <a:rPr lang="en-US" altLang="zh-TW" sz="1800" b="1" i="1">
                <a:solidFill>
                  <a:srgbClr val="292929"/>
                </a:solidFill>
                <a:latin typeface="AS_FullLifeSans" charset="0"/>
              </a:rPr>
              <a:t> </a:t>
            </a: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2331448" y="1965281"/>
            <a:ext cx="2355850" cy="2520950"/>
            <a:chOff x="454" y="1814"/>
            <a:chExt cx="1784" cy="1846"/>
          </a:xfrm>
        </p:grpSpPr>
        <p:graphicFrame>
          <p:nvGraphicFramePr>
            <p:cNvPr id="11" name="Object 19"/>
            <p:cNvGraphicFramePr>
              <a:graphicFrameLocks noChangeAspect="1"/>
            </p:cNvGraphicFramePr>
            <p:nvPr/>
          </p:nvGraphicFramePr>
          <p:xfrm>
            <a:off x="454" y="1814"/>
            <a:ext cx="1784" cy="1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8" name="Photo Editor Photo" r:id="rId7" imgW="2095793" imgH="2085714" progId="MSPhotoEd.3">
                    <p:embed/>
                  </p:oleObj>
                </mc:Choice>
                <mc:Fallback>
                  <p:oleObj name="Photo Editor Photo" r:id="rId7" imgW="2095793" imgH="2085714" progId="MSPhotoEd.3">
                    <p:embed/>
                    <p:pic>
                      <p:nvPicPr>
                        <p:cNvPr id="122899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4" y="1814"/>
                          <a:ext cx="1784" cy="18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1FFF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1260" y="3528"/>
              <a:ext cx="90" cy="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78000" anchor="ctr"/>
            <a:lstStyle/>
            <a:p>
              <a:endParaRPr lang="zh-TW" altLang="en-US"/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2267948" y="4714831"/>
            <a:ext cx="2514600" cy="1743075"/>
            <a:chOff x="3450" y="1989"/>
            <a:chExt cx="1836" cy="1608"/>
          </a:xfrm>
        </p:grpSpPr>
        <p:graphicFrame>
          <p:nvGraphicFramePr>
            <p:cNvPr id="14" name="Object 22"/>
            <p:cNvGraphicFramePr>
              <a:graphicFrameLocks noChangeAspect="1"/>
            </p:cNvGraphicFramePr>
            <p:nvPr/>
          </p:nvGraphicFramePr>
          <p:xfrm>
            <a:off x="3450" y="1989"/>
            <a:ext cx="1836" cy="1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89" name="Photo Editor Photo" r:id="rId9" imgW="2381582" imgH="2085714" progId="MSPhotoEd.3">
                    <p:embed/>
                  </p:oleObj>
                </mc:Choice>
                <mc:Fallback>
                  <p:oleObj name="Photo Editor Photo" r:id="rId9" imgW="2381582" imgH="2085714" progId="MSPhotoEd.3">
                    <p:embed/>
                    <p:pic>
                      <p:nvPicPr>
                        <p:cNvPr id="122902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0" y="1989"/>
                          <a:ext cx="1836" cy="16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23"/>
            <p:cNvSpPr txBox="1">
              <a:spLocks noChangeArrowheads="1"/>
            </p:cNvSpPr>
            <p:nvPr/>
          </p:nvSpPr>
          <p:spPr bwMode="auto">
            <a:xfrm>
              <a:off x="3683" y="2127"/>
              <a:ext cx="1091" cy="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 sz="1400">
                  <a:latin typeface="AS_FullLifeSans" charset="0"/>
                </a:rPr>
                <a:t>Intracranial Field</a:t>
              </a:r>
            </a:p>
          </p:txBody>
        </p:sp>
      </p:grpSp>
      <p:grpSp>
        <p:nvGrpSpPr>
          <p:cNvPr id="16" name="Group 24"/>
          <p:cNvGrpSpPr>
            <a:grpSpLocks/>
          </p:cNvGrpSpPr>
          <p:nvPr/>
        </p:nvGrpSpPr>
        <p:grpSpPr bwMode="auto">
          <a:xfrm>
            <a:off x="2644186" y="5232356"/>
            <a:ext cx="2284412" cy="1155700"/>
            <a:chOff x="1331" y="3093"/>
            <a:chExt cx="1439" cy="728"/>
          </a:xfrm>
        </p:grpSpPr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2545" y="3093"/>
              <a:ext cx="225" cy="35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US" altLang="zh-TW" sz="1800" b="1">
                  <a:solidFill>
                    <a:srgbClr val="FF6600"/>
                  </a:solidFill>
                  <a:latin typeface="Verdana" panose="020B0604030504040204" pitchFamily="34" charset="0"/>
                </a:rPr>
                <a:t>  </a:t>
              </a:r>
            </a:p>
            <a:p>
              <a:pPr algn="l">
                <a:lnSpc>
                  <a:spcPct val="80000"/>
                </a:lnSpc>
              </a:pPr>
              <a:r>
                <a:rPr lang="en-US" altLang="zh-TW" sz="2000" b="1">
                  <a:solidFill>
                    <a:srgbClr val="FF6600"/>
                  </a:solidFill>
                  <a:latin typeface="Verdana" panose="020B0604030504040204" pitchFamily="34" charset="0"/>
                </a:rPr>
                <a:t>E</a:t>
              </a:r>
            </a:p>
          </p:txBody>
        </p:sp>
        <p:sp>
          <p:nvSpPr>
            <p:cNvPr id="18" name="Arc 26"/>
            <p:cNvSpPr>
              <a:spLocks/>
            </p:cNvSpPr>
            <p:nvPr/>
          </p:nvSpPr>
          <p:spPr bwMode="auto">
            <a:xfrm rot="21506972" flipV="1">
              <a:off x="1331" y="3323"/>
              <a:ext cx="1212" cy="498"/>
            </a:xfrm>
            <a:custGeom>
              <a:avLst/>
              <a:gdLst>
                <a:gd name="G0" fmla="+- 19867 0 0"/>
                <a:gd name="G1" fmla="+- 0 0 0"/>
                <a:gd name="G2" fmla="+- 21600 0 0"/>
                <a:gd name="T0" fmla="*/ 23232 w 23232"/>
                <a:gd name="T1" fmla="*/ 21336 h 21600"/>
                <a:gd name="T2" fmla="*/ 0 w 23232"/>
                <a:gd name="T3" fmla="*/ 8476 h 21600"/>
                <a:gd name="T4" fmla="*/ 19867 w 23232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32" h="21600" fill="none" extrusionOk="0">
                  <a:moveTo>
                    <a:pt x="23232" y="21336"/>
                  </a:moveTo>
                  <a:cubicBezTo>
                    <a:pt x="22118" y="21511"/>
                    <a:pt x="20993" y="21600"/>
                    <a:pt x="19867" y="21600"/>
                  </a:cubicBezTo>
                  <a:cubicBezTo>
                    <a:pt x="11213" y="21600"/>
                    <a:pt x="3395" y="16435"/>
                    <a:pt x="-1" y="8476"/>
                  </a:cubicBezTo>
                </a:path>
                <a:path w="23232" h="21600" stroke="0" extrusionOk="0">
                  <a:moveTo>
                    <a:pt x="23232" y="21336"/>
                  </a:moveTo>
                  <a:cubicBezTo>
                    <a:pt x="22118" y="21511"/>
                    <a:pt x="20993" y="21600"/>
                    <a:pt x="19867" y="21600"/>
                  </a:cubicBezTo>
                  <a:cubicBezTo>
                    <a:pt x="11213" y="21600"/>
                    <a:pt x="3395" y="16435"/>
                    <a:pt x="-1" y="8476"/>
                  </a:cubicBezTo>
                  <a:lnTo>
                    <a:pt x="19867" y="0"/>
                  </a:lnTo>
                  <a:close/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 type="triangle" w="med" len="med"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E1FFFD"/>
                  </a:solidFill>
                </a14:hiddenFill>
              </a:ext>
            </a:extLst>
          </p:spPr>
          <p:txBody>
            <a:bodyPr wrap="none" lIns="378000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635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4023" y="702141"/>
            <a:ext cx="8380956" cy="842574"/>
          </a:xfrm>
        </p:spPr>
        <p:txBody>
          <a:bodyPr>
            <a:normAutofit/>
          </a:bodyPr>
          <a:lstStyle/>
          <a:p>
            <a:r>
              <a:rPr lang="en-GB" altLang="zh-TW" dirty="0">
                <a:latin typeface="AS_FullLifeSans" charset="0"/>
              </a:rPr>
              <a:t>Waveform and Induced Electric Field</a:t>
            </a:r>
            <a:endParaRPr lang="zh-TW" alt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935208" y="1892957"/>
            <a:ext cx="4468813" cy="480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Biphasic </a:t>
            </a:r>
          </a:p>
          <a:p>
            <a:pPr algn="l">
              <a:spcBef>
                <a:spcPct val="50000"/>
              </a:spcBef>
            </a:pP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Typically chosen where high energy is needed with low power. </a:t>
            </a:r>
          </a:p>
          <a:p>
            <a:pPr algn="l">
              <a:spcBef>
                <a:spcPct val="50000"/>
              </a:spcBef>
            </a:pP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Application: MEP, </a:t>
            </a:r>
            <a:r>
              <a:rPr lang="en-US" altLang="zh-TW" sz="1200" dirty="0" err="1">
                <a:latin typeface="Arial" panose="020B0604020202020204" pitchFamily="34" charset="0"/>
                <a:cs typeface="Arial" panose="020B0604020202020204" pitchFamily="34" charset="0"/>
              </a:rPr>
              <a:t>rTMS</a:t>
            </a: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TW" sz="1200" dirty="0" err="1">
                <a:latin typeface="Arial" panose="020B0604020202020204" pitchFamily="34" charset="0"/>
                <a:cs typeface="Arial" panose="020B0604020202020204" pitchFamily="34" charset="0"/>
              </a:rPr>
              <a:t>fMS</a:t>
            </a:r>
            <a:endParaRPr lang="en-US" altLang="zh-TW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50000"/>
              </a:spcBef>
            </a:pPr>
            <a:endParaRPr lang="en-US" altLang="zh-TW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50000"/>
              </a:spcBef>
            </a:pPr>
            <a:endParaRPr lang="en-US" altLang="zh-TW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Monophasic</a:t>
            </a:r>
          </a:p>
          <a:p>
            <a:pPr algn="l">
              <a:spcBef>
                <a:spcPct val="50000"/>
              </a:spcBef>
            </a:pP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Used in brain research.</a:t>
            </a:r>
          </a:p>
          <a:p>
            <a:pPr algn="l">
              <a:spcBef>
                <a:spcPct val="50000"/>
              </a:spcBef>
            </a:pPr>
            <a:r>
              <a:rPr lang="en-GB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A large amount of energy is lost in the coil, which explains the faster heating of the coil and limits the number of stimulation.</a:t>
            </a:r>
            <a:endParaRPr lang="en-US" altLang="zh-TW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altLang="zh-TW" sz="9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spcBef>
                <a:spcPct val="50000"/>
              </a:spcBef>
            </a:pPr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Half Sine</a:t>
            </a:r>
          </a:p>
          <a:p>
            <a:pPr algn="l">
              <a:spcBef>
                <a:spcPct val="50000"/>
              </a:spcBef>
            </a:pP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Used in brain research.</a:t>
            </a:r>
          </a:p>
          <a:p>
            <a:pPr algn="l">
              <a:spcBef>
                <a:spcPct val="50000"/>
              </a:spcBef>
            </a:pPr>
            <a:r>
              <a:rPr lang="en-GB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Half sine waveform requires a small amount of energy compared with monophasic.</a:t>
            </a:r>
            <a:endParaRPr lang="en-US" altLang="zh-TW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50000"/>
              </a:spcBef>
            </a:pPr>
            <a:br>
              <a:rPr lang="en-US" altLang="zh-TW" sz="1200" dirty="0"/>
            </a:br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Biphasic Burst</a:t>
            </a:r>
          </a:p>
          <a:p>
            <a:pPr algn="l">
              <a:spcBef>
                <a:spcPct val="50000"/>
              </a:spcBef>
            </a:pP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Adjustable burst up to 5 pulses with selectable inter-peak interval.</a:t>
            </a:r>
          </a:p>
          <a:p>
            <a:pPr algn="l">
              <a:spcBef>
                <a:spcPct val="50000"/>
              </a:spcBef>
            </a:pPr>
            <a: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  <a:t>Application: Theta-burst stimulation in long-term potentiation (LTP).</a:t>
            </a:r>
            <a:endParaRPr lang="en-US" altLang="zh-TW" sz="1200" dirty="0"/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028701"/>
              </p:ext>
            </p:extLst>
          </p:nvPr>
        </p:nvGraphicFramePr>
        <p:xfrm>
          <a:off x="7039746" y="1892957"/>
          <a:ext cx="2439987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" name="Photo Editor Photo" r:id="rId3" imgW="12180952" imgH="5733333" progId="MSPhotoEd.3">
                  <p:embed/>
                </p:oleObj>
              </mc:Choice>
              <mc:Fallback>
                <p:oleObj name="Photo Editor Photo" r:id="rId3" imgW="12180952" imgH="5733333" progId="MSPhotoEd.3">
                  <p:embed/>
                  <p:pic>
                    <p:nvPicPr>
                      <p:cNvPr id="1433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9746" y="1892957"/>
                        <a:ext cx="2439987" cy="114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211342"/>
              </p:ext>
            </p:extLst>
          </p:nvPr>
        </p:nvGraphicFramePr>
        <p:xfrm>
          <a:off x="7039746" y="3112157"/>
          <a:ext cx="2439987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" name="Photo Editor Photo" r:id="rId5" imgW="12180952" imgH="5733333" progId="MSPhotoEd.3">
                  <p:embed/>
                </p:oleObj>
              </mc:Choice>
              <mc:Fallback>
                <p:oleObj name="Photo Editor Photo" r:id="rId5" imgW="12180952" imgH="5733333" progId="MSPhotoEd.3">
                  <p:embed/>
                  <p:pic>
                    <p:nvPicPr>
                      <p:cNvPr id="14336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9746" y="3112157"/>
                        <a:ext cx="2439987" cy="114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652645"/>
              </p:ext>
            </p:extLst>
          </p:nvPr>
        </p:nvGraphicFramePr>
        <p:xfrm>
          <a:off x="7039746" y="4325007"/>
          <a:ext cx="24511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8" name="Photo Editor Photo" r:id="rId7" imgW="12180952" imgH="5733333" progId="MSPhotoEd.3">
                  <p:embed/>
                </p:oleObj>
              </mc:Choice>
              <mc:Fallback>
                <p:oleObj name="Photo Editor Photo" r:id="rId7" imgW="12180952" imgH="5733333" progId="MSPhotoEd.3">
                  <p:embed/>
                  <p:pic>
                    <p:nvPicPr>
                      <p:cNvPr id="1433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9746" y="4325007"/>
                        <a:ext cx="245110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488348"/>
              </p:ext>
            </p:extLst>
          </p:nvPr>
        </p:nvGraphicFramePr>
        <p:xfrm>
          <a:off x="7039746" y="5541032"/>
          <a:ext cx="24320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9" name="Photo Editor Photo" r:id="rId9" imgW="12180952" imgH="5733333" progId="MSPhotoEd.3">
                  <p:embed/>
                </p:oleObj>
              </mc:Choice>
              <mc:Fallback>
                <p:oleObj name="Photo Editor Photo" r:id="rId9" imgW="12180952" imgH="5733333" progId="MSPhotoEd.3">
                  <p:embed/>
                  <p:pic>
                    <p:nvPicPr>
                      <p:cNvPr id="14337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9746" y="5541032"/>
                        <a:ext cx="243205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6699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4520" y="686328"/>
            <a:ext cx="6398623" cy="679904"/>
          </a:xfrm>
        </p:spPr>
        <p:txBody>
          <a:bodyPr>
            <a:normAutofit fontScale="90000"/>
          </a:bodyPr>
          <a:lstStyle/>
          <a:p>
            <a:r>
              <a:rPr lang="en-GB" altLang="zh-TW" sz="4000" dirty="0">
                <a:latin typeface="AS_FullLifeSans" charset="0"/>
              </a:rPr>
              <a:t>Power Mode (+40%)</a:t>
            </a:r>
            <a:br>
              <a:rPr lang="en-GB" altLang="zh-TW" sz="3600" i="1" dirty="0">
                <a:latin typeface="AS_FullLifeSans" charset="0"/>
              </a:rPr>
            </a:br>
            <a:endParaRPr lang="zh-TW" alt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26674" y="2433910"/>
            <a:ext cx="2840038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sz="1600" dirty="0">
                <a:latin typeface="Arial" panose="020B0604020202020204" pitchFamily="34" charset="0"/>
                <a:cs typeface="Times New Roman" panose="02020603050405020304" pitchFamily="18" charset="0"/>
              </a:rPr>
              <a:t>The power mode principle is to increase the duration of the pulse wave by adding capacitor of the </a:t>
            </a:r>
            <a:r>
              <a:rPr lang="en-US" altLang="zh-TW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MagOption</a:t>
            </a:r>
            <a:r>
              <a:rPr lang="en-US" altLang="zh-TW" sz="1600" dirty="0">
                <a:latin typeface="Arial" panose="020B0604020202020204" pitchFamily="34" charset="0"/>
                <a:cs typeface="Times New Roman" panose="02020603050405020304" pitchFamily="18" charset="0"/>
              </a:rPr>
              <a:t> unit. This results in increasing the quantity of energy by around 40%.</a:t>
            </a:r>
          </a:p>
          <a:p>
            <a:pPr algn="l">
              <a:spcBef>
                <a:spcPct val="50000"/>
              </a:spcBef>
            </a:pPr>
            <a:r>
              <a:rPr lang="en-US" altLang="zh-TW" sz="1600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l">
              <a:spcBef>
                <a:spcPct val="50000"/>
              </a:spcBef>
            </a:pPr>
            <a:r>
              <a:rPr lang="en-US" altLang="zh-TW" sz="1600" dirty="0">
                <a:latin typeface="Arial" panose="020B0604020202020204" pitchFamily="34" charset="0"/>
                <a:cs typeface="Times New Roman" panose="02020603050405020304" pitchFamily="18" charset="0"/>
              </a:rPr>
              <a:t>The benefit of this mode is to reduce the level of motor threshold versus the power output of the stimulator, expressed in true A/µs or by default in %.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689969"/>
              </p:ext>
            </p:extLst>
          </p:nvPr>
        </p:nvGraphicFramePr>
        <p:xfrm>
          <a:off x="5575663" y="2202929"/>
          <a:ext cx="3952875" cy="422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Photo Editor Photo" r:id="rId3" imgW="6257143" imgH="6335009" progId="MSPhotoEd.3">
                  <p:embed/>
                </p:oleObj>
              </mc:Choice>
              <mc:Fallback>
                <p:oleObj name="Photo Editor Photo" r:id="rId3" imgW="6257143" imgH="6335009" progId="MSPhotoEd.3">
                  <p:embed/>
                  <p:pic>
                    <p:nvPicPr>
                      <p:cNvPr id="1443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5663" y="2202929"/>
                        <a:ext cx="3952875" cy="422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5437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5" y="1624613"/>
            <a:ext cx="5599472" cy="39222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658" y="1624613"/>
            <a:ext cx="5751826" cy="393507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11541" y="606124"/>
            <a:ext cx="7734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  <a:t>The </a:t>
            </a:r>
            <a:r>
              <a:rPr lang="en-US" altLang="zh-TW" dirty="0" err="1">
                <a:solidFill>
                  <a:srgbClr val="666666"/>
                </a:solidFill>
                <a:latin typeface="Verdana" panose="020B0604030504040204" pitchFamily="34" charset="0"/>
              </a:rPr>
              <a:t>MagPro</a:t>
            </a:r>
            <a: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  <a:t> product line was first introduced in 1992 by </a:t>
            </a:r>
            <a:r>
              <a:rPr lang="en-US" altLang="zh-TW" dirty="0" err="1">
                <a:solidFill>
                  <a:srgbClr val="666666"/>
                </a:solidFill>
                <a:latin typeface="Verdana" panose="020B0604030504040204" pitchFamily="34" charset="0"/>
              </a:rPr>
              <a:t>MagVenture's</a:t>
            </a:r>
            <a: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  <a:t> sister company </a:t>
            </a:r>
            <a:r>
              <a:rPr lang="en-US" altLang="zh-TW" dirty="0" err="1">
                <a:solidFill>
                  <a:srgbClr val="666666"/>
                </a:solidFill>
                <a:latin typeface="Verdana" panose="020B0604030504040204" pitchFamily="34" charset="0"/>
              </a:rPr>
              <a:t>Tonica</a:t>
            </a:r>
            <a: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en-US" altLang="zh-TW" dirty="0" err="1">
                <a:solidFill>
                  <a:srgbClr val="666666"/>
                </a:solidFill>
                <a:latin typeface="Verdana" panose="020B0604030504040204" pitchFamily="34" charset="0"/>
              </a:rPr>
              <a:t>Elektronik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6911359" y="5657671"/>
            <a:ext cx="48531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 dirty="0" err="1">
                <a:solidFill>
                  <a:srgbClr val="666666"/>
                </a:solidFill>
                <a:latin typeface="inherit"/>
              </a:rPr>
              <a:t>MagVenture</a:t>
            </a:r>
            <a:r>
              <a:rPr lang="en-US" altLang="zh-TW" b="1" dirty="0">
                <a:solidFill>
                  <a:srgbClr val="666666"/>
                </a:solidFill>
                <a:latin typeface="inherit"/>
              </a:rPr>
              <a:t> A/S</a:t>
            </a:r>
            <a: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en-US" altLang="zh-TW" dirty="0" err="1">
                <a:solidFill>
                  <a:srgbClr val="666666"/>
                </a:solidFill>
                <a:latin typeface="Verdana" panose="020B0604030504040204" pitchFamily="34" charset="0"/>
              </a:rPr>
              <a:t>Lucernemarken</a:t>
            </a:r>
            <a: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  <a:t> 15</a:t>
            </a:r>
            <a:b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</a:br>
            <a: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  <a:t>DK-3520 </a:t>
            </a:r>
            <a:r>
              <a:rPr lang="en-US" altLang="zh-TW" dirty="0" err="1">
                <a:solidFill>
                  <a:srgbClr val="666666"/>
                </a:solidFill>
                <a:latin typeface="Verdana" panose="020B0604030504040204" pitchFamily="34" charset="0"/>
              </a:rPr>
              <a:t>Farum</a:t>
            </a:r>
            <a: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  <a:t> Denmark</a:t>
            </a:r>
          </a:p>
          <a:p>
            <a:pPr fontAlgn="base"/>
            <a: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  <a:t>Phone: +45 4499 8444</a:t>
            </a:r>
            <a:b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</a:br>
            <a:r>
              <a:rPr lang="en-US" altLang="zh-TW" dirty="0">
                <a:solidFill>
                  <a:srgbClr val="666666"/>
                </a:solidFill>
                <a:latin typeface="Verdana" panose="020B0604030504040204" pitchFamily="34" charset="0"/>
              </a:rPr>
              <a:t>Fax: +45 4439 0449</a:t>
            </a:r>
            <a:endParaRPr lang="en-US" altLang="zh-TW" b="0" i="0" dirty="0">
              <a:solidFill>
                <a:srgbClr val="666666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31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83119" y="775176"/>
            <a:ext cx="7304314" cy="648381"/>
          </a:xfrm>
        </p:spPr>
        <p:txBody>
          <a:bodyPr>
            <a:normAutofit fontScale="90000"/>
          </a:bodyPr>
          <a:lstStyle/>
          <a:p>
            <a:r>
              <a:rPr lang="en-GB" altLang="zh-TW" sz="2700" dirty="0">
                <a:latin typeface="AS_FullLifeSans" charset="0"/>
              </a:rPr>
              <a:t>Paired-Pulses  </a:t>
            </a:r>
            <a:r>
              <a:rPr lang="en-GB" altLang="zh-TW" sz="2700" i="1" dirty="0">
                <a:latin typeface="AS_FullLifeSans" charset="0"/>
              </a:rPr>
              <a:t>(Twin and Dual Mode w/ </a:t>
            </a:r>
            <a:r>
              <a:rPr lang="en-GB" altLang="zh-TW" sz="2700" i="1" dirty="0" err="1">
                <a:latin typeface="AS_FullLifeSans" charset="0"/>
              </a:rPr>
              <a:t>MagOption</a:t>
            </a:r>
            <a:r>
              <a:rPr lang="en-GB" altLang="zh-TW" sz="2700" i="1" dirty="0">
                <a:latin typeface="AS_FullLifeSans" charset="0"/>
              </a:rPr>
              <a:t>)</a:t>
            </a:r>
            <a:br>
              <a:rPr lang="en-GB" altLang="zh-TW" sz="2400" i="1" dirty="0">
                <a:latin typeface="AS_FullLifeSans" charset="0"/>
              </a:rPr>
            </a:br>
            <a:endParaRPr lang="zh-TW" altLang="en-US" sz="24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95748" y="1916022"/>
            <a:ext cx="4849813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sz="1400" dirty="0">
                <a:latin typeface="Arial" panose="020B0604020202020204" pitchFamily="34" charset="0"/>
                <a:cs typeface="Times New Roman" panose="02020603050405020304" pitchFamily="18" charset="0"/>
              </a:rPr>
              <a:t>The Twin-pulse and Dual-pulse modes (also called paired-pulses) are techniques that use double magnetic stimulator. This is realized by using the “</a:t>
            </a:r>
            <a:r>
              <a:rPr lang="en-US" altLang="zh-TW" sz="1400" dirty="0" err="1">
                <a:latin typeface="Arial" panose="020B0604020202020204" pitchFamily="34" charset="0"/>
                <a:cs typeface="Times New Roman" panose="02020603050405020304" pitchFamily="18" charset="0"/>
              </a:rPr>
              <a:t>MagOption</a:t>
            </a:r>
            <a:r>
              <a:rPr lang="en-US" altLang="zh-TW" sz="1400" dirty="0">
                <a:latin typeface="Arial" panose="020B0604020202020204" pitchFamily="34" charset="0"/>
                <a:cs typeface="Times New Roman" panose="02020603050405020304" pitchFamily="18" charset="0"/>
              </a:rPr>
              <a:t>” unit. Two pulses are sent during the same shoot. </a:t>
            </a:r>
          </a:p>
          <a:p>
            <a:pPr algn="l">
              <a:spcBef>
                <a:spcPct val="50000"/>
              </a:spcBef>
            </a:pPr>
            <a:r>
              <a:rPr lang="en-US" altLang="zh-TW" sz="1400" dirty="0">
                <a:latin typeface="Arial" panose="020B0604020202020204" pitchFamily="34" charset="0"/>
                <a:cs typeface="Times New Roman" panose="02020603050405020304" pitchFamily="18" charset="0"/>
              </a:rPr>
              <a:t>The delay between the two pulses (IPI) is adjustable up to 3,000ms.</a:t>
            </a:r>
          </a:p>
          <a:p>
            <a:pPr algn="l">
              <a:spcBef>
                <a:spcPct val="50000"/>
              </a:spcBef>
            </a:pPr>
            <a:r>
              <a:rPr lang="en-US" altLang="zh-TW" sz="1400" dirty="0">
                <a:latin typeface="Arial" panose="020B0604020202020204" pitchFamily="34" charset="0"/>
                <a:cs typeface="Times New Roman" panose="02020603050405020304" pitchFamily="18" charset="0"/>
              </a:rPr>
              <a:t>In Dual mode two pulses have an independent power adjustment, up to 100%.</a:t>
            </a:r>
          </a:p>
          <a:p>
            <a:pPr algn="l">
              <a:spcBef>
                <a:spcPct val="50000"/>
              </a:spcBef>
            </a:pPr>
            <a:r>
              <a:rPr lang="en-US" altLang="zh-TW" sz="1400" dirty="0">
                <a:latin typeface="Arial" panose="020B0604020202020204" pitchFamily="34" charset="0"/>
                <a:cs typeface="Times New Roman" panose="02020603050405020304" pitchFamily="18" charset="0"/>
              </a:rPr>
              <a:t>In Twin mode the second pulse is set as a ration of the first pulse (0.1 – 10)</a:t>
            </a:r>
          </a:p>
          <a:p>
            <a:pPr algn="l">
              <a:spcBef>
                <a:spcPct val="50000"/>
              </a:spcBef>
            </a:pPr>
            <a:r>
              <a:rPr lang="en-US" altLang="zh-TW" sz="1400" dirty="0">
                <a:latin typeface="Arial" panose="020B0604020202020204" pitchFamily="34" charset="0"/>
                <a:cs typeface="Times New Roman" panose="02020603050405020304" pitchFamily="18" charset="0"/>
              </a:rPr>
              <a:t>Available waveforms in Twin and Dual modes: Biphasic, Monophasic and Half sine, depends on the </a:t>
            </a:r>
            <a:r>
              <a:rPr lang="en-US" altLang="zh-TW" sz="1400" dirty="0" err="1">
                <a:latin typeface="Arial" panose="020B0604020202020204" pitchFamily="34" charset="0"/>
                <a:cs typeface="Times New Roman" panose="02020603050405020304" pitchFamily="18" charset="0"/>
              </a:rPr>
              <a:t>MagPro</a:t>
            </a:r>
            <a:r>
              <a:rPr lang="en-US" altLang="zh-TW" sz="1400" dirty="0">
                <a:latin typeface="Arial" panose="020B0604020202020204" pitchFamily="34" charset="0"/>
                <a:cs typeface="Times New Roman" panose="02020603050405020304" pitchFamily="18" charset="0"/>
              </a:rPr>
              <a:t> model.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446787"/>
              </p:ext>
            </p:extLst>
          </p:nvPr>
        </p:nvGraphicFramePr>
        <p:xfrm>
          <a:off x="7642045" y="4374243"/>
          <a:ext cx="2168525" cy="206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" name="Photo Editor Photo" r:id="rId3" imgW="4896533" imgH="4657143" progId="MSPhotoEd.3">
                  <p:embed/>
                </p:oleObj>
              </mc:Choice>
              <mc:Fallback>
                <p:oleObj name="Photo Editor Photo" r:id="rId3" imgW="4896533" imgH="4657143" progId="MSPhotoEd.3">
                  <p:embed/>
                  <p:pic>
                    <p:nvPicPr>
                      <p:cNvPr id="1454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2045" y="4374243"/>
                        <a:ext cx="2168525" cy="206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147035"/>
              </p:ext>
            </p:extLst>
          </p:nvPr>
        </p:nvGraphicFramePr>
        <p:xfrm>
          <a:off x="7651570" y="1983468"/>
          <a:ext cx="2147888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Photo Editor Photo" r:id="rId5" imgW="4858428" imgH="4648849" progId="MSPhotoEd.3">
                  <p:embed/>
                </p:oleObj>
              </mc:Choice>
              <mc:Fallback>
                <p:oleObj name="Photo Editor Photo" r:id="rId5" imgW="4858428" imgH="4648849" progId="MSPhotoEd.3">
                  <p:embed/>
                  <p:pic>
                    <p:nvPicPr>
                      <p:cNvPr id="1454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570" y="1983468"/>
                        <a:ext cx="2147888" cy="205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887811" y="5183097"/>
            <a:ext cx="484981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sz="1400">
                <a:latin typeface="Arial" panose="020B0604020202020204" pitchFamily="34" charset="0"/>
                <a:cs typeface="Times New Roman" panose="02020603050405020304" pitchFamily="18" charset="0"/>
              </a:rPr>
              <a:t>Applications:</a:t>
            </a:r>
          </a:p>
          <a:p>
            <a:pPr algn="l">
              <a:spcBef>
                <a:spcPct val="50000"/>
              </a:spcBef>
            </a:pPr>
            <a:r>
              <a:rPr lang="en-US" altLang="zh-TW" sz="1400">
                <a:latin typeface="Arial" panose="020B0604020202020204" pitchFamily="34" charset="0"/>
                <a:cs typeface="Times New Roman" panose="02020603050405020304" pitchFamily="18" charset="0"/>
              </a:rPr>
              <a:t>Studies of the cortical excitability and plasticity.</a:t>
            </a:r>
          </a:p>
          <a:p>
            <a:pPr algn="l">
              <a:spcBef>
                <a:spcPct val="50000"/>
              </a:spcBef>
            </a:pPr>
            <a:r>
              <a:rPr lang="en-GB" altLang="zh-TW" sz="1400">
                <a:latin typeface="Arial" panose="020B0604020202020204" pitchFamily="34" charset="0"/>
                <a:cs typeface="Arial" panose="020B0604020202020204" pitchFamily="34" charset="0"/>
              </a:rPr>
              <a:t>The first pulse can activate both inhibitory and facilitator mechanisms</a:t>
            </a:r>
            <a:r>
              <a:rPr lang="da-DK" altLang="zh-TW" sz="140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, as well as</a:t>
            </a:r>
            <a:r>
              <a:rPr lang="en-GB" altLang="zh-TW" sz="1400">
                <a:latin typeface="Arial" panose="020B0604020202020204" pitchFamily="34" charset="0"/>
                <a:cs typeface="Arial" panose="020B0604020202020204" pitchFamily="34" charset="0"/>
              </a:rPr>
              <a:t> modify the threshold and readiness of the second pulse.</a:t>
            </a:r>
            <a:endParaRPr lang="en-US" altLang="zh-TW" sz="14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581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14381" y="702339"/>
            <a:ext cx="7079452" cy="696396"/>
          </a:xfrm>
        </p:spPr>
        <p:txBody>
          <a:bodyPr>
            <a:normAutofit/>
          </a:bodyPr>
          <a:lstStyle/>
          <a:p>
            <a:r>
              <a:rPr lang="en-GB" altLang="zh-TW" sz="2800" dirty="0">
                <a:solidFill>
                  <a:schemeClr val="tx1"/>
                </a:solidFill>
              </a:rPr>
              <a:t>Coil’s Wirings </a:t>
            </a:r>
            <a:r>
              <a:rPr lang="en-GB" altLang="zh-TW" sz="2800" i="1" dirty="0"/>
              <a:t>(Small </a:t>
            </a:r>
            <a:r>
              <a:rPr lang="da-DK" altLang="zh-TW" sz="2800" i="1" dirty="0"/>
              <a:t>In</a:t>
            </a:r>
            <a:r>
              <a:rPr lang="en-GB" altLang="zh-TW" sz="2800" i="1" dirty="0" err="1"/>
              <a:t>ner</a:t>
            </a:r>
            <a:r>
              <a:rPr lang="en-GB" altLang="zh-TW" sz="2800" i="1" dirty="0"/>
              <a:t> </a:t>
            </a:r>
            <a:r>
              <a:rPr lang="da-DK" altLang="zh-TW" sz="2800" i="1" dirty="0"/>
              <a:t>D</a:t>
            </a:r>
            <a:r>
              <a:rPr lang="en-GB" altLang="zh-TW" sz="2800" i="1" dirty="0" err="1"/>
              <a:t>iameter</a:t>
            </a:r>
            <a:r>
              <a:rPr lang="en-GB" altLang="zh-TW" sz="2800" i="1" dirty="0"/>
              <a:t>)</a:t>
            </a:r>
            <a:r>
              <a:rPr lang="en-GB" altLang="zh-TW" sz="2800" dirty="0">
                <a:solidFill>
                  <a:schemeClr val="tx1"/>
                </a:solidFill>
              </a:rPr>
              <a:t> </a:t>
            </a:r>
            <a:endParaRPr lang="zh-TW" altLang="en-US" sz="28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120764" y="1597025"/>
            <a:ext cx="3308350" cy="1917700"/>
            <a:chOff x="337" y="693"/>
            <a:chExt cx="2084" cy="1208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337" y="1083"/>
              <a:ext cx="2084" cy="818"/>
              <a:chOff x="337" y="1083"/>
              <a:chExt cx="2084" cy="818"/>
            </a:xfrm>
          </p:grpSpPr>
          <p:grpSp>
            <p:nvGrpSpPr>
              <p:cNvPr id="9" name="Group 5"/>
              <p:cNvGrpSpPr>
                <a:grpSpLocks noChangeAspect="1"/>
              </p:cNvGrpSpPr>
              <p:nvPr/>
            </p:nvGrpSpPr>
            <p:grpSpPr bwMode="auto">
              <a:xfrm>
                <a:off x="853" y="1083"/>
                <a:ext cx="1568" cy="620"/>
                <a:chOff x="942" y="1432"/>
                <a:chExt cx="2750" cy="928"/>
              </a:xfrm>
            </p:grpSpPr>
            <p:grpSp>
              <p:nvGrpSpPr>
                <p:cNvPr id="12" name="Group 6"/>
                <p:cNvGrpSpPr>
                  <a:grpSpLocks noChangeAspect="1"/>
                </p:cNvGrpSpPr>
                <p:nvPr/>
              </p:nvGrpSpPr>
              <p:grpSpPr bwMode="auto">
                <a:xfrm rot="-18188" flipH="1" flipV="1">
                  <a:off x="943" y="1904"/>
                  <a:ext cx="2736" cy="456"/>
                  <a:chOff x="3424" y="1145"/>
                  <a:chExt cx="813" cy="113"/>
                </a:xfrm>
              </p:grpSpPr>
              <p:sp>
                <p:nvSpPr>
                  <p:cNvPr id="72" name="Freeform 7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35"/>
                    <a:ext cx="60" cy="23"/>
                  </a:xfrm>
                  <a:custGeom>
                    <a:avLst/>
                    <a:gdLst>
                      <a:gd name="T0" fmla="*/ 1099 w 1099"/>
                      <a:gd name="T1" fmla="*/ 400 h 400"/>
                      <a:gd name="T2" fmla="*/ 1095 w 1099"/>
                      <a:gd name="T3" fmla="*/ 366 h 400"/>
                      <a:gd name="T4" fmla="*/ 1082 w 1099"/>
                      <a:gd name="T5" fmla="*/ 332 h 400"/>
                      <a:gd name="T6" fmla="*/ 1061 w 1099"/>
                      <a:gd name="T7" fmla="*/ 297 h 400"/>
                      <a:gd name="T8" fmla="*/ 1032 w 1099"/>
                      <a:gd name="T9" fmla="*/ 263 h 400"/>
                      <a:gd name="T10" fmla="*/ 996 w 1099"/>
                      <a:gd name="T11" fmla="*/ 229 h 400"/>
                      <a:gd name="T12" fmla="*/ 950 w 1099"/>
                      <a:gd name="T13" fmla="*/ 196 h 400"/>
                      <a:gd name="T14" fmla="*/ 896 w 1099"/>
                      <a:gd name="T15" fmla="*/ 164 h 400"/>
                      <a:gd name="T16" fmla="*/ 832 w 1099"/>
                      <a:gd name="T17" fmla="*/ 134 h 400"/>
                      <a:gd name="T18" fmla="*/ 760 w 1099"/>
                      <a:gd name="T19" fmla="*/ 106 h 400"/>
                      <a:gd name="T20" fmla="*/ 679 w 1099"/>
                      <a:gd name="T21" fmla="*/ 80 h 400"/>
                      <a:gd name="T22" fmla="*/ 589 w 1099"/>
                      <a:gd name="T23" fmla="*/ 57 h 400"/>
                      <a:gd name="T24" fmla="*/ 490 w 1099"/>
                      <a:gd name="T25" fmla="*/ 37 h 400"/>
                      <a:gd name="T26" fmla="*/ 381 w 1099"/>
                      <a:gd name="T27" fmla="*/ 21 h 400"/>
                      <a:gd name="T28" fmla="*/ 263 w 1099"/>
                      <a:gd name="T29" fmla="*/ 10 h 400"/>
                      <a:gd name="T30" fmla="*/ 136 w 1099"/>
                      <a:gd name="T31" fmla="*/ 2 h 400"/>
                      <a:gd name="T32" fmla="*/ 0 w 1099"/>
                      <a:gd name="T33" fmla="*/ 0 h 4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99" h="400">
                        <a:moveTo>
                          <a:pt x="1099" y="400"/>
                        </a:moveTo>
                        <a:lnTo>
                          <a:pt x="1095" y="366"/>
                        </a:lnTo>
                        <a:lnTo>
                          <a:pt x="1082" y="332"/>
                        </a:lnTo>
                        <a:lnTo>
                          <a:pt x="1061" y="297"/>
                        </a:lnTo>
                        <a:lnTo>
                          <a:pt x="1032" y="263"/>
                        </a:lnTo>
                        <a:lnTo>
                          <a:pt x="996" y="229"/>
                        </a:lnTo>
                        <a:lnTo>
                          <a:pt x="950" y="196"/>
                        </a:lnTo>
                        <a:lnTo>
                          <a:pt x="896" y="164"/>
                        </a:lnTo>
                        <a:lnTo>
                          <a:pt x="832" y="134"/>
                        </a:lnTo>
                        <a:lnTo>
                          <a:pt x="760" y="106"/>
                        </a:lnTo>
                        <a:lnTo>
                          <a:pt x="679" y="80"/>
                        </a:lnTo>
                        <a:lnTo>
                          <a:pt x="589" y="57"/>
                        </a:lnTo>
                        <a:lnTo>
                          <a:pt x="490" y="37"/>
                        </a:lnTo>
                        <a:lnTo>
                          <a:pt x="381" y="21"/>
                        </a:lnTo>
                        <a:lnTo>
                          <a:pt x="263" y="10"/>
                        </a:lnTo>
                        <a:lnTo>
                          <a:pt x="136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73" name="Freeform 8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34"/>
                    <a:ext cx="0" cy="3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74" name="Freeform 9"/>
                  <p:cNvSpPr>
                    <a:spLocks noChangeAspect="1"/>
                  </p:cNvSpPr>
                  <p:nvPr/>
                </p:nvSpPr>
                <p:spPr bwMode="auto">
                  <a:xfrm>
                    <a:off x="3726" y="1235"/>
                    <a:ext cx="90" cy="23"/>
                  </a:xfrm>
                  <a:custGeom>
                    <a:avLst/>
                    <a:gdLst>
                      <a:gd name="T0" fmla="*/ 1647 w 1647"/>
                      <a:gd name="T1" fmla="*/ 0 h 400"/>
                      <a:gd name="T2" fmla="*/ 1504 w 1647"/>
                      <a:gd name="T3" fmla="*/ 1 h 400"/>
                      <a:gd name="T4" fmla="*/ 1359 w 1647"/>
                      <a:gd name="T5" fmla="*/ 5 h 400"/>
                      <a:gd name="T6" fmla="*/ 1214 w 1647"/>
                      <a:gd name="T7" fmla="*/ 14 h 400"/>
                      <a:gd name="T8" fmla="*/ 1070 w 1647"/>
                      <a:gd name="T9" fmla="*/ 25 h 400"/>
                      <a:gd name="T10" fmla="*/ 930 w 1647"/>
                      <a:gd name="T11" fmla="*/ 39 h 400"/>
                      <a:gd name="T12" fmla="*/ 793 w 1647"/>
                      <a:gd name="T13" fmla="*/ 57 h 400"/>
                      <a:gd name="T14" fmla="*/ 662 w 1647"/>
                      <a:gd name="T15" fmla="*/ 77 h 400"/>
                      <a:gd name="T16" fmla="*/ 539 w 1647"/>
                      <a:gd name="T17" fmla="*/ 101 h 400"/>
                      <a:gd name="T18" fmla="*/ 425 w 1647"/>
                      <a:gd name="T19" fmla="*/ 127 h 400"/>
                      <a:gd name="T20" fmla="*/ 321 w 1647"/>
                      <a:gd name="T21" fmla="*/ 157 h 400"/>
                      <a:gd name="T22" fmla="*/ 229 w 1647"/>
                      <a:gd name="T23" fmla="*/ 189 h 400"/>
                      <a:gd name="T24" fmla="*/ 151 w 1647"/>
                      <a:gd name="T25" fmla="*/ 226 h 400"/>
                      <a:gd name="T26" fmla="*/ 87 w 1647"/>
                      <a:gd name="T27" fmla="*/ 264 h 400"/>
                      <a:gd name="T28" fmla="*/ 40 w 1647"/>
                      <a:gd name="T29" fmla="*/ 307 h 400"/>
                      <a:gd name="T30" fmla="*/ 10 w 1647"/>
                      <a:gd name="T31" fmla="*/ 352 h 400"/>
                      <a:gd name="T32" fmla="*/ 0 w 1647"/>
                      <a:gd name="T33" fmla="*/ 400 h 4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47" h="400">
                        <a:moveTo>
                          <a:pt x="1647" y="0"/>
                        </a:moveTo>
                        <a:lnTo>
                          <a:pt x="1504" y="1"/>
                        </a:lnTo>
                        <a:lnTo>
                          <a:pt x="1359" y="5"/>
                        </a:lnTo>
                        <a:lnTo>
                          <a:pt x="1214" y="14"/>
                        </a:lnTo>
                        <a:lnTo>
                          <a:pt x="1070" y="25"/>
                        </a:lnTo>
                        <a:lnTo>
                          <a:pt x="930" y="39"/>
                        </a:lnTo>
                        <a:lnTo>
                          <a:pt x="793" y="57"/>
                        </a:lnTo>
                        <a:lnTo>
                          <a:pt x="662" y="77"/>
                        </a:lnTo>
                        <a:lnTo>
                          <a:pt x="539" y="101"/>
                        </a:lnTo>
                        <a:lnTo>
                          <a:pt x="425" y="127"/>
                        </a:lnTo>
                        <a:lnTo>
                          <a:pt x="321" y="157"/>
                        </a:lnTo>
                        <a:lnTo>
                          <a:pt x="229" y="189"/>
                        </a:lnTo>
                        <a:lnTo>
                          <a:pt x="151" y="226"/>
                        </a:lnTo>
                        <a:lnTo>
                          <a:pt x="87" y="264"/>
                        </a:lnTo>
                        <a:lnTo>
                          <a:pt x="40" y="307"/>
                        </a:lnTo>
                        <a:lnTo>
                          <a:pt x="10" y="352"/>
                        </a:lnTo>
                        <a:lnTo>
                          <a:pt x="0" y="40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75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34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76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17"/>
                    <a:ext cx="120" cy="41"/>
                  </a:xfrm>
                  <a:custGeom>
                    <a:avLst/>
                    <a:gdLst>
                      <a:gd name="T0" fmla="*/ 2196 w 2196"/>
                      <a:gd name="T1" fmla="*/ 722 h 722"/>
                      <a:gd name="T2" fmla="*/ 2185 w 2196"/>
                      <a:gd name="T3" fmla="*/ 656 h 722"/>
                      <a:gd name="T4" fmla="*/ 2156 w 2196"/>
                      <a:gd name="T5" fmla="*/ 589 h 722"/>
                      <a:gd name="T6" fmla="*/ 2109 w 2196"/>
                      <a:gd name="T7" fmla="*/ 524 h 722"/>
                      <a:gd name="T8" fmla="*/ 2043 w 2196"/>
                      <a:gd name="T9" fmla="*/ 460 h 722"/>
                      <a:gd name="T10" fmla="*/ 1959 w 2196"/>
                      <a:gd name="T11" fmla="*/ 398 h 722"/>
                      <a:gd name="T12" fmla="*/ 1859 w 2196"/>
                      <a:gd name="T13" fmla="*/ 338 h 722"/>
                      <a:gd name="T14" fmla="*/ 1741 w 2196"/>
                      <a:gd name="T15" fmla="*/ 281 h 722"/>
                      <a:gd name="T16" fmla="*/ 1607 w 2196"/>
                      <a:gd name="T17" fmla="*/ 229 h 722"/>
                      <a:gd name="T18" fmla="*/ 1457 w 2196"/>
                      <a:gd name="T19" fmla="*/ 180 h 722"/>
                      <a:gd name="T20" fmla="*/ 1291 w 2196"/>
                      <a:gd name="T21" fmla="*/ 135 h 722"/>
                      <a:gd name="T22" fmla="*/ 1111 w 2196"/>
                      <a:gd name="T23" fmla="*/ 96 h 722"/>
                      <a:gd name="T24" fmla="*/ 916 w 2196"/>
                      <a:gd name="T25" fmla="*/ 63 h 722"/>
                      <a:gd name="T26" fmla="*/ 706 w 2196"/>
                      <a:gd name="T27" fmla="*/ 36 h 722"/>
                      <a:gd name="T28" fmla="*/ 484 w 2196"/>
                      <a:gd name="T29" fmla="*/ 16 h 722"/>
                      <a:gd name="T30" fmla="*/ 248 w 2196"/>
                      <a:gd name="T31" fmla="*/ 3 h 722"/>
                      <a:gd name="T32" fmla="*/ 0 w 2196"/>
                      <a:gd name="T33" fmla="*/ 0 h 7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96" h="722">
                        <a:moveTo>
                          <a:pt x="2196" y="722"/>
                        </a:moveTo>
                        <a:lnTo>
                          <a:pt x="2185" y="656"/>
                        </a:lnTo>
                        <a:lnTo>
                          <a:pt x="2156" y="589"/>
                        </a:lnTo>
                        <a:lnTo>
                          <a:pt x="2109" y="524"/>
                        </a:lnTo>
                        <a:lnTo>
                          <a:pt x="2043" y="460"/>
                        </a:lnTo>
                        <a:lnTo>
                          <a:pt x="1959" y="398"/>
                        </a:lnTo>
                        <a:lnTo>
                          <a:pt x="1859" y="338"/>
                        </a:lnTo>
                        <a:lnTo>
                          <a:pt x="1741" y="281"/>
                        </a:lnTo>
                        <a:lnTo>
                          <a:pt x="1607" y="229"/>
                        </a:lnTo>
                        <a:lnTo>
                          <a:pt x="1457" y="180"/>
                        </a:lnTo>
                        <a:lnTo>
                          <a:pt x="1291" y="135"/>
                        </a:lnTo>
                        <a:lnTo>
                          <a:pt x="1111" y="96"/>
                        </a:lnTo>
                        <a:lnTo>
                          <a:pt x="916" y="63"/>
                        </a:lnTo>
                        <a:lnTo>
                          <a:pt x="706" y="36"/>
                        </a:lnTo>
                        <a:lnTo>
                          <a:pt x="484" y="16"/>
                        </a:lnTo>
                        <a:lnTo>
                          <a:pt x="248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77" name="Freeform 12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17"/>
                    <a:ext cx="0" cy="2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78" name="Freeform 13"/>
                  <p:cNvSpPr>
                    <a:spLocks noChangeAspect="1"/>
                  </p:cNvSpPr>
                  <p:nvPr/>
                </p:nvSpPr>
                <p:spPr bwMode="auto">
                  <a:xfrm>
                    <a:off x="3665" y="1217"/>
                    <a:ext cx="151" cy="41"/>
                  </a:xfrm>
                  <a:custGeom>
                    <a:avLst/>
                    <a:gdLst>
                      <a:gd name="T0" fmla="*/ 2746 w 2746"/>
                      <a:gd name="T1" fmla="*/ 0 h 722"/>
                      <a:gd name="T2" fmla="*/ 2490 w 2746"/>
                      <a:gd name="T3" fmla="*/ 3 h 722"/>
                      <a:gd name="T4" fmla="*/ 2238 w 2746"/>
                      <a:gd name="T5" fmla="*/ 13 h 722"/>
                      <a:gd name="T6" fmla="*/ 1987 w 2746"/>
                      <a:gd name="T7" fmla="*/ 28 h 722"/>
                      <a:gd name="T8" fmla="*/ 1743 w 2746"/>
                      <a:gd name="T9" fmla="*/ 50 h 722"/>
                      <a:gd name="T10" fmla="*/ 1507 w 2746"/>
                      <a:gd name="T11" fmla="*/ 78 h 722"/>
                      <a:gd name="T12" fmla="*/ 1279 w 2746"/>
                      <a:gd name="T13" fmla="*/ 111 h 722"/>
                      <a:gd name="T14" fmla="*/ 1064 w 2746"/>
                      <a:gd name="T15" fmla="*/ 151 h 722"/>
                      <a:gd name="T16" fmla="*/ 863 w 2746"/>
                      <a:gd name="T17" fmla="*/ 196 h 722"/>
                      <a:gd name="T18" fmla="*/ 678 w 2746"/>
                      <a:gd name="T19" fmla="*/ 245 h 722"/>
                      <a:gd name="T20" fmla="*/ 511 w 2746"/>
                      <a:gd name="T21" fmla="*/ 300 h 722"/>
                      <a:gd name="T22" fmla="*/ 363 w 2746"/>
                      <a:gd name="T23" fmla="*/ 358 h 722"/>
                      <a:gd name="T24" fmla="*/ 238 w 2746"/>
                      <a:gd name="T25" fmla="*/ 423 h 722"/>
                      <a:gd name="T26" fmla="*/ 136 w 2746"/>
                      <a:gd name="T27" fmla="*/ 491 h 722"/>
                      <a:gd name="T28" fmla="*/ 62 w 2746"/>
                      <a:gd name="T29" fmla="*/ 564 h 722"/>
                      <a:gd name="T30" fmla="*/ 15 w 2746"/>
                      <a:gd name="T31" fmla="*/ 641 h 722"/>
                      <a:gd name="T32" fmla="*/ 0 w 2746"/>
                      <a:gd name="T33" fmla="*/ 722 h 7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746" h="722">
                        <a:moveTo>
                          <a:pt x="2746" y="0"/>
                        </a:moveTo>
                        <a:lnTo>
                          <a:pt x="2490" y="3"/>
                        </a:lnTo>
                        <a:lnTo>
                          <a:pt x="2238" y="13"/>
                        </a:lnTo>
                        <a:lnTo>
                          <a:pt x="1987" y="28"/>
                        </a:lnTo>
                        <a:lnTo>
                          <a:pt x="1743" y="50"/>
                        </a:lnTo>
                        <a:lnTo>
                          <a:pt x="1507" y="78"/>
                        </a:lnTo>
                        <a:lnTo>
                          <a:pt x="1279" y="111"/>
                        </a:lnTo>
                        <a:lnTo>
                          <a:pt x="1064" y="151"/>
                        </a:lnTo>
                        <a:lnTo>
                          <a:pt x="863" y="196"/>
                        </a:lnTo>
                        <a:lnTo>
                          <a:pt x="678" y="245"/>
                        </a:lnTo>
                        <a:lnTo>
                          <a:pt x="511" y="300"/>
                        </a:lnTo>
                        <a:lnTo>
                          <a:pt x="363" y="358"/>
                        </a:lnTo>
                        <a:lnTo>
                          <a:pt x="238" y="423"/>
                        </a:lnTo>
                        <a:lnTo>
                          <a:pt x="136" y="491"/>
                        </a:lnTo>
                        <a:lnTo>
                          <a:pt x="62" y="564"/>
                        </a:lnTo>
                        <a:lnTo>
                          <a:pt x="15" y="641"/>
                        </a:lnTo>
                        <a:lnTo>
                          <a:pt x="0" y="722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79" name="Freeform 14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17"/>
                    <a:ext cx="0" cy="2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0" name="Freeform 15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00"/>
                    <a:ext cx="180" cy="58"/>
                  </a:xfrm>
                  <a:custGeom>
                    <a:avLst/>
                    <a:gdLst>
                      <a:gd name="T0" fmla="*/ 3295 w 3295"/>
                      <a:gd name="T1" fmla="*/ 1043 h 1043"/>
                      <a:gd name="T2" fmla="*/ 3279 w 3295"/>
                      <a:gd name="T3" fmla="*/ 944 h 1043"/>
                      <a:gd name="T4" fmla="*/ 3233 w 3295"/>
                      <a:gd name="T5" fmla="*/ 845 h 1043"/>
                      <a:gd name="T6" fmla="*/ 3159 w 3295"/>
                      <a:gd name="T7" fmla="*/ 750 h 1043"/>
                      <a:gd name="T8" fmla="*/ 3055 w 3295"/>
                      <a:gd name="T9" fmla="*/ 656 h 1043"/>
                      <a:gd name="T10" fmla="*/ 2925 w 3295"/>
                      <a:gd name="T11" fmla="*/ 566 h 1043"/>
                      <a:gd name="T12" fmla="*/ 2769 w 3295"/>
                      <a:gd name="T13" fmla="*/ 479 h 1043"/>
                      <a:gd name="T14" fmla="*/ 2588 w 3295"/>
                      <a:gd name="T15" fmla="*/ 398 h 1043"/>
                      <a:gd name="T16" fmla="*/ 2383 w 3295"/>
                      <a:gd name="T17" fmla="*/ 322 h 1043"/>
                      <a:gd name="T18" fmla="*/ 2155 w 3295"/>
                      <a:gd name="T19" fmla="*/ 253 h 1043"/>
                      <a:gd name="T20" fmla="*/ 1905 w 3295"/>
                      <a:gd name="T21" fmla="*/ 190 h 1043"/>
                      <a:gd name="T22" fmla="*/ 1634 w 3295"/>
                      <a:gd name="T23" fmla="*/ 135 h 1043"/>
                      <a:gd name="T24" fmla="*/ 1343 w 3295"/>
                      <a:gd name="T25" fmla="*/ 88 h 1043"/>
                      <a:gd name="T26" fmla="*/ 1032 w 3295"/>
                      <a:gd name="T27" fmla="*/ 50 h 1043"/>
                      <a:gd name="T28" fmla="*/ 705 w 3295"/>
                      <a:gd name="T29" fmla="*/ 23 h 1043"/>
                      <a:gd name="T30" fmla="*/ 359 w 3295"/>
                      <a:gd name="T31" fmla="*/ 6 h 1043"/>
                      <a:gd name="T32" fmla="*/ 0 w 3295"/>
                      <a:gd name="T33" fmla="*/ 0 h 1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295" h="1043">
                        <a:moveTo>
                          <a:pt x="3295" y="1043"/>
                        </a:moveTo>
                        <a:lnTo>
                          <a:pt x="3279" y="944"/>
                        </a:lnTo>
                        <a:lnTo>
                          <a:pt x="3233" y="845"/>
                        </a:lnTo>
                        <a:lnTo>
                          <a:pt x="3159" y="750"/>
                        </a:lnTo>
                        <a:lnTo>
                          <a:pt x="3055" y="656"/>
                        </a:lnTo>
                        <a:lnTo>
                          <a:pt x="2925" y="566"/>
                        </a:lnTo>
                        <a:lnTo>
                          <a:pt x="2769" y="479"/>
                        </a:lnTo>
                        <a:lnTo>
                          <a:pt x="2588" y="398"/>
                        </a:lnTo>
                        <a:lnTo>
                          <a:pt x="2383" y="322"/>
                        </a:lnTo>
                        <a:lnTo>
                          <a:pt x="2155" y="253"/>
                        </a:lnTo>
                        <a:lnTo>
                          <a:pt x="1905" y="190"/>
                        </a:lnTo>
                        <a:lnTo>
                          <a:pt x="1634" y="135"/>
                        </a:lnTo>
                        <a:lnTo>
                          <a:pt x="1343" y="88"/>
                        </a:lnTo>
                        <a:lnTo>
                          <a:pt x="1032" y="50"/>
                        </a:lnTo>
                        <a:lnTo>
                          <a:pt x="705" y="23"/>
                        </a:lnTo>
                        <a:lnTo>
                          <a:pt x="359" y="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1" name="Freeform 16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99"/>
                    <a:ext cx="0" cy="2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2" name="Freeform 17"/>
                  <p:cNvSpPr>
                    <a:spLocks noChangeAspect="1"/>
                  </p:cNvSpPr>
                  <p:nvPr/>
                </p:nvSpPr>
                <p:spPr bwMode="auto">
                  <a:xfrm>
                    <a:off x="3605" y="1200"/>
                    <a:ext cx="211" cy="58"/>
                  </a:xfrm>
                  <a:custGeom>
                    <a:avLst/>
                    <a:gdLst>
                      <a:gd name="T0" fmla="*/ 3844 w 3844"/>
                      <a:gd name="T1" fmla="*/ 0 h 1043"/>
                      <a:gd name="T2" fmla="*/ 3477 w 3844"/>
                      <a:gd name="T3" fmla="*/ 4 h 1043"/>
                      <a:gd name="T4" fmla="*/ 3114 w 3844"/>
                      <a:gd name="T5" fmla="*/ 19 h 1043"/>
                      <a:gd name="T6" fmla="*/ 2760 w 3844"/>
                      <a:gd name="T7" fmla="*/ 43 h 1043"/>
                      <a:gd name="T8" fmla="*/ 2414 w 3844"/>
                      <a:gd name="T9" fmla="*/ 76 h 1043"/>
                      <a:gd name="T10" fmla="*/ 2082 w 3844"/>
                      <a:gd name="T11" fmla="*/ 117 h 1043"/>
                      <a:gd name="T12" fmla="*/ 1765 w 3844"/>
                      <a:gd name="T13" fmla="*/ 167 h 1043"/>
                      <a:gd name="T14" fmla="*/ 1464 w 3844"/>
                      <a:gd name="T15" fmla="*/ 224 h 1043"/>
                      <a:gd name="T16" fmla="*/ 1185 w 3844"/>
                      <a:gd name="T17" fmla="*/ 289 h 1043"/>
                      <a:gd name="T18" fmla="*/ 929 w 3844"/>
                      <a:gd name="T19" fmla="*/ 362 h 1043"/>
                      <a:gd name="T20" fmla="*/ 698 w 3844"/>
                      <a:gd name="T21" fmla="*/ 441 h 1043"/>
                      <a:gd name="T22" fmla="*/ 496 w 3844"/>
                      <a:gd name="T23" fmla="*/ 526 h 1043"/>
                      <a:gd name="T24" fmla="*/ 325 w 3844"/>
                      <a:gd name="T25" fmla="*/ 618 h 1043"/>
                      <a:gd name="T26" fmla="*/ 186 w 3844"/>
                      <a:gd name="T27" fmla="*/ 717 h 1043"/>
                      <a:gd name="T28" fmla="*/ 85 w 3844"/>
                      <a:gd name="T29" fmla="*/ 821 h 1043"/>
                      <a:gd name="T30" fmla="*/ 22 w 3844"/>
                      <a:gd name="T31" fmla="*/ 929 h 1043"/>
                      <a:gd name="T32" fmla="*/ 0 w 3844"/>
                      <a:gd name="T33" fmla="*/ 1043 h 1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44" h="1043">
                        <a:moveTo>
                          <a:pt x="3844" y="0"/>
                        </a:moveTo>
                        <a:lnTo>
                          <a:pt x="3477" y="4"/>
                        </a:lnTo>
                        <a:lnTo>
                          <a:pt x="3114" y="19"/>
                        </a:lnTo>
                        <a:lnTo>
                          <a:pt x="2760" y="43"/>
                        </a:lnTo>
                        <a:lnTo>
                          <a:pt x="2414" y="76"/>
                        </a:lnTo>
                        <a:lnTo>
                          <a:pt x="2082" y="117"/>
                        </a:lnTo>
                        <a:lnTo>
                          <a:pt x="1765" y="167"/>
                        </a:lnTo>
                        <a:lnTo>
                          <a:pt x="1464" y="224"/>
                        </a:lnTo>
                        <a:lnTo>
                          <a:pt x="1185" y="289"/>
                        </a:lnTo>
                        <a:lnTo>
                          <a:pt x="929" y="362"/>
                        </a:lnTo>
                        <a:lnTo>
                          <a:pt x="698" y="441"/>
                        </a:lnTo>
                        <a:lnTo>
                          <a:pt x="496" y="526"/>
                        </a:lnTo>
                        <a:lnTo>
                          <a:pt x="325" y="618"/>
                        </a:lnTo>
                        <a:lnTo>
                          <a:pt x="186" y="717"/>
                        </a:lnTo>
                        <a:lnTo>
                          <a:pt x="85" y="821"/>
                        </a:lnTo>
                        <a:lnTo>
                          <a:pt x="22" y="929"/>
                        </a:lnTo>
                        <a:lnTo>
                          <a:pt x="0" y="1043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3" name="Freeform 18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99"/>
                    <a:ext cx="0" cy="2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4" name="Freeform 19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82"/>
                    <a:ext cx="241" cy="76"/>
                  </a:xfrm>
                  <a:custGeom>
                    <a:avLst/>
                    <a:gdLst>
                      <a:gd name="T0" fmla="*/ 4392 w 4392"/>
                      <a:gd name="T1" fmla="*/ 1364 h 1364"/>
                      <a:gd name="T2" fmla="*/ 4371 w 4392"/>
                      <a:gd name="T3" fmla="*/ 1231 h 1364"/>
                      <a:gd name="T4" fmla="*/ 4309 w 4392"/>
                      <a:gd name="T5" fmla="*/ 1102 h 1364"/>
                      <a:gd name="T6" fmla="*/ 4206 w 4392"/>
                      <a:gd name="T7" fmla="*/ 976 h 1364"/>
                      <a:gd name="T8" fmla="*/ 4066 w 4392"/>
                      <a:gd name="T9" fmla="*/ 853 h 1364"/>
                      <a:gd name="T10" fmla="*/ 3891 w 4392"/>
                      <a:gd name="T11" fmla="*/ 734 h 1364"/>
                      <a:gd name="T12" fmla="*/ 3679 w 4392"/>
                      <a:gd name="T13" fmla="*/ 622 h 1364"/>
                      <a:gd name="T14" fmla="*/ 3435 w 4392"/>
                      <a:gd name="T15" fmla="*/ 516 h 1364"/>
                      <a:gd name="T16" fmla="*/ 3159 w 4392"/>
                      <a:gd name="T17" fmla="*/ 417 h 1364"/>
                      <a:gd name="T18" fmla="*/ 2852 w 4392"/>
                      <a:gd name="T19" fmla="*/ 327 h 1364"/>
                      <a:gd name="T20" fmla="*/ 2518 w 4392"/>
                      <a:gd name="T21" fmla="*/ 245 h 1364"/>
                      <a:gd name="T22" fmla="*/ 2156 w 4392"/>
                      <a:gd name="T23" fmla="*/ 174 h 1364"/>
                      <a:gd name="T24" fmla="*/ 1769 w 4392"/>
                      <a:gd name="T25" fmla="*/ 114 h 1364"/>
                      <a:gd name="T26" fmla="*/ 1358 w 4392"/>
                      <a:gd name="T27" fmla="*/ 66 h 1364"/>
                      <a:gd name="T28" fmla="*/ 925 w 4392"/>
                      <a:gd name="T29" fmla="*/ 29 h 1364"/>
                      <a:gd name="T30" fmla="*/ 472 w 4392"/>
                      <a:gd name="T31" fmla="*/ 8 h 1364"/>
                      <a:gd name="T32" fmla="*/ 0 w 4392"/>
                      <a:gd name="T33" fmla="*/ 0 h 1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392" h="1364">
                        <a:moveTo>
                          <a:pt x="4392" y="1364"/>
                        </a:moveTo>
                        <a:lnTo>
                          <a:pt x="4371" y="1231"/>
                        </a:lnTo>
                        <a:lnTo>
                          <a:pt x="4309" y="1102"/>
                        </a:lnTo>
                        <a:lnTo>
                          <a:pt x="4206" y="976"/>
                        </a:lnTo>
                        <a:lnTo>
                          <a:pt x="4066" y="853"/>
                        </a:lnTo>
                        <a:lnTo>
                          <a:pt x="3891" y="734"/>
                        </a:lnTo>
                        <a:lnTo>
                          <a:pt x="3679" y="622"/>
                        </a:lnTo>
                        <a:lnTo>
                          <a:pt x="3435" y="516"/>
                        </a:lnTo>
                        <a:lnTo>
                          <a:pt x="3159" y="417"/>
                        </a:lnTo>
                        <a:lnTo>
                          <a:pt x="2852" y="327"/>
                        </a:lnTo>
                        <a:lnTo>
                          <a:pt x="2518" y="245"/>
                        </a:lnTo>
                        <a:lnTo>
                          <a:pt x="2156" y="174"/>
                        </a:lnTo>
                        <a:lnTo>
                          <a:pt x="1769" y="114"/>
                        </a:lnTo>
                        <a:lnTo>
                          <a:pt x="1358" y="66"/>
                        </a:lnTo>
                        <a:lnTo>
                          <a:pt x="925" y="29"/>
                        </a:lnTo>
                        <a:lnTo>
                          <a:pt x="472" y="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5" name="Freeform 20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81"/>
                    <a:ext cx="0" cy="3"/>
                  </a:xfrm>
                  <a:custGeom>
                    <a:avLst/>
                    <a:gdLst>
                      <a:gd name="T0" fmla="*/ 53 h 53"/>
                      <a:gd name="T1" fmla="*/ 0 h 53"/>
                      <a:gd name="T2" fmla="*/ 53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53"/>
                        </a:moveTo>
                        <a:lnTo>
                          <a:pt x="0" y="0"/>
                        </a:lnTo>
                        <a:lnTo>
                          <a:pt x="0" y="5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6" name="Freeform 21"/>
                  <p:cNvSpPr>
                    <a:spLocks noChangeAspect="1"/>
                  </p:cNvSpPr>
                  <p:nvPr/>
                </p:nvSpPr>
                <p:spPr bwMode="auto">
                  <a:xfrm>
                    <a:off x="3544" y="1182"/>
                    <a:ext cx="272" cy="76"/>
                  </a:xfrm>
                  <a:custGeom>
                    <a:avLst/>
                    <a:gdLst>
                      <a:gd name="T0" fmla="*/ 4943 w 4943"/>
                      <a:gd name="T1" fmla="*/ 0 h 1364"/>
                      <a:gd name="T2" fmla="*/ 4464 w 4943"/>
                      <a:gd name="T3" fmla="*/ 7 h 1364"/>
                      <a:gd name="T4" fmla="*/ 3993 w 4943"/>
                      <a:gd name="T5" fmla="*/ 26 h 1364"/>
                      <a:gd name="T6" fmla="*/ 3533 w 4943"/>
                      <a:gd name="T7" fmla="*/ 58 h 1364"/>
                      <a:gd name="T8" fmla="*/ 3087 w 4943"/>
                      <a:gd name="T9" fmla="*/ 101 h 1364"/>
                      <a:gd name="T10" fmla="*/ 2658 w 4943"/>
                      <a:gd name="T11" fmla="*/ 156 h 1364"/>
                      <a:gd name="T12" fmla="*/ 2251 w 4943"/>
                      <a:gd name="T13" fmla="*/ 222 h 1364"/>
                      <a:gd name="T14" fmla="*/ 1867 w 4943"/>
                      <a:gd name="T15" fmla="*/ 298 h 1364"/>
                      <a:gd name="T16" fmla="*/ 1508 w 4943"/>
                      <a:gd name="T17" fmla="*/ 384 h 1364"/>
                      <a:gd name="T18" fmla="*/ 1181 w 4943"/>
                      <a:gd name="T19" fmla="*/ 479 h 1364"/>
                      <a:gd name="T20" fmla="*/ 886 w 4943"/>
                      <a:gd name="T21" fmla="*/ 583 h 1364"/>
                      <a:gd name="T22" fmla="*/ 630 w 4943"/>
                      <a:gd name="T23" fmla="*/ 696 h 1364"/>
                      <a:gd name="T24" fmla="*/ 411 w 4943"/>
                      <a:gd name="T25" fmla="*/ 815 h 1364"/>
                      <a:gd name="T26" fmla="*/ 236 w 4943"/>
                      <a:gd name="T27" fmla="*/ 943 h 1364"/>
                      <a:gd name="T28" fmla="*/ 107 w 4943"/>
                      <a:gd name="T29" fmla="*/ 1077 h 1364"/>
                      <a:gd name="T30" fmla="*/ 27 w 4943"/>
                      <a:gd name="T31" fmla="*/ 1218 h 1364"/>
                      <a:gd name="T32" fmla="*/ 0 w 4943"/>
                      <a:gd name="T33" fmla="*/ 1364 h 1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43" h="1364">
                        <a:moveTo>
                          <a:pt x="4943" y="0"/>
                        </a:moveTo>
                        <a:lnTo>
                          <a:pt x="4464" y="7"/>
                        </a:lnTo>
                        <a:lnTo>
                          <a:pt x="3993" y="26"/>
                        </a:lnTo>
                        <a:lnTo>
                          <a:pt x="3533" y="58"/>
                        </a:lnTo>
                        <a:lnTo>
                          <a:pt x="3087" y="101"/>
                        </a:lnTo>
                        <a:lnTo>
                          <a:pt x="2658" y="156"/>
                        </a:lnTo>
                        <a:lnTo>
                          <a:pt x="2251" y="222"/>
                        </a:lnTo>
                        <a:lnTo>
                          <a:pt x="1867" y="298"/>
                        </a:lnTo>
                        <a:lnTo>
                          <a:pt x="1508" y="384"/>
                        </a:lnTo>
                        <a:lnTo>
                          <a:pt x="1181" y="479"/>
                        </a:lnTo>
                        <a:lnTo>
                          <a:pt x="886" y="583"/>
                        </a:lnTo>
                        <a:lnTo>
                          <a:pt x="630" y="696"/>
                        </a:lnTo>
                        <a:lnTo>
                          <a:pt x="411" y="815"/>
                        </a:lnTo>
                        <a:lnTo>
                          <a:pt x="236" y="943"/>
                        </a:lnTo>
                        <a:lnTo>
                          <a:pt x="107" y="1077"/>
                        </a:lnTo>
                        <a:lnTo>
                          <a:pt x="27" y="1218"/>
                        </a:lnTo>
                        <a:lnTo>
                          <a:pt x="0" y="1364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7" name="Freeform 22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81"/>
                    <a:ext cx="0" cy="3"/>
                  </a:xfrm>
                  <a:custGeom>
                    <a:avLst/>
                    <a:gdLst>
                      <a:gd name="T0" fmla="*/ 0 h 53"/>
                      <a:gd name="T1" fmla="*/ 53 h 53"/>
                      <a:gd name="T2" fmla="*/ 0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0"/>
                        </a:moveTo>
                        <a:lnTo>
                          <a:pt x="0" y="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8" name="Freeform 23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64"/>
                    <a:ext cx="301" cy="94"/>
                  </a:xfrm>
                  <a:custGeom>
                    <a:avLst/>
                    <a:gdLst>
                      <a:gd name="T0" fmla="*/ 5491 w 5491"/>
                      <a:gd name="T1" fmla="*/ 1686 h 1686"/>
                      <a:gd name="T2" fmla="*/ 5464 w 5491"/>
                      <a:gd name="T3" fmla="*/ 1521 h 1686"/>
                      <a:gd name="T4" fmla="*/ 5385 w 5491"/>
                      <a:gd name="T5" fmla="*/ 1360 h 1686"/>
                      <a:gd name="T6" fmla="*/ 5256 w 5491"/>
                      <a:gd name="T7" fmla="*/ 1203 h 1686"/>
                      <a:gd name="T8" fmla="*/ 5078 w 5491"/>
                      <a:gd name="T9" fmla="*/ 1050 h 1686"/>
                      <a:gd name="T10" fmla="*/ 4856 w 5491"/>
                      <a:gd name="T11" fmla="*/ 903 h 1686"/>
                      <a:gd name="T12" fmla="*/ 4589 w 5491"/>
                      <a:gd name="T13" fmla="*/ 764 h 1686"/>
                      <a:gd name="T14" fmla="*/ 4281 w 5491"/>
                      <a:gd name="T15" fmla="*/ 634 h 1686"/>
                      <a:gd name="T16" fmla="*/ 3934 w 5491"/>
                      <a:gd name="T17" fmla="*/ 512 h 1686"/>
                      <a:gd name="T18" fmla="*/ 3550 w 5491"/>
                      <a:gd name="T19" fmla="*/ 400 h 1686"/>
                      <a:gd name="T20" fmla="*/ 3131 w 5491"/>
                      <a:gd name="T21" fmla="*/ 301 h 1686"/>
                      <a:gd name="T22" fmla="*/ 2678 w 5491"/>
                      <a:gd name="T23" fmla="*/ 213 h 1686"/>
                      <a:gd name="T24" fmla="*/ 2196 w 5491"/>
                      <a:gd name="T25" fmla="*/ 139 h 1686"/>
                      <a:gd name="T26" fmla="*/ 1684 w 5491"/>
                      <a:gd name="T27" fmla="*/ 79 h 1686"/>
                      <a:gd name="T28" fmla="*/ 1146 w 5491"/>
                      <a:gd name="T29" fmla="*/ 36 h 1686"/>
                      <a:gd name="T30" fmla="*/ 584 w 5491"/>
                      <a:gd name="T31" fmla="*/ 9 h 1686"/>
                      <a:gd name="T32" fmla="*/ 0 w 5491"/>
                      <a:gd name="T33" fmla="*/ 0 h 16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491" h="1686">
                        <a:moveTo>
                          <a:pt x="5491" y="1686"/>
                        </a:moveTo>
                        <a:lnTo>
                          <a:pt x="5464" y="1521"/>
                        </a:lnTo>
                        <a:lnTo>
                          <a:pt x="5385" y="1360"/>
                        </a:lnTo>
                        <a:lnTo>
                          <a:pt x="5256" y="1203"/>
                        </a:lnTo>
                        <a:lnTo>
                          <a:pt x="5078" y="1050"/>
                        </a:lnTo>
                        <a:lnTo>
                          <a:pt x="4856" y="903"/>
                        </a:lnTo>
                        <a:lnTo>
                          <a:pt x="4589" y="764"/>
                        </a:lnTo>
                        <a:lnTo>
                          <a:pt x="4281" y="634"/>
                        </a:lnTo>
                        <a:lnTo>
                          <a:pt x="3934" y="512"/>
                        </a:lnTo>
                        <a:lnTo>
                          <a:pt x="3550" y="400"/>
                        </a:lnTo>
                        <a:lnTo>
                          <a:pt x="3131" y="301"/>
                        </a:lnTo>
                        <a:lnTo>
                          <a:pt x="2678" y="213"/>
                        </a:lnTo>
                        <a:lnTo>
                          <a:pt x="2196" y="139"/>
                        </a:lnTo>
                        <a:lnTo>
                          <a:pt x="1684" y="79"/>
                        </a:lnTo>
                        <a:lnTo>
                          <a:pt x="1146" y="36"/>
                        </a:lnTo>
                        <a:lnTo>
                          <a:pt x="584" y="9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89" name="Freeform 24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63"/>
                    <a:ext cx="0" cy="3"/>
                  </a:xfrm>
                  <a:custGeom>
                    <a:avLst/>
                    <a:gdLst>
                      <a:gd name="T0" fmla="*/ 53 h 53"/>
                      <a:gd name="T1" fmla="*/ 0 h 53"/>
                      <a:gd name="T2" fmla="*/ 53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53"/>
                        </a:moveTo>
                        <a:lnTo>
                          <a:pt x="0" y="0"/>
                        </a:lnTo>
                        <a:lnTo>
                          <a:pt x="0" y="5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90" name="Freeform 25"/>
                  <p:cNvSpPr>
                    <a:spLocks noChangeAspect="1"/>
                  </p:cNvSpPr>
                  <p:nvPr/>
                </p:nvSpPr>
                <p:spPr bwMode="auto">
                  <a:xfrm>
                    <a:off x="3484" y="1164"/>
                    <a:ext cx="332" cy="94"/>
                  </a:xfrm>
                  <a:custGeom>
                    <a:avLst/>
                    <a:gdLst>
                      <a:gd name="T0" fmla="*/ 6041 w 6041"/>
                      <a:gd name="T1" fmla="*/ 0 h 1686"/>
                      <a:gd name="T2" fmla="*/ 5450 w 6041"/>
                      <a:gd name="T3" fmla="*/ 8 h 1686"/>
                      <a:gd name="T4" fmla="*/ 4870 w 6041"/>
                      <a:gd name="T5" fmla="*/ 32 h 1686"/>
                      <a:gd name="T6" fmla="*/ 4305 w 6041"/>
                      <a:gd name="T7" fmla="*/ 72 h 1686"/>
                      <a:gd name="T8" fmla="*/ 3758 w 6041"/>
                      <a:gd name="T9" fmla="*/ 127 h 1686"/>
                      <a:gd name="T10" fmla="*/ 3234 w 6041"/>
                      <a:gd name="T11" fmla="*/ 195 h 1686"/>
                      <a:gd name="T12" fmla="*/ 2736 w 6041"/>
                      <a:gd name="T13" fmla="*/ 277 h 1686"/>
                      <a:gd name="T14" fmla="*/ 2267 w 6041"/>
                      <a:gd name="T15" fmla="*/ 373 h 1686"/>
                      <a:gd name="T16" fmla="*/ 1831 w 6041"/>
                      <a:gd name="T17" fmla="*/ 478 h 1686"/>
                      <a:gd name="T18" fmla="*/ 1432 w 6041"/>
                      <a:gd name="T19" fmla="*/ 597 h 1686"/>
                      <a:gd name="T20" fmla="*/ 1075 w 6041"/>
                      <a:gd name="T21" fmla="*/ 726 h 1686"/>
                      <a:gd name="T22" fmla="*/ 762 w 6041"/>
                      <a:gd name="T23" fmla="*/ 865 h 1686"/>
                      <a:gd name="T24" fmla="*/ 498 w 6041"/>
                      <a:gd name="T25" fmla="*/ 1013 h 1686"/>
                      <a:gd name="T26" fmla="*/ 285 w 6041"/>
                      <a:gd name="T27" fmla="*/ 1169 h 1686"/>
                      <a:gd name="T28" fmla="*/ 129 w 6041"/>
                      <a:gd name="T29" fmla="*/ 1334 h 1686"/>
                      <a:gd name="T30" fmla="*/ 33 w 6041"/>
                      <a:gd name="T31" fmla="*/ 1506 h 1686"/>
                      <a:gd name="T32" fmla="*/ 0 w 6041"/>
                      <a:gd name="T33" fmla="*/ 1686 h 16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041" h="1686">
                        <a:moveTo>
                          <a:pt x="6041" y="0"/>
                        </a:moveTo>
                        <a:lnTo>
                          <a:pt x="5450" y="8"/>
                        </a:lnTo>
                        <a:lnTo>
                          <a:pt x="4870" y="32"/>
                        </a:lnTo>
                        <a:lnTo>
                          <a:pt x="4305" y="72"/>
                        </a:lnTo>
                        <a:lnTo>
                          <a:pt x="3758" y="127"/>
                        </a:lnTo>
                        <a:lnTo>
                          <a:pt x="3234" y="195"/>
                        </a:lnTo>
                        <a:lnTo>
                          <a:pt x="2736" y="277"/>
                        </a:lnTo>
                        <a:lnTo>
                          <a:pt x="2267" y="373"/>
                        </a:lnTo>
                        <a:lnTo>
                          <a:pt x="1831" y="478"/>
                        </a:lnTo>
                        <a:lnTo>
                          <a:pt x="1432" y="597"/>
                        </a:lnTo>
                        <a:lnTo>
                          <a:pt x="1075" y="726"/>
                        </a:lnTo>
                        <a:lnTo>
                          <a:pt x="762" y="865"/>
                        </a:lnTo>
                        <a:lnTo>
                          <a:pt x="498" y="1013"/>
                        </a:lnTo>
                        <a:lnTo>
                          <a:pt x="285" y="1169"/>
                        </a:lnTo>
                        <a:lnTo>
                          <a:pt x="129" y="1334"/>
                        </a:lnTo>
                        <a:lnTo>
                          <a:pt x="33" y="1506"/>
                        </a:lnTo>
                        <a:lnTo>
                          <a:pt x="0" y="1686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91" name="Freeform 26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63"/>
                    <a:ext cx="0" cy="3"/>
                  </a:xfrm>
                  <a:custGeom>
                    <a:avLst/>
                    <a:gdLst>
                      <a:gd name="T0" fmla="*/ 0 h 53"/>
                      <a:gd name="T1" fmla="*/ 53 h 53"/>
                      <a:gd name="T2" fmla="*/ 0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0"/>
                        </a:moveTo>
                        <a:lnTo>
                          <a:pt x="0" y="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92" name="Freeform 27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47"/>
                    <a:ext cx="362" cy="111"/>
                  </a:xfrm>
                  <a:custGeom>
                    <a:avLst/>
                    <a:gdLst>
                      <a:gd name="T0" fmla="*/ 6589 w 6589"/>
                      <a:gd name="T1" fmla="*/ 2007 h 2007"/>
                      <a:gd name="T2" fmla="*/ 6556 w 6589"/>
                      <a:gd name="T3" fmla="*/ 1809 h 2007"/>
                      <a:gd name="T4" fmla="*/ 6461 w 6589"/>
                      <a:gd name="T5" fmla="*/ 1617 h 2007"/>
                      <a:gd name="T6" fmla="*/ 6305 w 6589"/>
                      <a:gd name="T7" fmla="*/ 1428 h 2007"/>
                      <a:gd name="T8" fmla="*/ 6090 w 6589"/>
                      <a:gd name="T9" fmla="*/ 1247 h 2007"/>
                      <a:gd name="T10" fmla="*/ 5821 w 6589"/>
                      <a:gd name="T11" fmla="*/ 1072 h 2007"/>
                      <a:gd name="T12" fmla="*/ 5499 w 6589"/>
                      <a:gd name="T13" fmla="*/ 906 h 2007"/>
                      <a:gd name="T14" fmla="*/ 5128 w 6589"/>
                      <a:gd name="T15" fmla="*/ 750 h 2007"/>
                      <a:gd name="T16" fmla="*/ 4710 w 6589"/>
                      <a:gd name="T17" fmla="*/ 606 h 2007"/>
                      <a:gd name="T18" fmla="*/ 4247 w 6589"/>
                      <a:gd name="T19" fmla="*/ 474 h 2007"/>
                      <a:gd name="T20" fmla="*/ 3743 w 6589"/>
                      <a:gd name="T21" fmla="*/ 356 h 2007"/>
                      <a:gd name="T22" fmla="*/ 3200 w 6589"/>
                      <a:gd name="T23" fmla="*/ 252 h 2007"/>
                      <a:gd name="T24" fmla="*/ 2622 w 6589"/>
                      <a:gd name="T25" fmla="*/ 164 h 2007"/>
                      <a:gd name="T26" fmla="*/ 2009 w 6589"/>
                      <a:gd name="T27" fmla="*/ 95 h 2007"/>
                      <a:gd name="T28" fmla="*/ 1366 w 6589"/>
                      <a:gd name="T29" fmla="*/ 43 h 2007"/>
                      <a:gd name="T30" fmla="*/ 695 w 6589"/>
                      <a:gd name="T31" fmla="*/ 11 h 2007"/>
                      <a:gd name="T32" fmla="*/ 0 w 6589"/>
                      <a:gd name="T33" fmla="*/ 0 h 20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589" h="2007">
                        <a:moveTo>
                          <a:pt x="6589" y="2007"/>
                        </a:moveTo>
                        <a:lnTo>
                          <a:pt x="6556" y="1809"/>
                        </a:lnTo>
                        <a:lnTo>
                          <a:pt x="6461" y="1617"/>
                        </a:lnTo>
                        <a:lnTo>
                          <a:pt x="6305" y="1428"/>
                        </a:lnTo>
                        <a:lnTo>
                          <a:pt x="6090" y="1247"/>
                        </a:lnTo>
                        <a:lnTo>
                          <a:pt x="5821" y="1072"/>
                        </a:lnTo>
                        <a:lnTo>
                          <a:pt x="5499" y="906"/>
                        </a:lnTo>
                        <a:lnTo>
                          <a:pt x="5128" y="750"/>
                        </a:lnTo>
                        <a:lnTo>
                          <a:pt x="4710" y="606"/>
                        </a:lnTo>
                        <a:lnTo>
                          <a:pt x="4247" y="474"/>
                        </a:lnTo>
                        <a:lnTo>
                          <a:pt x="3743" y="356"/>
                        </a:lnTo>
                        <a:lnTo>
                          <a:pt x="3200" y="252"/>
                        </a:lnTo>
                        <a:lnTo>
                          <a:pt x="2622" y="164"/>
                        </a:lnTo>
                        <a:lnTo>
                          <a:pt x="2009" y="95"/>
                        </a:lnTo>
                        <a:lnTo>
                          <a:pt x="1366" y="43"/>
                        </a:lnTo>
                        <a:lnTo>
                          <a:pt x="695" y="1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93" name="Freeform 28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45"/>
                    <a:ext cx="0" cy="3"/>
                  </a:xfrm>
                  <a:custGeom>
                    <a:avLst/>
                    <a:gdLst>
                      <a:gd name="T0" fmla="*/ 53 h 53"/>
                      <a:gd name="T1" fmla="*/ 0 h 53"/>
                      <a:gd name="T2" fmla="*/ 53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53"/>
                        </a:moveTo>
                        <a:lnTo>
                          <a:pt x="0" y="0"/>
                        </a:lnTo>
                        <a:lnTo>
                          <a:pt x="0" y="5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94" name="Freeform 29"/>
                  <p:cNvSpPr>
                    <a:spLocks noChangeAspect="1"/>
                  </p:cNvSpPr>
                  <p:nvPr/>
                </p:nvSpPr>
                <p:spPr bwMode="auto">
                  <a:xfrm>
                    <a:off x="3424" y="1147"/>
                    <a:ext cx="392" cy="111"/>
                  </a:xfrm>
                  <a:custGeom>
                    <a:avLst/>
                    <a:gdLst>
                      <a:gd name="T0" fmla="*/ 7138 w 7138"/>
                      <a:gd name="T1" fmla="*/ 0 h 2007"/>
                      <a:gd name="T2" fmla="*/ 6435 w 7138"/>
                      <a:gd name="T3" fmla="*/ 10 h 2007"/>
                      <a:gd name="T4" fmla="*/ 5747 w 7138"/>
                      <a:gd name="T5" fmla="*/ 39 h 2007"/>
                      <a:gd name="T6" fmla="*/ 5077 w 7138"/>
                      <a:gd name="T7" fmla="*/ 87 h 2007"/>
                      <a:gd name="T8" fmla="*/ 4430 w 7138"/>
                      <a:gd name="T9" fmla="*/ 152 h 2007"/>
                      <a:gd name="T10" fmla="*/ 3809 w 7138"/>
                      <a:gd name="T11" fmla="*/ 234 h 2007"/>
                      <a:gd name="T12" fmla="*/ 3219 w 7138"/>
                      <a:gd name="T13" fmla="*/ 332 h 2007"/>
                      <a:gd name="T14" fmla="*/ 2666 w 7138"/>
                      <a:gd name="T15" fmla="*/ 445 h 2007"/>
                      <a:gd name="T16" fmla="*/ 2153 w 7138"/>
                      <a:gd name="T17" fmla="*/ 573 h 2007"/>
                      <a:gd name="T18" fmla="*/ 1683 w 7138"/>
                      <a:gd name="T19" fmla="*/ 714 h 2007"/>
                      <a:gd name="T20" fmla="*/ 1262 w 7138"/>
                      <a:gd name="T21" fmla="*/ 867 h 2007"/>
                      <a:gd name="T22" fmla="*/ 894 w 7138"/>
                      <a:gd name="T23" fmla="*/ 1033 h 2007"/>
                      <a:gd name="T24" fmla="*/ 584 w 7138"/>
                      <a:gd name="T25" fmla="*/ 1209 h 2007"/>
                      <a:gd name="T26" fmla="*/ 335 w 7138"/>
                      <a:gd name="T27" fmla="*/ 1395 h 2007"/>
                      <a:gd name="T28" fmla="*/ 150 w 7138"/>
                      <a:gd name="T29" fmla="*/ 1591 h 2007"/>
                      <a:gd name="T30" fmla="*/ 38 w 7138"/>
                      <a:gd name="T31" fmla="*/ 1795 h 2007"/>
                      <a:gd name="T32" fmla="*/ 0 w 7138"/>
                      <a:gd name="T33" fmla="*/ 2007 h 20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38" h="2007">
                        <a:moveTo>
                          <a:pt x="7138" y="0"/>
                        </a:moveTo>
                        <a:lnTo>
                          <a:pt x="6435" y="10"/>
                        </a:lnTo>
                        <a:lnTo>
                          <a:pt x="5747" y="39"/>
                        </a:lnTo>
                        <a:lnTo>
                          <a:pt x="5077" y="87"/>
                        </a:lnTo>
                        <a:lnTo>
                          <a:pt x="4430" y="152"/>
                        </a:lnTo>
                        <a:lnTo>
                          <a:pt x="3809" y="234"/>
                        </a:lnTo>
                        <a:lnTo>
                          <a:pt x="3219" y="332"/>
                        </a:lnTo>
                        <a:lnTo>
                          <a:pt x="2666" y="445"/>
                        </a:lnTo>
                        <a:lnTo>
                          <a:pt x="2153" y="573"/>
                        </a:lnTo>
                        <a:lnTo>
                          <a:pt x="1683" y="714"/>
                        </a:lnTo>
                        <a:lnTo>
                          <a:pt x="1262" y="867"/>
                        </a:lnTo>
                        <a:lnTo>
                          <a:pt x="894" y="1033"/>
                        </a:lnTo>
                        <a:lnTo>
                          <a:pt x="584" y="1209"/>
                        </a:lnTo>
                        <a:lnTo>
                          <a:pt x="335" y="1395"/>
                        </a:lnTo>
                        <a:lnTo>
                          <a:pt x="150" y="1591"/>
                        </a:lnTo>
                        <a:lnTo>
                          <a:pt x="38" y="1795"/>
                        </a:lnTo>
                        <a:lnTo>
                          <a:pt x="0" y="2007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95" name="Freeform 30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45"/>
                    <a:ext cx="0" cy="3"/>
                  </a:xfrm>
                  <a:custGeom>
                    <a:avLst/>
                    <a:gdLst>
                      <a:gd name="T0" fmla="*/ 0 h 53"/>
                      <a:gd name="T1" fmla="*/ 53 h 53"/>
                      <a:gd name="T2" fmla="*/ 0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0"/>
                        </a:moveTo>
                        <a:lnTo>
                          <a:pt x="0" y="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96" name="Freeform 31"/>
                  <p:cNvSpPr>
                    <a:spLocks noChangeAspect="1"/>
                  </p:cNvSpPr>
                  <p:nvPr/>
                </p:nvSpPr>
                <p:spPr bwMode="auto">
                  <a:xfrm>
                    <a:off x="4168" y="1187"/>
                    <a:ext cx="69" cy="71"/>
                  </a:xfrm>
                  <a:custGeom>
                    <a:avLst/>
                    <a:gdLst>
                      <a:gd name="T0" fmla="*/ 1277 w 1277"/>
                      <a:gd name="T1" fmla="*/ 1279 h 1279"/>
                      <a:gd name="T2" fmla="*/ 1271 w 1277"/>
                      <a:gd name="T3" fmla="*/ 1192 h 1279"/>
                      <a:gd name="T4" fmla="*/ 1255 w 1277"/>
                      <a:gd name="T5" fmla="*/ 1106 h 1279"/>
                      <a:gd name="T6" fmla="*/ 1228 w 1277"/>
                      <a:gd name="T7" fmla="*/ 1021 h 1279"/>
                      <a:gd name="T8" fmla="*/ 1192 w 1277"/>
                      <a:gd name="T9" fmla="*/ 936 h 1279"/>
                      <a:gd name="T10" fmla="*/ 1143 w 1277"/>
                      <a:gd name="T11" fmla="*/ 852 h 1279"/>
                      <a:gd name="T12" fmla="*/ 1087 w 1277"/>
                      <a:gd name="T13" fmla="*/ 769 h 1279"/>
                      <a:gd name="T14" fmla="*/ 1019 w 1277"/>
                      <a:gd name="T15" fmla="*/ 687 h 1279"/>
                      <a:gd name="T16" fmla="*/ 942 w 1277"/>
                      <a:gd name="T17" fmla="*/ 605 h 1279"/>
                      <a:gd name="T18" fmla="*/ 856 w 1277"/>
                      <a:gd name="T19" fmla="*/ 525 h 1279"/>
                      <a:gd name="T20" fmla="*/ 760 w 1277"/>
                      <a:gd name="T21" fmla="*/ 446 h 1279"/>
                      <a:gd name="T22" fmla="*/ 655 w 1277"/>
                      <a:gd name="T23" fmla="*/ 369 h 1279"/>
                      <a:gd name="T24" fmla="*/ 541 w 1277"/>
                      <a:gd name="T25" fmla="*/ 292 h 1279"/>
                      <a:gd name="T26" fmla="*/ 419 w 1277"/>
                      <a:gd name="T27" fmla="*/ 216 h 1279"/>
                      <a:gd name="T28" fmla="*/ 287 w 1277"/>
                      <a:gd name="T29" fmla="*/ 142 h 1279"/>
                      <a:gd name="T30" fmla="*/ 147 w 1277"/>
                      <a:gd name="T31" fmla="*/ 70 h 1279"/>
                      <a:gd name="T32" fmla="*/ 0 w 1277"/>
                      <a:gd name="T33" fmla="*/ 0 h 12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77" h="1279">
                        <a:moveTo>
                          <a:pt x="1277" y="1279"/>
                        </a:moveTo>
                        <a:lnTo>
                          <a:pt x="1271" y="1192"/>
                        </a:lnTo>
                        <a:lnTo>
                          <a:pt x="1255" y="1106"/>
                        </a:lnTo>
                        <a:lnTo>
                          <a:pt x="1228" y="1021"/>
                        </a:lnTo>
                        <a:lnTo>
                          <a:pt x="1192" y="936"/>
                        </a:lnTo>
                        <a:lnTo>
                          <a:pt x="1143" y="852"/>
                        </a:lnTo>
                        <a:lnTo>
                          <a:pt x="1087" y="769"/>
                        </a:lnTo>
                        <a:lnTo>
                          <a:pt x="1019" y="687"/>
                        </a:lnTo>
                        <a:lnTo>
                          <a:pt x="942" y="605"/>
                        </a:lnTo>
                        <a:lnTo>
                          <a:pt x="856" y="525"/>
                        </a:lnTo>
                        <a:lnTo>
                          <a:pt x="760" y="446"/>
                        </a:lnTo>
                        <a:lnTo>
                          <a:pt x="655" y="369"/>
                        </a:lnTo>
                        <a:lnTo>
                          <a:pt x="541" y="292"/>
                        </a:lnTo>
                        <a:lnTo>
                          <a:pt x="419" y="216"/>
                        </a:lnTo>
                        <a:lnTo>
                          <a:pt x="287" y="142"/>
                        </a:lnTo>
                        <a:lnTo>
                          <a:pt x="147" y="7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97" name="Freeform 32"/>
                  <p:cNvSpPr>
                    <a:spLocks noChangeAspect="1"/>
                  </p:cNvSpPr>
                  <p:nvPr/>
                </p:nvSpPr>
                <p:spPr bwMode="auto">
                  <a:xfrm>
                    <a:off x="4167" y="1185"/>
                    <a:ext cx="1" cy="3"/>
                  </a:xfrm>
                  <a:custGeom>
                    <a:avLst/>
                    <a:gdLst>
                      <a:gd name="T0" fmla="*/ 0 w 21"/>
                      <a:gd name="T1" fmla="*/ 49 h 49"/>
                      <a:gd name="T2" fmla="*/ 21 w 21"/>
                      <a:gd name="T3" fmla="*/ 0 h 49"/>
                      <a:gd name="T4" fmla="*/ 0 w 21"/>
                      <a:gd name="T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" h="49">
                        <a:moveTo>
                          <a:pt x="0" y="49"/>
                        </a:moveTo>
                        <a:lnTo>
                          <a:pt x="21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3" name="Group 33"/>
                <p:cNvGrpSpPr>
                  <a:grpSpLocks noChangeAspect="1"/>
                </p:cNvGrpSpPr>
                <p:nvPr/>
              </p:nvGrpSpPr>
              <p:grpSpPr bwMode="auto">
                <a:xfrm rot="-18188" flipH="1" flipV="1">
                  <a:off x="942" y="1432"/>
                  <a:ext cx="2750" cy="517"/>
                  <a:chOff x="4729" y="1482"/>
                  <a:chExt cx="817" cy="128"/>
                </a:xfrm>
              </p:grpSpPr>
              <p:sp>
                <p:nvSpPr>
                  <p:cNvPr id="14" name="Freeform 34"/>
                  <p:cNvSpPr>
                    <a:spLocks noChangeAspect="1"/>
                  </p:cNvSpPr>
                  <p:nvPr/>
                </p:nvSpPr>
                <p:spPr bwMode="auto">
                  <a:xfrm>
                    <a:off x="5093" y="1483"/>
                    <a:ext cx="30" cy="5"/>
                  </a:xfrm>
                  <a:custGeom>
                    <a:avLst/>
                    <a:gdLst>
                      <a:gd name="T0" fmla="*/ 549 w 549"/>
                      <a:gd name="T1" fmla="*/ 1 h 81"/>
                      <a:gd name="T2" fmla="*/ 518 w 549"/>
                      <a:gd name="T3" fmla="*/ 0 h 81"/>
                      <a:gd name="T4" fmla="*/ 481 w 549"/>
                      <a:gd name="T5" fmla="*/ 0 h 81"/>
                      <a:gd name="T6" fmla="*/ 442 w 549"/>
                      <a:gd name="T7" fmla="*/ 0 h 81"/>
                      <a:gd name="T8" fmla="*/ 399 w 549"/>
                      <a:gd name="T9" fmla="*/ 1 h 81"/>
                      <a:gd name="T10" fmla="*/ 354 w 549"/>
                      <a:gd name="T11" fmla="*/ 1 h 81"/>
                      <a:gd name="T12" fmla="*/ 308 w 549"/>
                      <a:gd name="T13" fmla="*/ 3 h 81"/>
                      <a:gd name="T14" fmla="*/ 262 w 549"/>
                      <a:gd name="T15" fmla="*/ 5 h 81"/>
                      <a:gd name="T16" fmla="*/ 217 w 549"/>
                      <a:gd name="T17" fmla="*/ 7 h 81"/>
                      <a:gd name="T18" fmla="*/ 174 w 549"/>
                      <a:gd name="T19" fmla="*/ 12 h 81"/>
                      <a:gd name="T20" fmla="*/ 134 w 549"/>
                      <a:gd name="T21" fmla="*/ 17 h 81"/>
                      <a:gd name="T22" fmla="*/ 96 w 549"/>
                      <a:gd name="T23" fmla="*/ 23 h 81"/>
                      <a:gd name="T24" fmla="*/ 64 w 549"/>
                      <a:gd name="T25" fmla="*/ 31 h 81"/>
                      <a:gd name="T26" fmla="*/ 37 w 549"/>
                      <a:gd name="T27" fmla="*/ 40 h 81"/>
                      <a:gd name="T28" fmla="*/ 17 w 549"/>
                      <a:gd name="T29" fmla="*/ 52 h 81"/>
                      <a:gd name="T30" fmla="*/ 4 w 549"/>
                      <a:gd name="T31" fmla="*/ 65 h 81"/>
                      <a:gd name="T32" fmla="*/ 0 w 549"/>
                      <a:gd name="T33" fmla="*/ 8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49" h="81">
                        <a:moveTo>
                          <a:pt x="549" y="1"/>
                        </a:moveTo>
                        <a:lnTo>
                          <a:pt x="518" y="0"/>
                        </a:lnTo>
                        <a:lnTo>
                          <a:pt x="481" y="0"/>
                        </a:lnTo>
                        <a:lnTo>
                          <a:pt x="442" y="0"/>
                        </a:lnTo>
                        <a:lnTo>
                          <a:pt x="399" y="1"/>
                        </a:lnTo>
                        <a:lnTo>
                          <a:pt x="354" y="1"/>
                        </a:lnTo>
                        <a:lnTo>
                          <a:pt x="308" y="3"/>
                        </a:lnTo>
                        <a:lnTo>
                          <a:pt x="262" y="5"/>
                        </a:lnTo>
                        <a:lnTo>
                          <a:pt x="217" y="7"/>
                        </a:lnTo>
                        <a:lnTo>
                          <a:pt x="174" y="12"/>
                        </a:lnTo>
                        <a:lnTo>
                          <a:pt x="134" y="17"/>
                        </a:lnTo>
                        <a:lnTo>
                          <a:pt x="96" y="23"/>
                        </a:lnTo>
                        <a:lnTo>
                          <a:pt x="64" y="31"/>
                        </a:lnTo>
                        <a:lnTo>
                          <a:pt x="37" y="40"/>
                        </a:lnTo>
                        <a:lnTo>
                          <a:pt x="17" y="52"/>
                        </a:lnTo>
                        <a:lnTo>
                          <a:pt x="4" y="65"/>
                        </a:lnTo>
                        <a:lnTo>
                          <a:pt x="0" y="81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5" name="Freeform 35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2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6" name="Freeform 36"/>
                  <p:cNvSpPr>
                    <a:spLocks noChangeAspect="1"/>
                  </p:cNvSpPr>
                  <p:nvPr/>
                </p:nvSpPr>
                <p:spPr bwMode="auto">
                  <a:xfrm>
                    <a:off x="5091" y="1488"/>
                    <a:ext cx="3" cy="1"/>
                  </a:xfrm>
                  <a:custGeom>
                    <a:avLst/>
                    <a:gdLst>
                      <a:gd name="T0" fmla="*/ 54 w 54"/>
                      <a:gd name="T1" fmla="*/ 0 w 54"/>
                      <a:gd name="T2" fmla="*/ 54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54" y="0"/>
                        </a:moveTo>
                        <a:lnTo>
                          <a:pt x="0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7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5093" y="1488"/>
                    <a:ext cx="30" cy="13"/>
                  </a:xfrm>
                  <a:custGeom>
                    <a:avLst/>
                    <a:gdLst>
                      <a:gd name="T0" fmla="*/ 0 w 549"/>
                      <a:gd name="T1" fmla="*/ 0 h 242"/>
                      <a:gd name="T2" fmla="*/ 1 w 549"/>
                      <a:gd name="T3" fmla="*/ 17 h 242"/>
                      <a:gd name="T4" fmla="*/ 4 w 549"/>
                      <a:gd name="T5" fmla="*/ 35 h 242"/>
                      <a:gd name="T6" fmla="*/ 12 w 549"/>
                      <a:gd name="T7" fmla="*/ 56 h 242"/>
                      <a:gd name="T8" fmla="*/ 21 w 549"/>
                      <a:gd name="T9" fmla="*/ 75 h 242"/>
                      <a:gd name="T10" fmla="*/ 35 w 549"/>
                      <a:gd name="T11" fmla="*/ 95 h 242"/>
                      <a:gd name="T12" fmla="*/ 53 w 549"/>
                      <a:gd name="T13" fmla="*/ 116 h 242"/>
                      <a:gd name="T14" fmla="*/ 77 w 549"/>
                      <a:gd name="T15" fmla="*/ 135 h 242"/>
                      <a:gd name="T16" fmla="*/ 104 w 549"/>
                      <a:gd name="T17" fmla="*/ 154 h 242"/>
                      <a:gd name="T18" fmla="*/ 137 w 549"/>
                      <a:gd name="T19" fmla="*/ 172 h 242"/>
                      <a:gd name="T20" fmla="*/ 175 w 549"/>
                      <a:gd name="T21" fmla="*/ 188 h 242"/>
                      <a:gd name="T22" fmla="*/ 220 w 549"/>
                      <a:gd name="T23" fmla="*/ 203 h 242"/>
                      <a:gd name="T24" fmla="*/ 272 w 549"/>
                      <a:gd name="T25" fmla="*/ 216 h 242"/>
                      <a:gd name="T26" fmla="*/ 330 w 549"/>
                      <a:gd name="T27" fmla="*/ 227 h 242"/>
                      <a:gd name="T28" fmla="*/ 395 w 549"/>
                      <a:gd name="T29" fmla="*/ 234 h 242"/>
                      <a:gd name="T30" fmla="*/ 468 w 549"/>
                      <a:gd name="T31" fmla="*/ 240 h 242"/>
                      <a:gd name="T32" fmla="*/ 549 w 549"/>
                      <a:gd name="T33" fmla="*/ 242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49" h="242">
                        <a:moveTo>
                          <a:pt x="0" y="0"/>
                        </a:moveTo>
                        <a:lnTo>
                          <a:pt x="1" y="17"/>
                        </a:lnTo>
                        <a:lnTo>
                          <a:pt x="4" y="35"/>
                        </a:lnTo>
                        <a:lnTo>
                          <a:pt x="12" y="56"/>
                        </a:lnTo>
                        <a:lnTo>
                          <a:pt x="21" y="75"/>
                        </a:lnTo>
                        <a:lnTo>
                          <a:pt x="35" y="95"/>
                        </a:lnTo>
                        <a:lnTo>
                          <a:pt x="53" y="116"/>
                        </a:lnTo>
                        <a:lnTo>
                          <a:pt x="77" y="135"/>
                        </a:lnTo>
                        <a:lnTo>
                          <a:pt x="104" y="154"/>
                        </a:lnTo>
                        <a:lnTo>
                          <a:pt x="137" y="172"/>
                        </a:lnTo>
                        <a:lnTo>
                          <a:pt x="175" y="188"/>
                        </a:lnTo>
                        <a:lnTo>
                          <a:pt x="220" y="203"/>
                        </a:lnTo>
                        <a:lnTo>
                          <a:pt x="272" y="216"/>
                        </a:lnTo>
                        <a:lnTo>
                          <a:pt x="330" y="227"/>
                        </a:lnTo>
                        <a:lnTo>
                          <a:pt x="395" y="234"/>
                        </a:lnTo>
                        <a:lnTo>
                          <a:pt x="468" y="240"/>
                        </a:lnTo>
                        <a:lnTo>
                          <a:pt x="549" y="242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8" name="Freeform 38"/>
                  <p:cNvSpPr>
                    <a:spLocks noChangeAspect="1"/>
                  </p:cNvSpPr>
                  <p:nvPr/>
                </p:nvSpPr>
                <p:spPr bwMode="auto">
                  <a:xfrm>
                    <a:off x="5091" y="1488"/>
                    <a:ext cx="3" cy="1"/>
                  </a:xfrm>
                  <a:custGeom>
                    <a:avLst/>
                    <a:gdLst>
                      <a:gd name="T0" fmla="*/ 0 w 54"/>
                      <a:gd name="T1" fmla="*/ 54 w 54"/>
                      <a:gd name="T2" fmla="*/ 0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0" y="0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9" name="Freeform 39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00"/>
                    <a:ext cx="0" cy="3"/>
                  </a:xfrm>
                  <a:custGeom>
                    <a:avLst/>
                    <a:gdLst>
                      <a:gd name="T0" fmla="*/ 0 h 55"/>
                      <a:gd name="T1" fmla="*/ 55 h 55"/>
                      <a:gd name="T2" fmla="*/ 0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0"/>
                        </a:moveTo>
                        <a:lnTo>
                          <a:pt x="0" y="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0" name="Freeform 40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60" cy="13"/>
                  </a:xfrm>
                  <a:custGeom>
                    <a:avLst/>
                    <a:gdLst>
                      <a:gd name="T0" fmla="*/ 0 w 1099"/>
                      <a:gd name="T1" fmla="*/ 242 h 242"/>
                      <a:gd name="T2" fmla="*/ 87 w 1099"/>
                      <a:gd name="T3" fmla="*/ 241 h 242"/>
                      <a:gd name="T4" fmla="*/ 176 w 1099"/>
                      <a:gd name="T5" fmla="*/ 239 h 242"/>
                      <a:gd name="T6" fmla="*/ 268 w 1099"/>
                      <a:gd name="T7" fmla="*/ 234 h 242"/>
                      <a:gd name="T8" fmla="*/ 362 w 1099"/>
                      <a:gd name="T9" fmla="*/ 229 h 242"/>
                      <a:gd name="T10" fmla="*/ 455 w 1099"/>
                      <a:gd name="T11" fmla="*/ 222 h 242"/>
                      <a:gd name="T12" fmla="*/ 546 w 1099"/>
                      <a:gd name="T13" fmla="*/ 212 h 242"/>
                      <a:gd name="T14" fmla="*/ 634 w 1099"/>
                      <a:gd name="T15" fmla="*/ 200 h 242"/>
                      <a:gd name="T16" fmla="*/ 719 w 1099"/>
                      <a:gd name="T17" fmla="*/ 187 h 242"/>
                      <a:gd name="T18" fmla="*/ 797 w 1099"/>
                      <a:gd name="T19" fmla="*/ 171 h 242"/>
                      <a:gd name="T20" fmla="*/ 870 w 1099"/>
                      <a:gd name="T21" fmla="*/ 154 h 242"/>
                      <a:gd name="T22" fmla="*/ 935 w 1099"/>
                      <a:gd name="T23" fmla="*/ 134 h 242"/>
                      <a:gd name="T24" fmla="*/ 991 w 1099"/>
                      <a:gd name="T25" fmla="*/ 112 h 242"/>
                      <a:gd name="T26" fmla="*/ 1036 w 1099"/>
                      <a:gd name="T27" fmla="*/ 88 h 242"/>
                      <a:gd name="T28" fmla="*/ 1070 w 1099"/>
                      <a:gd name="T29" fmla="*/ 61 h 242"/>
                      <a:gd name="T30" fmla="*/ 1091 w 1099"/>
                      <a:gd name="T31" fmla="*/ 31 h 242"/>
                      <a:gd name="T32" fmla="*/ 1099 w 1099"/>
                      <a:gd name="T33" fmla="*/ 0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99" h="242">
                        <a:moveTo>
                          <a:pt x="0" y="242"/>
                        </a:moveTo>
                        <a:lnTo>
                          <a:pt x="87" y="241"/>
                        </a:lnTo>
                        <a:lnTo>
                          <a:pt x="176" y="239"/>
                        </a:lnTo>
                        <a:lnTo>
                          <a:pt x="268" y="234"/>
                        </a:lnTo>
                        <a:lnTo>
                          <a:pt x="362" y="229"/>
                        </a:lnTo>
                        <a:lnTo>
                          <a:pt x="455" y="222"/>
                        </a:lnTo>
                        <a:lnTo>
                          <a:pt x="546" y="212"/>
                        </a:lnTo>
                        <a:lnTo>
                          <a:pt x="634" y="200"/>
                        </a:lnTo>
                        <a:lnTo>
                          <a:pt x="719" y="187"/>
                        </a:lnTo>
                        <a:lnTo>
                          <a:pt x="797" y="171"/>
                        </a:lnTo>
                        <a:lnTo>
                          <a:pt x="870" y="154"/>
                        </a:lnTo>
                        <a:lnTo>
                          <a:pt x="935" y="134"/>
                        </a:lnTo>
                        <a:lnTo>
                          <a:pt x="991" y="112"/>
                        </a:lnTo>
                        <a:lnTo>
                          <a:pt x="1036" y="88"/>
                        </a:lnTo>
                        <a:lnTo>
                          <a:pt x="1070" y="61"/>
                        </a:lnTo>
                        <a:lnTo>
                          <a:pt x="1091" y="31"/>
                        </a:lnTo>
                        <a:lnTo>
                          <a:pt x="1099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" name="Freeform 41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00"/>
                    <a:ext cx="0" cy="3"/>
                  </a:xfrm>
                  <a:custGeom>
                    <a:avLst/>
                    <a:gdLst>
                      <a:gd name="T0" fmla="*/ 55 h 55"/>
                      <a:gd name="T1" fmla="*/ 0 h 55"/>
                      <a:gd name="T2" fmla="*/ 55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55"/>
                        </a:moveTo>
                        <a:lnTo>
                          <a:pt x="0" y="0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" name="Freeform 42"/>
                  <p:cNvSpPr>
                    <a:spLocks noChangeAspect="1"/>
                  </p:cNvSpPr>
                  <p:nvPr/>
                </p:nvSpPr>
                <p:spPr bwMode="auto">
                  <a:xfrm>
                    <a:off x="5182" y="1488"/>
                    <a:ext cx="3" cy="1"/>
                  </a:xfrm>
                  <a:custGeom>
                    <a:avLst/>
                    <a:gdLst>
                      <a:gd name="T0" fmla="*/ 0 w 54"/>
                      <a:gd name="T1" fmla="*/ 54 w 54"/>
                      <a:gd name="T2" fmla="*/ 0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0" y="0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3" name="Freeform 43"/>
                  <p:cNvSpPr>
                    <a:spLocks noChangeAspect="1"/>
                  </p:cNvSpPr>
                  <p:nvPr/>
                </p:nvSpPr>
                <p:spPr bwMode="auto">
                  <a:xfrm>
                    <a:off x="5182" y="1488"/>
                    <a:ext cx="3" cy="1"/>
                  </a:xfrm>
                  <a:custGeom>
                    <a:avLst/>
                    <a:gdLst>
                      <a:gd name="T0" fmla="*/ 54 w 54"/>
                      <a:gd name="T1" fmla="*/ 0 w 54"/>
                      <a:gd name="T2" fmla="*/ 54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54" y="0"/>
                        </a:moveTo>
                        <a:lnTo>
                          <a:pt x="0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4" name="Freeform 44"/>
                  <p:cNvSpPr>
                    <a:spLocks noChangeAspect="1"/>
                  </p:cNvSpPr>
                  <p:nvPr/>
                </p:nvSpPr>
                <p:spPr bwMode="auto">
                  <a:xfrm>
                    <a:off x="5031" y="1488"/>
                    <a:ext cx="2" cy="1"/>
                  </a:xfrm>
                  <a:custGeom>
                    <a:avLst/>
                    <a:gdLst>
                      <a:gd name="T0" fmla="*/ 54 w 54"/>
                      <a:gd name="T1" fmla="*/ 0 w 54"/>
                      <a:gd name="T2" fmla="*/ 54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54" y="0"/>
                        </a:moveTo>
                        <a:lnTo>
                          <a:pt x="0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5" name="Freeform 45"/>
                  <p:cNvSpPr>
                    <a:spLocks noChangeAspect="1"/>
                  </p:cNvSpPr>
                  <p:nvPr/>
                </p:nvSpPr>
                <p:spPr bwMode="auto">
                  <a:xfrm>
                    <a:off x="5033" y="1488"/>
                    <a:ext cx="90" cy="31"/>
                  </a:xfrm>
                  <a:custGeom>
                    <a:avLst/>
                    <a:gdLst>
                      <a:gd name="T0" fmla="*/ 0 w 1647"/>
                      <a:gd name="T1" fmla="*/ 0 h 563"/>
                      <a:gd name="T2" fmla="*/ 7 w 1647"/>
                      <a:gd name="T3" fmla="*/ 49 h 563"/>
                      <a:gd name="T4" fmla="*/ 27 w 1647"/>
                      <a:gd name="T5" fmla="*/ 101 h 563"/>
                      <a:gd name="T6" fmla="*/ 61 w 1647"/>
                      <a:gd name="T7" fmla="*/ 151 h 563"/>
                      <a:gd name="T8" fmla="*/ 108 w 1647"/>
                      <a:gd name="T9" fmla="*/ 200 h 563"/>
                      <a:gd name="T10" fmla="*/ 168 w 1647"/>
                      <a:gd name="T11" fmla="*/ 248 h 563"/>
                      <a:gd name="T12" fmla="*/ 242 w 1647"/>
                      <a:gd name="T13" fmla="*/ 294 h 563"/>
                      <a:gd name="T14" fmla="*/ 328 w 1647"/>
                      <a:gd name="T15" fmla="*/ 339 h 563"/>
                      <a:gd name="T16" fmla="*/ 427 w 1647"/>
                      <a:gd name="T17" fmla="*/ 381 h 563"/>
                      <a:gd name="T18" fmla="*/ 537 w 1647"/>
                      <a:gd name="T19" fmla="*/ 419 h 563"/>
                      <a:gd name="T20" fmla="*/ 660 w 1647"/>
                      <a:gd name="T21" fmla="*/ 455 h 563"/>
                      <a:gd name="T22" fmla="*/ 796 w 1647"/>
                      <a:gd name="T23" fmla="*/ 486 h 563"/>
                      <a:gd name="T24" fmla="*/ 943 w 1647"/>
                      <a:gd name="T25" fmla="*/ 511 h 563"/>
                      <a:gd name="T26" fmla="*/ 1102 w 1647"/>
                      <a:gd name="T27" fmla="*/ 533 h 563"/>
                      <a:gd name="T28" fmla="*/ 1272 w 1647"/>
                      <a:gd name="T29" fmla="*/ 549 h 563"/>
                      <a:gd name="T30" fmla="*/ 1453 w 1647"/>
                      <a:gd name="T31" fmla="*/ 558 h 563"/>
                      <a:gd name="T32" fmla="*/ 1647 w 1647"/>
                      <a:gd name="T33" fmla="*/ 563 h 5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47" h="563">
                        <a:moveTo>
                          <a:pt x="0" y="0"/>
                        </a:moveTo>
                        <a:lnTo>
                          <a:pt x="7" y="49"/>
                        </a:lnTo>
                        <a:lnTo>
                          <a:pt x="27" y="101"/>
                        </a:lnTo>
                        <a:lnTo>
                          <a:pt x="61" y="151"/>
                        </a:lnTo>
                        <a:lnTo>
                          <a:pt x="108" y="200"/>
                        </a:lnTo>
                        <a:lnTo>
                          <a:pt x="168" y="248"/>
                        </a:lnTo>
                        <a:lnTo>
                          <a:pt x="242" y="294"/>
                        </a:lnTo>
                        <a:lnTo>
                          <a:pt x="328" y="339"/>
                        </a:lnTo>
                        <a:lnTo>
                          <a:pt x="427" y="381"/>
                        </a:lnTo>
                        <a:lnTo>
                          <a:pt x="537" y="419"/>
                        </a:lnTo>
                        <a:lnTo>
                          <a:pt x="660" y="455"/>
                        </a:lnTo>
                        <a:lnTo>
                          <a:pt x="796" y="486"/>
                        </a:lnTo>
                        <a:lnTo>
                          <a:pt x="943" y="511"/>
                        </a:lnTo>
                        <a:lnTo>
                          <a:pt x="1102" y="533"/>
                        </a:lnTo>
                        <a:lnTo>
                          <a:pt x="1272" y="549"/>
                        </a:lnTo>
                        <a:lnTo>
                          <a:pt x="1453" y="558"/>
                        </a:lnTo>
                        <a:lnTo>
                          <a:pt x="1647" y="563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6" name="Freeform 46"/>
                  <p:cNvSpPr>
                    <a:spLocks noChangeAspect="1"/>
                  </p:cNvSpPr>
                  <p:nvPr/>
                </p:nvSpPr>
                <p:spPr bwMode="auto">
                  <a:xfrm>
                    <a:off x="5031" y="1488"/>
                    <a:ext cx="2" cy="1"/>
                  </a:xfrm>
                  <a:custGeom>
                    <a:avLst/>
                    <a:gdLst>
                      <a:gd name="T0" fmla="*/ 0 w 54"/>
                      <a:gd name="T1" fmla="*/ 54 w 54"/>
                      <a:gd name="T2" fmla="*/ 0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0" y="0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" name="Freeform 47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17"/>
                    <a:ext cx="0" cy="4"/>
                  </a:xfrm>
                  <a:custGeom>
                    <a:avLst/>
                    <a:gdLst>
                      <a:gd name="T0" fmla="*/ 0 h 55"/>
                      <a:gd name="T1" fmla="*/ 55 h 55"/>
                      <a:gd name="T2" fmla="*/ 0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0"/>
                        </a:moveTo>
                        <a:lnTo>
                          <a:pt x="0" y="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8" name="Freeform 48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120" cy="31"/>
                  </a:xfrm>
                  <a:custGeom>
                    <a:avLst/>
                    <a:gdLst>
                      <a:gd name="T0" fmla="*/ 0 w 2196"/>
                      <a:gd name="T1" fmla="*/ 563 h 563"/>
                      <a:gd name="T2" fmla="*/ 198 w 2196"/>
                      <a:gd name="T3" fmla="*/ 560 h 563"/>
                      <a:gd name="T4" fmla="*/ 397 w 2196"/>
                      <a:gd name="T5" fmla="*/ 552 h 563"/>
                      <a:gd name="T6" fmla="*/ 594 w 2196"/>
                      <a:gd name="T7" fmla="*/ 540 h 563"/>
                      <a:gd name="T8" fmla="*/ 789 w 2196"/>
                      <a:gd name="T9" fmla="*/ 524 h 563"/>
                      <a:gd name="T10" fmla="*/ 977 w 2196"/>
                      <a:gd name="T11" fmla="*/ 503 h 563"/>
                      <a:gd name="T12" fmla="*/ 1159 w 2196"/>
                      <a:gd name="T13" fmla="*/ 477 h 563"/>
                      <a:gd name="T14" fmla="*/ 1331 w 2196"/>
                      <a:gd name="T15" fmla="*/ 447 h 563"/>
                      <a:gd name="T16" fmla="*/ 1494 w 2196"/>
                      <a:gd name="T17" fmla="*/ 414 h 563"/>
                      <a:gd name="T18" fmla="*/ 1643 w 2196"/>
                      <a:gd name="T19" fmla="*/ 376 h 563"/>
                      <a:gd name="T20" fmla="*/ 1778 w 2196"/>
                      <a:gd name="T21" fmla="*/ 333 h 563"/>
                      <a:gd name="T22" fmla="*/ 1898 w 2196"/>
                      <a:gd name="T23" fmla="*/ 287 h 563"/>
                      <a:gd name="T24" fmla="*/ 2001 w 2196"/>
                      <a:gd name="T25" fmla="*/ 236 h 563"/>
                      <a:gd name="T26" fmla="*/ 2083 w 2196"/>
                      <a:gd name="T27" fmla="*/ 183 h 563"/>
                      <a:gd name="T28" fmla="*/ 2144 w 2196"/>
                      <a:gd name="T29" fmla="*/ 125 h 563"/>
                      <a:gd name="T30" fmla="*/ 2182 w 2196"/>
                      <a:gd name="T31" fmla="*/ 64 h 563"/>
                      <a:gd name="T32" fmla="*/ 2196 w 2196"/>
                      <a:gd name="T33" fmla="*/ 0 h 5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96" h="563">
                        <a:moveTo>
                          <a:pt x="0" y="563"/>
                        </a:moveTo>
                        <a:lnTo>
                          <a:pt x="198" y="560"/>
                        </a:lnTo>
                        <a:lnTo>
                          <a:pt x="397" y="552"/>
                        </a:lnTo>
                        <a:lnTo>
                          <a:pt x="594" y="540"/>
                        </a:lnTo>
                        <a:lnTo>
                          <a:pt x="789" y="524"/>
                        </a:lnTo>
                        <a:lnTo>
                          <a:pt x="977" y="503"/>
                        </a:lnTo>
                        <a:lnTo>
                          <a:pt x="1159" y="477"/>
                        </a:lnTo>
                        <a:lnTo>
                          <a:pt x="1331" y="447"/>
                        </a:lnTo>
                        <a:lnTo>
                          <a:pt x="1494" y="414"/>
                        </a:lnTo>
                        <a:lnTo>
                          <a:pt x="1643" y="376"/>
                        </a:lnTo>
                        <a:lnTo>
                          <a:pt x="1778" y="333"/>
                        </a:lnTo>
                        <a:lnTo>
                          <a:pt x="1898" y="287"/>
                        </a:lnTo>
                        <a:lnTo>
                          <a:pt x="2001" y="236"/>
                        </a:lnTo>
                        <a:lnTo>
                          <a:pt x="2083" y="183"/>
                        </a:lnTo>
                        <a:lnTo>
                          <a:pt x="2144" y="125"/>
                        </a:lnTo>
                        <a:lnTo>
                          <a:pt x="2182" y="64"/>
                        </a:lnTo>
                        <a:lnTo>
                          <a:pt x="2196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9" name="Freeform 49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17"/>
                    <a:ext cx="0" cy="4"/>
                  </a:xfrm>
                  <a:custGeom>
                    <a:avLst/>
                    <a:gdLst>
                      <a:gd name="T0" fmla="*/ 55 h 55"/>
                      <a:gd name="T1" fmla="*/ 0 h 55"/>
                      <a:gd name="T2" fmla="*/ 55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55"/>
                        </a:moveTo>
                        <a:lnTo>
                          <a:pt x="0" y="0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0" name="Freeform 50"/>
                  <p:cNvSpPr>
                    <a:spLocks noChangeAspect="1"/>
                  </p:cNvSpPr>
                  <p:nvPr/>
                </p:nvSpPr>
                <p:spPr bwMode="auto">
                  <a:xfrm>
                    <a:off x="5242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1" name="Freeform 51"/>
                  <p:cNvSpPr>
                    <a:spLocks noChangeAspect="1"/>
                  </p:cNvSpPr>
                  <p:nvPr/>
                </p:nvSpPr>
                <p:spPr bwMode="auto">
                  <a:xfrm>
                    <a:off x="5242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2" name="Freeform 52"/>
                  <p:cNvSpPr>
                    <a:spLocks noChangeAspect="1"/>
                  </p:cNvSpPr>
                  <p:nvPr/>
                </p:nvSpPr>
                <p:spPr bwMode="auto">
                  <a:xfrm>
                    <a:off x="4970" y="1488"/>
                    <a:ext cx="3" cy="1"/>
                  </a:xfrm>
                  <a:custGeom>
                    <a:avLst/>
                    <a:gdLst>
                      <a:gd name="T0" fmla="*/ 54 w 54"/>
                      <a:gd name="T1" fmla="*/ 0 w 54"/>
                      <a:gd name="T2" fmla="*/ 54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54" y="0"/>
                        </a:moveTo>
                        <a:lnTo>
                          <a:pt x="0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3" name="Freeform 53"/>
                  <p:cNvSpPr>
                    <a:spLocks noChangeAspect="1"/>
                  </p:cNvSpPr>
                  <p:nvPr/>
                </p:nvSpPr>
                <p:spPr bwMode="auto">
                  <a:xfrm>
                    <a:off x="4972" y="1488"/>
                    <a:ext cx="151" cy="49"/>
                  </a:xfrm>
                  <a:custGeom>
                    <a:avLst/>
                    <a:gdLst>
                      <a:gd name="T0" fmla="*/ 0 w 2746"/>
                      <a:gd name="T1" fmla="*/ 0 h 885"/>
                      <a:gd name="T2" fmla="*/ 12 w 2746"/>
                      <a:gd name="T3" fmla="*/ 82 h 885"/>
                      <a:gd name="T4" fmla="*/ 49 w 2746"/>
                      <a:gd name="T5" fmla="*/ 165 h 885"/>
                      <a:gd name="T6" fmla="*/ 110 w 2746"/>
                      <a:gd name="T7" fmla="*/ 245 h 885"/>
                      <a:gd name="T8" fmla="*/ 195 w 2746"/>
                      <a:gd name="T9" fmla="*/ 324 h 885"/>
                      <a:gd name="T10" fmla="*/ 302 w 2746"/>
                      <a:gd name="T11" fmla="*/ 400 h 885"/>
                      <a:gd name="T12" fmla="*/ 430 w 2746"/>
                      <a:gd name="T13" fmla="*/ 474 h 885"/>
                      <a:gd name="T14" fmla="*/ 580 w 2746"/>
                      <a:gd name="T15" fmla="*/ 542 h 885"/>
                      <a:gd name="T16" fmla="*/ 750 w 2746"/>
                      <a:gd name="T17" fmla="*/ 608 h 885"/>
                      <a:gd name="T18" fmla="*/ 939 w 2746"/>
                      <a:gd name="T19" fmla="*/ 668 h 885"/>
                      <a:gd name="T20" fmla="*/ 1147 w 2746"/>
                      <a:gd name="T21" fmla="*/ 721 h 885"/>
                      <a:gd name="T22" fmla="*/ 1373 w 2746"/>
                      <a:gd name="T23" fmla="*/ 768 h 885"/>
                      <a:gd name="T24" fmla="*/ 1616 w 2746"/>
                      <a:gd name="T25" fmla="*/ 808 h 885"/>
                      <a:gd name="T26" fmla="*/ 1875 w 2746"/>
                      <a:gd name="T27" fmla="*/ 841 h 885"/>
                      <a:gd name="T28" fmla="*/ 2151 w 2746"/>
                      <a:gd name="T29" fmla="*/ 864 h 885"/>
                      <a:gd name="T30" fmla="*/ 2441 w 2746"/>
                      <a:gd name="T31" fmla="*/ 879 h 885"/>
                      <a:gd name="T32" fmla="*/ 2746 w 2746"/>
                      <a:gd name="T33" fmla="*/ 885 h 8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746" h="885">
                        <a:moveTo>
                          <a:pt x="0" y="0"/>
                        </a:moveTo>
                        <a:lnTo>
                          <a:pt x="12" y="82"/>
                        </a:lnTo>
                        <a:lnTo>
                          <a:pt x="49" y="165"/>
                        </a:lnTo>
                        <a:lnTo>
                          <a:pt x="110" y="245"/>
                        </a:lnTo>
                        <a:lnTo>
                          <a:pt x="195" y="324"/>
                        </a:lnTo>
                        <a:lnTo>
                          <a:pt x="302" y="400"/>
                        </a:lnTo>
                        <a:lnTo>
                          <a:pt x="430" y="474"/>
                        </a:lnTo>
                        <a:lnTo>
                          <a:pt x="580" y="542"/>
                        </a:lnTo>
                        <a:lnTo>
                          <a:pt x="750" y="608"/>
                        </a:lnTo>
                        <a:lnTo>
                          <a:pt x="939" y="668"/>
                        </a:lnTo>
                        <a:lnTo>
                          <a:pt x="1147" y="721"/>
                        </a:lnTo>
                        <a:lnTo>
                          <a:pt x="1373" y="768"/>
                        </a:lnTo>
                        <a:lnTo>
                          <a:pt x="1616" y="808"/>
                        </a:lnTo>
                        <a:lnTo>
                          <a:pt x="1875" y="841"/>
                        </a:lnTo>
                        <a:lnTo>
                          <a:pt x="2151" y="864"/>
                        </a:lnTo>
                        <a:lnTo>
                          <a:pt x="2441" y="879"/>
                        </a:lnTo>
                        <a:lnTo>
                          <a:pt x="2746" y="885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4" name="Freeform 54"/>
                  <p:cNvSpPr>
                    <a:spLocks noChangeAspect="1"/>
                  </p:cNvSpPr>
                  <p:nvPr/>
                </p:nvSpPr>
                <p:spPr bwMode="auto">
                  <a:xfrm>
                    <a:off x="4970" y="1488"/>
                    <a:ext cx="3" cy="1"/>
                  </a:xfrm>
                  <a:custGeom>
                    <a:avLst/>
                    <a:gdLst>
                      <a:gd name="T0" fmla="*/ 0 w 54"/>
                      <a:gd name="T1" fmla="*/ 54 w 54"/>
                      <a:gd name="T2" fmla="*/ 0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0" y="0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5" name="Freeform 55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35"/>
                    <a:ext cx="0" cy="3"/>
                  </a:xfrm>
                  <a:custGeom>
                    <a:avLst/>
                    <a:gdLst>
                      <a:gd name="T0" fmla="*/ 0 h 55"/>
                      <a:gd name="T1" fmla="*/ 55 h 55"/>
                      <a:gd name="T2" fmla="*/ 0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0"/>
                        </a:moveTo>
                        <a:lnTo>
                          <a:pt x="0" y="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6" name="Freeform 56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180" cy="49"/>
                  </a:xfrm>
                  <a:custGeom>
                    <a:avLst/>
                    <a:gdLst>
                      <a:gd name="T0" fmla="*/ 0 w 3295"/>
                      <a:gd name="T1" fmla="*/ 885 h 885"/>
                      <a:gd name="T2" fmla="*/ 310 w 3295"/>
                      <a:gd name="T3" fmla="*/ 880 h 885"/>
                      <a:gd name="T4" fmla="*/ 618 w 3295"/>
                      <a:gd name="T5" fmla="*/ 868 h 885"/>
                      <a:gd name="T6" fmla="*/ 920 w 3295"/>
                      <a:gd name="T7" fmla="*/ 848 h 885"/>
                      <a:gd name="T8" fmla="*/ 1215 w 3295"/>
                      <a:gd name="T9" fmla="*/ 821 h 885"/>
                      <a:gd name="T10" fmla="*/ 1500 w 3295"/>
                      <a:gd name="T11" fmla="*/ 786 h 885"/>
                      <a:gd name="T12" fmla="*/ 1772 w 3295"/>
                      <a:gd name="T13" fmla="*/ 745 h 885"/>
                      <a:gd name="T14" fmla="*/ 2030 w 3295"/>
                      <a:gd name="T15" fmla="*/ 695 h 885"/>
                      <a:gd name="T16" fmla="*/ 2269 w 3295"/>
                      <a:gd name="T17" fmla="*/ 641 h 885"/>
                      <a:gd name="T18" fmla="*/ 2491 w 3295"/>
                      <a:gd name="T19" fmla="*/ 580 h 885"/>
                      <a:gd name="T20" fmla="*/ 2690 w 3295"/>
                      <a:gd name="T21" fmla="*/ 512 h 885"/>
                      <a:gd name="T22" fmla="*/ 2864 w 3295"/>
                      <a:gd name="T23" fmla="*/ 440 h 885"/>
                      <a:gd name="T24" fmla="*/ 3013 w 3295"/>
                      <a:gd name="T25" fmla="*/ 362 h 885"/>
                      <a:gd name="T26" fmla="*/ 3132 w 3295"/>
                      <a:gd name="T27" fmla="*/ 278 h 885"/>
                      <a:gd name="T28" fmla="*/ 3221 w 3295"/>
                      <a:gd name="T29" fmla="*/ 189 h 885"/>
                      <a:gd name="T30" fmla="*/ 3275 w 3295"/>
                      <a:gd name="T31" fmla="*/ 97 h 885"/>
                      <a:gd name="T32" fmla="*/ 3295 w 3295"/>
                      <a:gd name="T33" fmla="*/ 0 h 8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295" h="885">
                        <a:moveTo>
                          <a:pt x="0" y="885"/>
                        </a:moveTo>
                        <a:lnTo>
                          <a:pt x="310" y="880"/>
                        </a:lnTo>
                        <a:lnTo>
                          <a:pt x="618" y="868"/>
                        </a:lnTo>
                        <a:lnTo>
                          <a:pt x="920" y="848"/>
                        </a:lnTo>
                        <a:lnTo>
                          <a:pt x="1215" y="821"/>
                        </a:lnTo>
                        <a:lnTo>
                          <a:pt x="1500" y="786"/>
                        </a:lnTo>
                        <a:lnTo>
                          <a:pt x="1772" y="745"/>
                        </a:lnTo>
                        <a:lnTo>
                          <a:pt x="2030" y="695"/>
                        </a:lnTo>
                        <a:lnTo>
                          <a:pt x="2269" y="641"/>
                        </a:lnTo>
                        <a:lnTo>
                          <a:pt x="2491" y="580"/>
                        </a:lnTo>
                        <a:lnTo>
                          <a:pt x="2690" y="512"/>
                        </a:lnTo>
                        <a:lnTo>
                          <a:pt x="2864" y="440"/>
                        </a:lnTo>
                        <a:lnTo>
                          <a:pt x="3013" y="362"/>
                        </a:lnTo>
                        <a:lnTo>
                          <a:pt x="3132" y="278"/>
                        </a:lnTo>
                        <a:lnTo>
                          <a:pt x="3221" y="189"/>
                        </a:lnTo>
                        <a:lnTo>
                          <a:pt x="3275" y="97"/>
                        </a:lnTo>
                        <a:lnTo>
                          <a:pt x="3295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7" name="Freeform 57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35"/>
                    <a:ext cx="0" cy="3"/>
                  </a:xfrm>
                  <a:custGeom>
                    <a:avLst/>
                    <a:gdLst>
                      <a:gd name="T0" fmla="*/ 55 h 55"/>
                      <a:gd name="T1" fmla="*/ 0 h 55"/>
                      <a:gd name="T2" fmla="*/ 55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55"/>
                        </a:moveTo>
                        <a:lnTo>
                          <a:pt x="0" y="0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8" name="Freeform 58"/>
                  <p:cNvSpPr>
                    <a:spLocks noChangeAspect="1"/>
                  </p:cNvSpPr>
                  <p:nvPr/>
                </p:nvSpPr>
                <p:spPr bwMode="auto">
                  <a:xfrm>
                    <a:off x="5302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39" name="Freeform 59"/>
                  <p:cNvSpPr>
                    <a:spLocks noChangeAspect="1"/>
                  </p:cNvSpPr>
                  <p:nvPr/>
                </p:nvSpPr>
                <p:spPr bwMode="auto">
                  <a:xfrm>
                    <a:off x="5302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0" name="Freeform 60"/>
                  <p:cNvSpPr>
                    <a:spLocks noChangeAspect="1"/>
                  </p:cNvSpPr>
                  <p:nvPr/>
                </p:nvSpPr>
                <p:spPr bwMode="auto">
                  <a:xfrm>
                    <a:off x="4910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1" name="Freeform 61"/>
                  <p:cNvSpPr>
                    <a:spLocks noChangeAspect="1"/>
                  </p:cNvSpPr>
                  <p:nvPr/>
                </p:nvSpPr>
                <p:spPr bwMode="auto">
                  <a:xfrm>
                    <a:off x="4912" y="1488"/>
                    <a:ext cx="211" cy="67"/>
                  </a:xfrm>
                  <a:custGeom>
                    <a:avLst/>
                    <a:gdLst>
                      <a:gd name="T0" fmla="*/ 0 w 3844"/>
                      <a:gd name="T1" fmla="*/ 0 h 1206"/>
                      <a:gd name="T2" fmla="*/ 18 w 3844"/>
                      <a:gd name="T3" fmla="*/ 116 h 1206"/>
                      <a:gd name="T4" fmla="*/ 72 w 3844"/>
                      <a:gd name="T5" fmla="*/ 229 h 1206"/>
                      <a:gd name="T6" fmla="*/ 161 w 3844"/>
                      <a:gd name="T7" fmla="*/ 341 h 1206"/>
                      <a:gd name="T8" fmla="*/ 282 w 3844"/>
                      <a:gd name="T9" fmla="*/ 449 h 1206"/>
                      <a:gd name="T10" fmla="*/ 435 w 3844"/>
                      <a:gd name="T11" fmla="*/ 553 h 1206"/>
                      <a:gd name="T12" fmla="*/ 619 w 3844"/>
                      <a:gd name="T13" fmla="*/ 654 h 1206"/>
                      <a:gd name="T14" fmla="*/ 832 w 3844"/>
                      <a:gd name="T15" fmla="*/ 747 h 1206"/>
                      <a:gd name="T16" fmla="*/ 1072 w 3844"/>
                      <a:gd name="T17" fmla="*/ 834 h 1206"/>
                      <a:gd name="T18" fmla="*/ 1340 w 3844"/>
                      <a:gd name="T19" fmla="*/ 915 h 1206"/>
                      <a:gd name="T20" fmla="*/ 1632 w 3844"/>
                      <a:gd name="T21" fmla="*/ 987 h 1206"/>
                      <a:gd name="T22" fmla="*/ 1949 w 3844"/>
                      <a:gd name="T23" fmla="*/ 1051 h 1206"/>
                      <a:gd name="T24" fmla="*/ 2288 w 3844"/>
                      <a:gd name="T25" fmla="*/ 1104 h 1206"/>
                      <a:gd name="T26" fmla="*/ 2648 w 3844"/>
                      <a:gd name="T27" fmla="*/ 1147 h 1206"/>
                      <a:gd name="T28" fmla="*/ 3029 w 3844"/>
                      <a:gd name="T29" fmla="*/ 1179 h 1206"/>
                      <a:gd name="T30" fmla="*/ 3427 w 3844"/>
                      <a:gd name="T31" fmla="*/ 1198 h 1206"/>
                      <a:gd name="T32" fmla="*/ 3844 w 3844"/>
                      <a:gd name="T33" fmla="*/ 1206 h 1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44" h="1206">
                        <a:moveTo>
                          <a:pt x="0" y="0"/>
                        </a:moveTo>
                        <a:lnTo>
                          <a:pt x="18" y="116"/>
                        </a:lnTo>
                        <a:lnTo>
                          <a:pt x="72" y="229"/>
                        </a:lnTo>
                        <a:lnTo>
                          <a:pt x="161" y="341"/>
                        </a:lnTo>
                        <a:lnTo>
                          <a:pt x="282" y="449"/>
                        </a:lnTo>
                        <a:lnTo>
                          <a:pt x="435" y="553"/>
                        </a:lnTo>
                        <a:lnTo>
                          <a:pt x="619" y="654"/>
                        </a:lnTo>
                        <a:lnTo>
                          <a:pt x="832" y="747"/>
                        </a:lnTo>
                        <a:lnTo>
                          <a:pt x="1072" y="834"/>
                        </a:lnTo>
                        <a:lnTo>
                          <a:pt x="1340" y="915"/>
                        </a:lnTo>
                        <a:lnTo>
                          <a:pt x="1632" y="987"/>
                        </a:lnTo>
                        <a:lnTo>
                          <a:pt x="1949" y="1051"/>
                        </a:lnTo>
                        <a:lnTo>
                          <a:pt x="2288" y="1104"/>
                        </a:lnTo>
                        <a:lnTo>
                          <a:pt x="2648" y="1147"/>
                        </a:lnTo>
                        <a:lnTo>
                          <a:pt x="3029" y="1179"/>
                        </a:lnTo>
                        <a:lnTo>
                          <a:pt x="3427" y="1198"/>
                        </a:lnTo>
                        <a:lnTo>
                          <a:pt x="3844" y="1206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2" name="Freeform 62"/>
                  <p:cNvSpPr>
                    <a:spLocks noChangeAspect="1"/>
                  </p:cNvSpPr>
                  <p:nvPr/>
                </p:nvSpPr>
                <p:spPr bwMode="auto">
                  <a:xfrm>
                    <a:off x="4910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3" name="Freeform 63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53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4" name="Freeform 64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241" cy="67"/>
                  </a:xfrm>
                  <a:custGeom>
                    <a:avLst/>
                    <a:gdLst>
                      <a:gd name="T0" fmla="*/ 0 w 4392"/>
                      <a:gd name="T1" fmla="*/ 1206 h 1206"/>
                      <a:gd name="T2" fmla="*/ 422 w 4392"/>
                      <a:gd name="T3" fmla="*/ 1199 h 1206"/>
                      <a:gd name="T4" fmla="*/ 839 w 4392"/>
                      <a:gd name="T5" fmla="*/ 1182 h 1206"/>
                      <a:gd name="T6" fmla="*/ 1245 w 4392"/>
                      <a:gd name="T7" fmla="*/ 1154 h 1206"/>
                      <a:gd name="T8" fmla="*/ 1641 w 4392"/>
                      <a:gd name="T9" fmla="*/ 1117 h 1206"/>
                      <a:gd name="T10" fmla="*/ 2022 w 4392"/>
                      <a:gd name="T11" fmla="*/ 1068 h 1206"/>
                      <a:gd name="T12" fmla="*/ 2385 w 4392"/>
                      <a:gd name="T13" fmla="*/ 1010 h 1206"/>
                      <a:gd name="T14" fmla="*/ 2726 w 4392"/>
                      <a:gd name="T15" fmla="*/ 944 h 1206"/>
                      <a:gd name="T16" fmla="*/ 3045 w 4392"/>
                      <a:gd name="T17" fmla="*/ 868 h 1206"/>
                      <a:gd name="T18" fmla="*/ 3337 w 4392"/>
                      <a:gd name="T19" fmla="*/ 784 h 1206"/>
                      <a:gd name="T20" fmla="*/ 3600 w 4392"/>
                      <a:gd name="T21" fmla="*/ 692 h 1206"/>
                      <a:gd name="T22" fmla="*/ 3830 w 4392"/>
                      <a:gd name="T23" fmla="*/ 593 h 1206"/>
                      <a:gd name="T24" fmla="*/ 4024 w 4392"/>
                      <a:gd name="T25" fmla="*/ 487 h 1206"/>
                      <a:gd name="T26" fmla="*/ 4181 w 4392"/>
                      <a:gd name="T27" fmla="*/ 373 h 1206"/>
                      <a:gd name="T28" fmla="*/ 4296 w 4392"/>
                      <a:gd name="T29" fmla="*/ 255 h 1206"/>
                      <a:gd name="T30" fmla="*/ 4368 w 4392"/>
                      <a:gd name="T31" fmla="*/ 130 h 1206"/>
                      <a:gd name="T32" fmla="*/ 4392 w 4392"/>
                      <a:gd name="T33" fmla="*/ 0 h 1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392" h="1206">
                        <a:moveTo>
                          <a:pt x="0" y="1206"/>
                        </a:moveTo>
                        <a:lnTo>
                          <a:pt x="422" y="1199"/>
                        </a:lnTo>
                        <a:lnTo>
                          <a:pt x="839" y="1182"/>
                        </a:lnTo>
                        <a:lnTo>
                          <a:pt x="1245" y="1154"/>
                        </a:lnTo>
                        <a:lnTo>
                          <a:pt x="1641" y="1117"/>
                        </a:lnTo>
                        <a:lnTo>
                          <a:pt x="2022" y="1068"/>
                        </a:lnTo>
                        <a:lnTo>
                          <a:pt x="2385" y="1010"/>
                        </a:lnTo>
                        <a:lnTo>
                          <a:pt x="2726" y="944"/>
                        </a:lnTo>
                        <a:lnTo>
                          <a:pt x="3045" y="868"/>
                        </a:lnTo>
                        <a:lnTo>
                          <a:pt x="3337" y="784"/>
                        </a:lnTo>
                        <a:lnTo>
                          <a:pt x="3600" y="692"/>
                        </a:lnTo>
                        <a:lnTo>
                          <a:pt x="3830" y="593"/>
                        </a:lnTo>
                        <a:lnTo>
                          <a:pt x="4024" y="487"/>
                        </a:lnTo>
                        <a:lnTo>
                          <a:pt x="4181" y="373"/>
                        </a:lnTo>
                        <a:lnTo>
                          <a:pt x="4296" y="255"/>
                        </a:lnTo>
                        <a:lnTo>
                          <a:pt x="4368" y="130"/>
                        </a:lnTo>
                        <a:lnTo>
                          <a:pt x="4392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5" name="Freeform 65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53"/>
                    <a:ext cx="0" cy="3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6" name="Freeform 66"/>
                  <p:cNvSpPr>
                    <a:spLocks noChangeAspect="1"/>
                  </p:cNvSpPr>
                  <p:nvPr/>
                </p:nvSpPr>
                <p:spPr bwMode="auto">
                  <a:xfrm>
                    <a:off x="5362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7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5362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8" name="Freeform 68"/>
                  <p:cNvSpPr>
                    <a:spLocks noChangeAspect="1"/>
                  </p:cNvSpPr>
                  <p:nvPr/>
                </p:nvSpPr>
                <p:spPr bwMode="auto">
                  <a:xfrm>
                    <a:off x="4850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9" name="Freeform 69"/>
                  <p:cNvSpPr>
                    <a:spLocks noChangeAspect="1"/>
                  </p:cNvSpPr>
                  <p:nvPr/>
                </p:nvSpPr>
                <p:spPr bwMode="auto">
                  <a:xfrm>
                    <a:off x="4851" y="1488"/>
                    <a:ext cx="272" cy="85"/>
                  </a:xfrm>
                  <a:custGeom>
                    <a:avLst/>
                    <a:gdLst>
                      <a:gd name="T0" fmla="*/ 0 w 4943"/>
                      <a:gd name="T1" fmla="*/ 0 h 1527"/>
                      <a:gd name="T2" fmla="*/ 24 w 4943"/>
                      <a:gd name="T3" fmla="*/ 148 h 1527"/>
                      <a:gd name="T4" fmla="*/ 95 w 4943"/>
                      <a:gd name="T5" fmla="*/ 293 h 1527"/>
                      <a:gd name="T6" fmla="*/ 210 w 4943"/>
                      <a:gd name="T7" fmla="*/ 435 h 1527"/>
                      <a:gd name="T8" fmla="*/ 368 w 4943"/>
                      <a:gd name="T9" fmla="*/ 573 h 1527"/>
                      <a:gd name="T10" fmla="*/ 569 w 4943"/>
                      <a:gd name="T11" fmla="*/ 706 h 1527"/>
                      <a:gd name="T12" fmla="*/ 807 w 4943"/>
                      <a:gd name="T13" fmla="*/ 832 h 1527"/>
                      <a:gd name="T14" fmla="*/ 1083 w 4943"/>
                      <a:gd name="T15" fmla="*/ 951 h 1527"/>
                      <a:gd name="T16" fmla="*/ 1396 w 4943"/>
                      <a:gd name="T17" fmla="*/ 1061 h 1527"/>
                      <a:gd name="T18" fmla="*/ 1740 w 4943"/>
                      <a:gd name="T19" fmla="*/ 1162 h 1527"/>
                      <a:gd name="T20" fmla="*/ 2118 w 4943"/>
                      <a:gd name="T21" fmla="*/ 1253 h 1527"/>
                      <a:gd name="T22" fmla="*/ 2525 w 4943"/>
                      <a:gd name="T23" fmla="*/ 1332 h 1527"/>
                      <a:gd name="T24" fmla="*/ 2960 w 4943"/>
                      <a:gd name="T25" fmla="*/ 1399 h 1527"/>
                      <a:gd name="T26" fmla="*/ 3421 w 4943"/>
                      <a:gd name="T27" fmla="*/ 1454 h 1527"/>
                      <a:gd name="T28" fmla="*/ 3906 w 4943"/>
                      <a:gd name="T29" fmla="*/ 1493 h 1527"/>
                      <a:gd name="T30" fmla="*/ 4414 w 4943"/>
                      <a:gd name="T31" fmla="*/ 1518 h 1527"/>
                      <a:gd name="T32" fmla="*/ 4943 w 4943"/>
                      <a:gd name="T33" fmla="*/ 1527 h 1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43" h="1527">
                        <a:moveTo>
                          <a:pt x="0" y="0"/>
                        </a:moveTo>
                        <a:lnTo>
                          <a:pt x="24" y="148"/>
                        </a:lnTo>
                        <a:lnTo>
                          <a:pt x="95" y="293"/>
                        </a:lnTo>
                        <a:lnTo>
                          <a:pt x="210" y="435"/>
                        </a:lnTo>
                        <a:lnTo>
                          <a:pt x="368" y="573"/>
                        </a:lnTo>
                        <a:lnTo>
                          <a:pt x="569" y="706"/>
                        </a:lnTo>
                        <a:lnTo>
                          <a:pt x="807" y="832"/>
                        </a:lnTo>
                        <a:lnTo>
                          <a:pt x="1083" y="951"/>
                        </a:lnTo>
                        <a:lnTo>
                          <a:pt x="1396" y="1061"/>
                        </a:lnTo>
                        <a:lnTo>
                          <a:pt x="1740" y="1162"/>
                        </a:lnTo>
                        <a:lnTo>
                          <a:pt x="2118" y="1253"/>
                        </a:lnTo>
                        <a:lnTo>
                          <a:pt x="2525" y="1332"/>
                        </a:lnTo>
                        <a:lnTo>
                          <a:pt x="2960" y="1399"/>
                        </a:lnTo>
                        <a:lnTo>
                          <a:pt x="3421" y="1454"/>
                        </a:lnTo>
                        <a:lnTo>
                          <a:pt x="3906" y="1493"/>
                        </a:lnTo>
                        <a:lnTo>
                          <a:pt x="4414" y="1518"/>
                        </a:lnTo>
                        <a:lnTo>
                          <a:pt x="4943" y="1527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0" name="Freeform 70"/>
                  <p:cNvSpPr>
                    <a:spLocks noChangeAspect="1"/>
                  </p:cNvSpPr>
                  <p:nvPr/>
                </p:nvSpPr>
                <p:spPr bwMode="auto">
                  <a:xfrm>
                    <a:off x="4850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1" name="Freeform 71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71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2" name="Freeform 72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301" cy="85"/>
                  </a:xfrm>
                  <a:custGeom>
                    <a:avLst/>
                    <a:gdLst>
                      <a:gd name="T0" fmla="*/ 0 w 5491"/>
                      <a:gd name="T1" fmla="*/ 1527 h 1527"/>
                      <a:gd name="T2" fmla="*/ 534 w 5491"/>
                      <a:gd name="T3" fmla="*/ 1519 h 1527"/>
                      <a:gd name="T4" fmla="*/ 1059 w 5491"/>
                      <a:gd name="T5" fmla="*/ 1497 h 1527"/>
                      <a:gd name="T6" fmla="*/ 1572 w 5491"/>
                      <a:gd name="T7" fmla="*/ 1461 h 1527"/>
                      <a:gd name="T8" fmla="*/ 2068 w 5491"/>
                      <a:gd name="T9" fmla="*/ 1412 h 1527"/>
                      <a:gd name="T10" fmla="*/ 2544 w 5491"/>
                      <a:gd name="T11" fmla="*/ 1350 h 1527"/>
                      <a:gd name="T12" fmla="*/ 2998 w 5491"/>
                      <a:gd name="T13" fmla="*/ 1276 h 1527"/>
                      <a:gd name="T14" fmla="*/ 3425 w 5491"/>
                      <a:gd name="T15" fmla="*/ 1191 h 1527"/>
                      <a:gd name="T16" fmla="*/ 3821 w 5491"/>
                      <a:gd name="T17" fmla="*/ 1094 h 1527"/>
                      <a:gd name="T18" fmla="*/ 4184 w 5491"/>
                      <a:gd name="T19" fmla="*/ 987 h 1527"/>
                      <a:gd name="T20" fmla="*/ 4510 w 5491"/>
                      <a:gd name="T21" fmla="*/ 871 h 1527"/>
                      <a:gd name="T22" fmla="*/ 4795 w 5491"/>
                      <a:gd name="T23" fmla="*/ 746 h 1527"/>
                      <a:gd name="T24" fmla="*/ 5037 w 5491"/>
                      <a:gd name="T25" fmla="*/ 611 h 1527"/>
                      <a:gd name="T26" fmla="*/ 5230 w 5491"/>
                      <a:gd name="T27" fmla="*/ 469 h 1527"/>
                      <a:gd name="T28" fmla="*/ 5373 w 5491"/>
                      <a:gd name="T29" fmla="*/ 319 h 1527"/>
                      <a:gd name="T30" fmla="*/ 5460 w 5491"/>
                      <a:gd name="T31" fmla="*/ 163 h 1527"/>
                      <a:gd name="T32" fmla="*/ 5491 w 5491"/>
                      <a:gd name="T33" fmla="*/ 0 h 1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491" h="1527">
                        <a:moveTo>
                          <a:pt x="0" y="1527"/>
                        </a:moveTo>
                        <a:lnTo>
                          <a:pt x="534" y="1519"/>
                        </a:lnTo>
                        <a:lnTo>
                          <a:pt x="1059" y="1497"/>
                        </a:lnTo>
                        <a:lnTo>
                          <a:pt x="1572" y="1461"/>
                        </a:lnTo>
                        <a:lnTo>
                          <a:pt x="2068" y="1412"/>
                        </a:lnTo>
                        <a:lnTo>
                          <a:pt x="2544" y="1350"/>
                        </a:lnTo>
                        <a:lnTo>
                          <a:pt x="2998" y="1276"/>
                        </a:lnTo>
                        <a:lnTo>
                          <a:pt x="3425" y="1191"/>
                        </a:lnTo>
                        <a:lnTo>
                          <a:pt x="3821" y="1094"/>
                        </a:lnTo>
                        <a:lnTo>
                          <a:pt x="4184" y="987"/>
                        </a:lnTo>
                        <a:lnTo>
                          <a:pt x="4510" y="871"/>
                        </a:lnTo>
                        <a:lnTo>
                          <a:pt x="4795" y="746"/>
                        </a:lnTo>
                        <a:lnTo>
                          <a:pt x="5037" y="611"/>
                        </a:lnTo>
                        <a:lnTo>
                          <a:pt x="5230" y="469"/>
                        </a:lnTo>
                        <a:lnTo>
                          <a:pt x="5373" y="319"/>
                        </a:lnTo>
                        <a:lnTo>
                          <a:pt x="5460" y="163"/>
                        </a:lnTo>
                        <a:lnTo>
                          <a:pt x="5491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3" name="Freeform 73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71"/>
                    <a:ext cx="0" cy="3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4" name="Freeform 74"/>
                  <p:cNvSpPr>
                    <a:spLocks noChangeAspect="1"/>
                  </p:cNvSpPr>
                  <p:nvPr/>
                </p:nvSpPr>
                <p:spPr bwMode="auto">
                  <a:xfrm>
                    <a:off x="5422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5" name="Freeform 75"/>
                  <p:cNvSpPr>
                    <a:spLocks noChangeAspect="1"/>
                  </p:cNvSpPr>
                  <p:nvPr/>
                </p:nvSpPr>
                <p:spPr bwMode="auto">
                  <a:xfrm>
                    <a:off x="5422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6" name="Freeform 76"/>
                  <p:cNvSpPr>
                    <a:spLocks noChangeAspect="1"/>
                  </p:cNvSpPr>
                  <p:nvPr/>
                </p:nvSpPr>
                <p:spPr bwMode="auto">
                  <a:xfrm>
                    <a:off x="4790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7" name="Freeform 77"/>
                  <p:cNvSpPr>
                    <a:spLocks noChangeAspect="1"/>
                  </p:cNvSpPr>
                  <p:nvPr/>
                </p:nvSpPr>
                <p:spPr bwMode="auto">
                  <a:xfrm>
                    <a:off x="4791" y="1488"/>
                    <a:ext cx="332" cy="103"/>
                  </a:xfrm>
                  <a:custGeom>
                    <a:avLst/>
                    <a:gdLst>
                      <a:gd name="T0" fmla="*/ 0 w 6041"/>
                      <a:gd name="T1" fmla="*/ 0 h 1848"/>
                      <a:gd name="T2" fmla="*/ 29 w 6041"/>
                      <a:gd name="T3" fmla="*/ 181 h 1848"/>
                      <a:gd name="T4" fmla="*/ 117 w 6041"/>
                      <a:gd name="T5" fmla="*/ 358 h 1848"/>
                      <a:gd name="T6" fmla="*/ 259 w 6041"/>
                      <a:gd name="T7" fmla="*/ 532 h 1848"/>
                      <a:gd name="T8" fmla="*/ 455 w 6041"/>
                      <a:gd name="T9" fmla="*/ 699 h 1848"/>
                      <a:gd name="T10" fmla="*/ 701 w 6041"/>
                      <a:gd name="T11" fmla="*/ 859 h 1848"/>
                      <a:gd name="T12" fmla="*/ 996 w 6041"/>
                      <a:gd name="T13" fmla="*/ 1012 h 1848"/>
                      <a:gd name="T14" fmla="*/ 1335 w 6041"/>
                      <a:gd name="T15" fmla="*/ 1155 h 1848"/>
                      <a:gd name="T16" fmla="*/ 1718 w 6041"/>
                      <a:gd name="T17" fmla="*/ 1288 h 1848"/>
                      <a:gd name="T18" fmla="*/ 2142 w 6041"/>
                      <a:gd name="T19" fmla="*/ 1410 h 1848"/>
                      <a:gd name="T20" fmla="*/ 2603 w 6041"/>
                      <a:gd name="T21" fmla="*/ 1519 h 1848"/>
                      <a:gd name="T22" fmla="*/ 3100 w 6041"/>
                      <a:gd name="T23" fmla="*/ 1615 h 1848"/>
                      <a:gd name="T24" fmla="*/ 3631 w 6041"/>
                      <a:gd name="T25" fmla="*/ 1696 h 1848"/>
                      <a:gd name="T26" fmla="*/ 4194 w 6041"/>
                      <a:gd name="T27" fmla="*/ 1761 h 1848"/>
                      <a:gd name="T28" fmla="*/ 4784 w 6041"/>
                      <a:gd name="T29" fmla="*/ 1809 h 1848"/>
                      <a:gd name="T30" fmla="*/ 5400 w 6041"/>
                      <a:gd name="T31" fmla="*/ 1838 h 1848"/>
                      <a:gd name="T32" fmla="*/ 6041 w 6041"/>
                      <a:gd name="T33" fmla="*/ 1848 h 18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041" h="1848">
                        <a:moveTo>
                          <a:pt x="0" y="0"/>
                        </a:moveTo>
                        <a:lnTo>
                          <a:pt x="29" y="181"/>
                        </a:lnTo>
                        <a:lnTo>
                          <a:pt x="117" y="358"/>
                        </a:lnTo>
                        <a:lnTo>
                          <a:pt x="259" y="532"/>
                        </a:lnTo>
                        <a:lnTo>
                          <a:pt x="455" y="699"/>
                        </a:lnTo>
                        <a:lnTo>
                          <a:pt x="701" y="859"/>
                        </a:lnTo>
                        <a:lnTo>
                          <a:pt x="996" y="1012"/>
                        </a:lnTo>
                        <a:lnTo>
                          <a:pt x="1335" y="1155"/>
                        </a:lnTo>
                        <a:lnTo>
                          <a:pt x="1718" y="1288"/>
                        </a:lnTo>
                        <a:lnTo>
                          <a:pt x="2142" y="1410"/>
                        </a:lnTo>
                        <a:lnTo>
                          <a:pt x="2603" y="1519"/>
                        </a:lnTo>
                        <a:lnTo>
                          <a:pt x="3100" y="1615"/>
                        </a:lnTo>
                        <a:lnTo>
                          <a:pt x="3631" y="1696"/>
                        </a:lnTo>
                        <a:lnTo>
                          <a:pt x="4194" y="1761"/>
                        </a:lnTo>
                        <a:lnTo>
                          <a:pt x="4784" y="1809"/>
                        </a:lnTo>
                        <a:lnTo>
                          <a:pt x="5400" y="1838"/>
                        </a:lnTo>
                        <a:lnTo>
                          <a:pt x="6041" y="1848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8" name="Freeform 78"/>
                  <p:cNvSpPr>
                    <a:spLocks noChangeAspect="1"/>
                  </p:cNvSpPr>
                  <p:nvPr/>
                </p:nvSpPr>
                <p:spPr bwMode="auto">
                  <a:xfrm>
                    <a:off x="4790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9" name="Freeform 79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89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0" name="Freeform 80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362" cy="103"/>
                  </a:xfrm>
                  <a:custGeom>
                    <a:avLst/>
                    <a:gdLst>
                      <a:gd name="T0" fmla="*/ 0 w 6589"/>
                      <a:gd name="T1" fmla="*/ 1848 h 1848"/>
                      <a:gd name="T2" fmla="*/ 646 w 6589"/>
                      <a:gd name="T3" fmla="*/ 1839 h 1848"/>
                      <a:gd name="T4" fmla="*/ 1280 w 6589"/>
                      <a:gd name="T5" fmla="*/ 1812 h 1848"/>
                      <a:gd name="T6" fmla="*/ 1897 w 6589"/>
                      <a:gd name="T7" fmla="*/ 1768 h 1848"/>
                      <a:gd name="T8" fmla="*/ 2494 w 6589"/>
                      <a:gd name="T9" fmla="*/ 1708 h 1848"/>
                      <a:gd name="T10" fmla="*/ 3067 w 6589"/>
                      <a:gd name="T11" fmla="*/ 1632 h 1848"/>
                      <a:gd name="T12" fmla="*/ 3610 w 6589"/>
                      <a:gd name="T13" fmla="*/ 1543 h 1848"/>
                      <a:gd name="T14" fmla="*/ 4122 w 6589"/>
                      <a:gd name="T15" fmla="*/ 1439 h 1848"/>
                      <a:gd name="T16" fmla="*/ 4597 w 6589"/>
                      <a:gd name="T17" fmla="*/ 1321 h 1848"/>
                      <a:gd name="T18" fmla="*/ 5030 w 6589"/>
                      <a:gd name="T19" fmla="*/ 1192 h 1848"/>
                      <a:gd name="T20" fmla="*/ 5420 w 6589"/>
                      <a:gd name="T21" fmla="*/ 1051 h 1848"/>
                      <a:gd name="T22" fmla="*/ 5760 w 6589"/>
                      <a:gd name="T23" fmla="*/ 898 h 1848"/>
                      <a:gd name="T24" fmla="*/ 6048 w 6589"/>
                      <a:gd name="T25" fmla="*/ 736 h 1848"/>
                      <a:gd name="T26" fmla="*/ 6278 w 6589"/>
                      <a:gd name="T27" fmla="*/ 564 h 1848"/>
                      <a:gd name="T28" fmla="*/ 6448 w 6589"/>
                      <a:gd name="T29" fmla="*/ 383 h 1848"/>
                      <a:gd name="T30" fmla="*/ 6553 w 6589"/>
                      <a:gd name="T31" fmla="*/ 195 h 1848"/>
                      <a:gd name="T32" fmla="*/ 6589 w 6589"/>
                      <a:gd name="T33" fmla="*/ 0 h 18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589" h="1848">
                        <a:moveTo>
                          <a:pt x="0" y="1848"/>
                        </a:moveTo>
                        <a:lnTo>
                          <a:pt x="646" y="1839"/>
                        </a:lnTo>
                        <a:lnTo>
                          <a:pt x="1280" y="1812"/>
                        </a:lnTo>
                        <a:lnTo>
                          <a:pt x="1897" y="1768"/>
                        </a:lnTo>
                        <a:lnTo>
                          <a:pt x="2494" y="1708"/>
                        </a:lnTo>
                        <a:lnTo>
                          <a:pt x="3067" y="1632"/>
                        </a:lnTo>
                        <a:lnTo>
                          <a:pt x="3610" y="1543"/>
                        </a:lnTo>
                        <a:lnTo>
                          <a:pt x="4122" y="1439"/>
                        </a:lnTo>
                        <a:lnTo>
                          <a:pt x="4597" y="1321"/>
                        </a:lnTo>
                        <a:lnTo>
                          <a:pt x="5030" y="1192"/>
                        </a:lnTo>
                        <a:lnTo>
                          <a:pt x="5420" y="1051"/>
                        </a:lnTo>
                        <a:lnTo>
                          <a:pt x="5760" y="898"/>
                        </a:lnTo>
                        <a:lnTo>
                          <a:pt x="6048" y="736"/>
                        </a:lnTo>
                        <a:lnTo>
                          <a:pt x="6278" y="564"/>
                        </a:lnTo>
                        <a:lnTo>
                          <a:pt x="6448" y="383"/>
                        </a:lnTo>
                        <a:lnTo>
                          <a:pt x="6553" y="195"/>
                        </a:lnTo>
                        <a:lnTo>
                          <a:pt x="6589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1" name="Freeform 81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89"/>
                    <a:ext cx="0" cy="3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2" name="Freeform 82"/>
                  <p:cNvSpPr>
                    <a:spLocks noChangeAspect="1"/>
                  </p:cNvSpPr>
                  <p:nvPr/>
                </p:nvSpPr>
                <p:spPr bwMode="auto">
                  <a:xfrm>
                    <a:off x="5483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3" name="Freeform 83"/>
                  <p:cNvSpPr>
                    <a:spLocks noChangeAspect="1"/>
                  </p:cNvSpPr>
                  <p:nvPr/>
                </p:nvSpPr>
                <p:spPr bwMode="auto">
                  <a:xfrm>
                    <a:off x="5483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4" name="Freeform 84"/>
                  <p:cNvSpPr>
                    <a:spLocks noChangeAspect="1"/>
                  </p:cNvSpPr>
                  <p:nvPr/>
                </p:nvSpPr>
                <p:spPr bwMode="auto">
                  <a:xfrm>
                    <a:off x="4729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5" name="Freeform 85"/>
                  <p:cNvSpPr>
                    <a:spLocks noChangeAspect="1"/>
                  </p:cNvSpPr>
                  <p:nvPr/>
                </p:nvSpPr>
                <p:spPr bwMode="auto">
                  <a:xfrm>
                    <a:off x="4731" y="1488"/>
                    <a:ext cx="392" cy="120"/>
                  </a:xfrm>
                  <a:custGeom>
                    <a:avLst/>
                    <a:gdLst>
                      <a:gd name="T0" fmla="*/ 0 w 7138"/>
                      <a:gd name="T1" fmla="*/ 0 h 2168"/>
                      <a:gd name="T2" fmla="*/ 35 w 7138"/>
                      <a:gd name="T3" fmla="*/ 213 h 2168"/>
                      <a:gd name="T4" fmla="*/ 139 w 7138"/>
                      <a:gd name="T5" fmla="*/ 423 h 2168"/>
                      <a:gd name="T6" fmla="*/ 309 w 7138"/>
                      <a:gd name="T7" fmla="*/ 627 h 2168"/>
                      <a:gd name="T8" fmla="*/ 541 w 7138"/>
                      <a:gd name="T9" fmla="*/ 824 h 2168"/>
                      <a:gd name="T10" fmla="*/ 833 w 7138"/>
                      <a:gd name="T11" fmla="*/ 1012 h 2168"/>
                      <a:gd name="T12" fmla="*/ 1183 w 7138"/>
                      <a:gd name="T13" fmla="*/ 1191 h 2168"/>
                      <a:gd name="T14" fmla="*/ 1585 w 7138"/>
                      <a:gd name="T15" fmla="*/ 1359 h 2168"/>
                      <a:gd name="T16" fmla="*/ 2039 w 7138"/>
                      <a:gd name="T17" fmla="*/ 1515 h 2168"/>
                      <a:gd name="T18" fmla="*/ 2541 w 7138"/>
                      <a:gd name="T19" fmla="*/ 1657 h 2168"/>
                      <a:gd name="T20" fmla="*/ 3087 w 7138"/>
                      <a:gd name="T21" fmla="*/ 1785 h 2168"/>
                      <a:gd name="T22" fmla="*/ 3675 w 7138"/>
                      <a:gd name="T23" fmla="*/ 1897 h 2168"/>
                      <a:gd name="T24" fmla="*/ 4302 w 7138"/>
                      <a:gd name="T25" fmla="*/ 1991 h 2168"/>
                      <a:gd name="T26" fmla="*/ 4965 w 7138"/>
                      <a:gd name="T27" fmla="*/ 2067 h 2168"/>
                      <a:gd name="T28" fmla="*/ 5660 w 7138"/>
                      <a:gd name="T29" fmla="*/ 2121 h 2168"/>
                      <a:gd name="T30" fmla="*/ 6386 w 7138"/>
                      <a:gd name="T31" fmla="*/ 2157 h 2168"/>
                      <a:gd name="T32" fmla="*/ 7138 w 7138"/>
                      <a:gd name="T33" fmla="*/ 2168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38" h="2168">
                        <a:moveTo>
                          <a:pt x="0" y="0"/>
                        </a:moveTo>
                        <a:lnTo>
                          <a:pt x="35" y="213"/>
                        </a:lnTo>
                        <a:lnTo>
                          <a:pt x="139" y="423"/>
                        </a:lnTo>
                        <a:lnTo>
                          <a:pt x="309" y="627"/>
                        </a:lnTo>
                        <a:lnTo>
                          <a:pt x="541" y="824"/>
                        </a:lnTo>
                        <a:lnTo>
                          <a:pt x="833" y="1012"/>
                        </a:lnTo>
                        <a:lnTo>
                          <a:pt x="1183" y="1191"/>
                        </a:lnTo>
                        <a:lnTo>
                          <a:pt x="1585" y="1359"/>
                        </a:lnTo>
                        <a:lnTo>
                          <a:pt x="2039" y="1515"/>
                        </a:lnTo>
                        <a:lnTo>
                          <a:pt x="2541" y="1657"/>
                        </a:lnTo>
                        <a:lnTo>
                          <a:pt x="3087" y="1785"/>
                        </a:lnTo>
                        <a:lnTo>
                          <a:pt x="3675" y="1897"/>
                        </a:lnTo>
                        <a:lnTo>
                          <a:pt x="4302" y="1991"/>
                        </a:lnTo>
                        <a:lnTo>
                          <a:pt x="4965" y="2067"/>
                        </a:lnTo>
                        <a:lnTo>
                          <a:pt x="5660" y="2121"/>
                        </a:lnTo>
                        <a:lnTo>
                          <a:pt x="6386" y="2157"/>
                        </a:lnTo>
                        <a:lnTo>
                          <a:pt x="7138" y="2168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6" name="Freeform 86"/>
                  <p:cNvSpPr>
                    <a:spLocks noChangeAspect="1"/>
                  </p:cNvSpPr>
                  <p:nvPr/>
                </p:nvSpPr>
                <p:spPr bwMode="auto">
                  <a:xfrm>
                    <a:off x="4729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7" name="Freeform 87"/>
                  <p:cNvSpPr>
                    <a:spLocks noChangeAspect="1"/>
                  </p:cNvSpPr>
                  <p:nvPr/>
                </p:nvSpPr>
                <p:spPr bwMode="auto">
                  <a:xfrm>
                    <a:off x="5123" y="1607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8" name="Freeform 88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421" cy="120"/>
                  </a:xfrm>
                  <a:custGeom>
                    <a:avLst/>
                    <a:gdLst>
                      <a:gd name="T0" fmla="*/ 0 w 7688"/>
                      <a:gd name="T1" fmla="*/ 2168 h 2168"/>
                      <a:gd name="T2" fmla="*/ 757 w 7688"/>
                      <a:gd name="T3" fmla="*/ 2157 h 2168"/>
                      <a:gd name="T4" fmla="*/ 1500 w 7688"/>
                      <a:gd name="T5" fmla="*/ 2126 h 2168"/>
                      <a:gd name="T6" fmla="*/ 2223 w 7688"/>
                      <a:gd name="T7" fmla="*/ 2074 h 2168"/>
                      <a:gd name="T8" fmla="*/ 2921 w 7688"/>
                      <a:gd name="T9" fmla="*/ 2003 h 2168"/>
                      <a:gd name="T10" fmla="*/ 3590 w 7688"/>
                      <a:gd name="T11" fmla="*/ 1914 h 2168"/>
                      <a:gd name="T12" fmla="*/ 4224 w 7688"/>
                      <a:gd name="T13" fmla="*/ 1808 h 2168"/>
                      <a:gd name="T14" fmla="*/ 4820 w 7688"/>
                      <a:gd name="T15" fmla="*/ 1686 h 2168"/>
                      <a:gd name="T16" fmla="*/ 5373 w 7688"/>
                      <a:gd name="T17" fmla="*/ 1548 h 2168"/>
                      <a:gd name="T18" fmla="*/ 5878 w 7688"/>
                      <a:gd name="T19" fmla="*/ 1395 h 2168"/>
                      <a:gd name="T20" fmla="*/ 6330 w 7688"/>
                      <a:gd name="T21" fmla="*/ 1229 h 2168"/>
                      <a:gd name="T22" fmla="*/ 6726 w 7688"/>
                      <a:gd name="T23" fmla="*/ 1051 h 2168"/>
                      <a:gd name="T24" fmla="*/ 7060 w 7688"/>
                      <a:gd name="T25" fmla="*/ 860 h 2168"/>
                      <a:gd name="T26" fmla="*/ 7328 w 7688"/>
                      <a:gd name="T27" fmla="*/ 659 h 2168"/>
                      <a:gd name="T28" fmla="*/ 7524 w 7688"/>
                      <a:gd name="T29" fmla="*/ 448 h 2168"/>
                      <a:gd name="T30" fmla="*/ 7646 w 7688"/>
                      <a:gd name="T31" fmla="*/ 228 h 2168"/>
                      <a:gd name="T32" fmla="*/ 7688 w 7688"/>
                      <a:gd name="T33" fmla="*/ 0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688" h="2168">
                        <a:moveTo>
                          <a:pt x="0" y="2168"/>
                        </a:moveTo>
                        <a:lnTo>
                          <a:pt x="757" y="2157"/>
                        </a:lnTo>
                        <a:lnTo>
                          <a:pt x="1500" y="2126"/>
                        </a:lnTo>
                        <a:lnTo>
                          <a:pt x="2223" y="2074"/>
                        </a:lnTo>
                        <a:lnTo>
                          <a:pt x="2921" y="2003"/>
                        </a:lnTo>
                        <a:lnTo>
                          <a:pt x="3590" y="1914"/>
                        </a:lnTo>
                        <a:lnTo>
                          <a:pt x="4224" y="1808"/>
                        </a:lnTo>
                        <a:lnTo>
                          <a:pt x="4820" y="1686"/>
                        </a:lnTo>
                        <a:lnTo>
                          <a:pt x="5373" y="1548"/>
                        </a:lnTo>
                        <a:lnTo>
                          <a:pt x="5878" y="1395"/>
                        </a:lnTo>
                        <a:lnTo>
                          <a:pt x="6330" y="1229"/>
                        </a:lnTo>
                        <a:lnTo>
                          <a:pt x="6726" y="1051"/>
                        </a:lnTo>
                        <a:lnTo>
                          <a:pt x="7060" y="860"/>
                        </a:lnTo>
                        <a:lnTo>
                          <a:pt x="7328" y="659"/>
                        </a:lnTo>
                        <a:lnTo>
                          <a:pt x="7524" y="448"/>
                        </a:lnTo>
                        <a:lnTo>
                          <a:pt x="7646" y="228"/>
                        </a:lnTo>
                        <a:lnTo>
                          <a:pt x="7688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69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5123" y="1607"/>
                    <a:ext cx="0" cy="3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70" name="Freeform 90"/>
                  <p:cNvSpPr>
                    <a:spLocks noChangeAspect="1"/>
                  </p:cNvSpPr>
                  <p:nvPr/>
                </p:nvSpPr>
                <p:spPr bwMode="auto">
                  <a:xfrm>
                    <a:off x="5543" y="1488"/>
                    <a:ext cx="3" cy="1"/>
                  </a:xfrm>
                  <a:custGeom>
                    <a:avLst/>
                    <a:gdLst>
                      <a:gd name="T0" fmla="*/ 0 w 54"/>
                      <a:gd name="T1" fmla="*/ 54 w 54"/>
                      <a:gd name="T2" fmla="*/ 0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0" y="0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71" name="Freeform 91"/>
                  <p:cNvSpPr>
                    <a:spLocks noChangeAspect="1"/>
                  </p:cNvSpPr>
                  <p:nvPr/>
                </p:nvSpPr>
                <p:spPr bwMode="auto">
                  <a:xfrm>
                    <a:off x="5543" y="1488"/>
                    <a:ext cx="3" cy="1"/>
                  </a:xfrm>
                  <a:custGeom>
                    <a:avLst/>
                    <a:gdLst>
                      <a:gd name="T0" fmla="*/ 54 w 54"/>
                      <a:gd name="T1" fmla="*/ 0 w 54"/>
                      <a:gd name="T2" fmla="*/ 54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54" y="0"/>
                        </a:moveTo>
                        <a:lnTo>
                          <a:pt x="0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</p:grpSp>
          <p:sp>
            <p:nvSpPr>
              <p:cNvPr id="10" name="Line 92"/>
              <p:cNvSpPr>
                <a:spLocks noChangeAspect="1" noChangeShapeType="1"/>
              </p:cNvSpPr>
              <p:nvPr/>
            </p:nvSpPr>
            <p:spPr bwMode="auto">
              <a:xfrm flipH="1">
                <a:off x="337" y="1599"/>
                <a:ext cx="650" cy="2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1" name="Line 93"/>
              <p:cNvSpPr>
                <a:spLocks noChangeAspect="1" noChangeShapeType="1"/>
              </p:cNvSpPr>
              <p:nvPr/>
            </p:nvSpPr>
            <p:spPr bwMode="auto">
              <a:xfrm flipH="1">
                <a:off x="393" y="1421"/>
                <a:ext cx="1276" cy="4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</p:grpSp>
        <p:sp>
          <p:nvSpPr>
            <p:cNvPr id="6" name="Text Box 94"/>
            <p:cNvSpPr txBox="1">
              <a:spLocks noChangeAspect="1" noChangeArrowheads="1"/>
            </p:cNvSpPr>
            <p:nvPr/>
          </p:nvSpPr>
          <p:spPr bwMode="auto">
            <a:xfrm>
              <a:off x="1059" y="693"/>
              <a:ext cx="1143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2538FF"/>
                </a:buClr>
                <a:buFont typeface="Wingdings" panose="05000000000000000000" pitchFamily="2" charset="2"/>
                <a:buNone/>
              </a:pPr>
              <a:r>
                <a:rPr lang="en-GB" altLang="zh-TW" sz="2000" b="1" i="1">
                  <a:latin typeface="Verdana" panose="020B0604030504040204" pitchFamily="34" charset="0"/>
                </a:rPr>
                <a:t>Circular Coil</a:t>
              </a:r>
            </a:p>
          </p:txBody>
        </p:sp>
        <p:sp>
          <p:nvSpPr>
            <p:cNvPr id="7" name="Arc 95"/>
            <p:cNvSpPr>
              <a:spLocks noChangeAspect="1"/>
            </p:cNvSpPr>
            <p:nvPr/>
          </p:nvSpPr>
          <p:spPr bwMode="auto">
            <a:xfrm>
              <a:off x="1807" y="1012"/>
              <a:ext cx="528" cy="32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061"/>
                <a:gd name="T1" fmla="*/ 0 h 21600"/>
                <a:gd name="T2" fmla="*/ 18061 w 18061"/>
                <a:gd name="T3" fmla="*/ 9753 h 21600"/>
                <a:gd name="T4" fmla="*/ 0 w 1806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061" h="21600" fill="none" extrusionOk="0">
                  <a:moveTo>
                    <a:pt x="-1" y="0"/>
                  </a:moveTo>
                  <a:cubicBezTo>
                    <a:pt x="7279" y="0"/>
                    <a:pt x="14068" y="3666"/>
                    <a:pt x="18061" y="9752"/>
                  </a:cubicBezTo>
                </a:path>
                <a:path w="18061" h="21600" stroke="0" extrusionOk="0">
                  <a:moveTo>
                    <a:pt x="-1" y="0"/>
                  </a:moveTo>
                  <a:cubicBezTo>
                    <a:pt x="7279" y="0"/>
                    <a:pt x="14068" y="3666"/>
                    <a:pt x="18061" y="975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78000" anchor="ctr"/>
            <a:lstStyle/>
            <a:p>
              <a:endParaRPr lang="zh-TW" altLang="en-US"/>
            </a:p>
          </p:txBody>
        </p:sp>
        <p:sp>
          <p:nvSpPr>
            <p:cNvPr id="8" name="Freeform 96"/>
            <p:cNvSpPr>
              <a:spLocks noChangeAspect="1"/>
            </p:cNvSpPr>
            <p:nvPr/>
          </p:nvSpPr>
          <p:spPr bwMode="auto">
            <a:xfrm>
              <a:off x="360" y="1670"/>
              <a:ext cx="434" cy="164"/>
            </a:xfrm>
            <a:custGeom>
              <a:avLst/>
              <a:gdLst>
                <a:gd name="T0" fmla="*/ 0 w 434"/>
                <a:gd name="T1" fmla="*/ 164 h 164"/>
                <a:gd name="T2" fmla="*/ 434 w 434"/>
                <a:gd name="T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34" h="164">
                  <a:moveTo>
                    <a:pt x="0" y="164"/>
                  </a:moveTo>
                  <a:lnTo>
                    <a:pt x="434" y="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78000" anchor="ctr"/>
            <a:lstStyle/>
            <a:p>
              <a:endParaRPr lang="zh-TW" altLang="en-US"/>
            </a:p>
          </p:txBody>
        </p:sp>
      </p:grpSp>
      <p:grpSp>
        <p:nvGrpSpPr>
          <p:cNvPr id="98" name="Group 97"/>
          <p:cNvGrpSpPr>
            <a:grpSpLocks noChangeAspect="1"/>
          </p:cNvGrpSpPr>
          <p:nvPr/>
        </p:nvGrpSpPr>
        <p:grpSpPr bwMode="auto">
          <a:xfrm>
            <a:off x="1901689" y="3938588"/>
            <a:ext cx="4379912" cy="2217737"/>
            <a:chOff x="2505" y="1459"/>
            <a:chExt cx="3065" cy="1552"/>
          </a:xfrm>
        </p:grpSpPr>
        <p:sp>
          <p:nvSpPr>
            <p:cNvPr id="99" name="Text Box 98"/>
            <p:cNvSpPr txBox="1">
              <a:spLocks noChangeAspect="1" noChangeArrowheads="1"/>
            </p:cNvSpPr>
            <p:nvPr/>
          </p:nvSpPr>
          <p:spPr bwMode="auto">
            <a:xfrm>
              <a:off x="3290" y="1459"/>
              <a:ext cx="1508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2538FF"/>
                </a:buClr>
                <a:buFont typeface="Wingdings" panose="05000000000000000000" pitchFamily="2" charset="2"/>
                <a:buNone/>
              </a:pPr>
              <a:r>
                <a:rPr lang="en-GB" altLang="zh-TW" sz="2000" b="1" i="1">
                  <a:latin typeface="Verdana" panose="020B0604030504040204" pitchFamily="34" charset="0"/>
                </a:rPr>
                <a:t>Butterfly Coil</a:t>
              </a:r>
            </a:p>
          </p:txBody>
        </p:sp>
        <p:grpSp>
          <p:nvGrpSpPr>
            <p:cNvPr id="100" name="Group 99"/>
            <p:cNvGrpSpPr>
              <a:grpSpLocks noChangeAspect="1"/>
            </p:cNvGrpSpPr>
            <p:nvPr/>
          </p:nvGrpSpPr>
          <p:grpSpPr bwMode="auto">
            <a:xfrm>
              <a:off x="2505" y="1822"/>
              <a:ext cx="3065" cy="1189"/>
              <a:chOff x="2505" y="1822"/>
              <a:chExt cx="3065" cy="1189"/>
            </a:xfrm>
          </p:grpSpPr>
          <p:grpSp>
            <p:nvGrpSpPr>
              <p:cNvPr id="101" name="Group 100"/>
              <p:cNvGrpSpPr>
                <a:grpSpLocks noChangeAspect="1"/>
              </p:cNvGrpSpPr>
              <p:nvPr/>
            </p:nvGrpSpPr>
            <p:grpSpPr bwMode="auto">
              <a:xfrm flipH="1">
                <a:off x="2505" y="1914"/>
                <a:ext cx="1568" cy="620"/>
                <a:chOff x="942" y="1432"/>
                <a:chExt cx="2750" cy="928"/>
              </a:xfrm>
            </p:grpSpPr>
            <p:grpSp>
              <p:nvGrpSpPr>
                <p:cNvPr id="189" name="Group 101"/>
                <p:cNvGrpSpPr>
                  <a:grpSpLocks noChangeAspect="1"/>
                </p:cNvGrpSpPr>
                <p:nvPr/>
              </p:nvGrpSpPr>
              <p:grpSpPr bwMode="auto">
                <a:xfrm rot="-18188" flipH="1" flipV="1">
                  <a:off x="943" y="1904"/>
                  <a:ext cx="2736" cy="456"/>
                  <a:chOff x="3424" y="1145"/>
                  <a:chExt cx="813" cy="113"/>
                </a:xfrm>
              </p:grpSpPr>
              <p:sp>
                <p:nvSpPr>
                  <p:cNvPr id="249" name="Freeform 102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35"/>
                    <a:ext cx="60" cy="23"/>
                  </a:xfrm>
                  <a:custGeom>
                    <a:avLst/>
                    <a:gdLst>
                      <a:gd name="T0" fmla="*/ 1099 w 1099"/>
                      <a:gd name="T1" fmla="*/ 400 h 400"/>
                      <a:gd name="T2" fmla="*/ 1095 w 1099"/>
                      <a:gd name="T3" fmla="*/ 366 h 400"/>
                      <a:gd name="T4" fmla="*/ 1082 w 1099"/>
                      <a:gd name="T5" fmla="*/ 332 h 400"/>
                      <a:gd name="T6" fmla="*/ 1061 w 1099"/>
                      <a:gd name="T7" fmla="*/ 297 h 400"/>
                      <a:gd name="T8" fmla="*/ 1032 w 1099"/>
                      <a:gd name="T9" fmla="*/ 263 h 400"/>
                      <a:gd name="T10" fmla="*/ 996 w 1099"/>
                      <a:gd name="T11" fmla="*/ 229 h 400"/>
                      <a:gd name="T12" fmla="*/ 950 w 1099"/>
                      <a:gd name="T13" fmla="*/ 196 h 400"/>
                      <a:gd name="T14" fmla="*/ 896 w 1099"/>
                      <a:gd name="T15" fmla="*/ 164 h 400"/>
                      <a:gd name="T16" fmla="*/ 832 w 1099"/>
                      <a:gd name="T17" fmla="*/ 134 h 400"/>
                      <a:gd name="T18" fmla="*/ 760 w 1099"/>
                      <a:gd name="T19" fmla="*/ 106 h 400"/>
                      <a:gd name="T20" fmla="*/ 679 w 1099"/>
                      <a:gd name="T21" fmla="*/ 80 h 400"/>
                      <a:gd name="T22" fmla="*/ 589 w 1099"/>
                      <a:gd name="T23" fmla="*/ 57 h 400"/>
                      <a:gd name="T24" fmla="*/ 490 w 1099"/>
                      <a:gd name="T25" fmla="*/ 37 h 400"/>
                      <a:gd name="T26" fmla="*/ 381 w 1099"/>
                      <a:gd name="T27" fmla="*/ 21 h 400"/>
                      <a:gd name="T28" fmla="*/ 263 w 1099"/>
                      <a:gd name="T29" fmla="*/ 10 h 400"/>
                      <a:gd name="T30" fmla="*/ 136 w 1099"/>
                      <a:gd name="T31" fmla="*/ 2 h 400"/>
                      <a:gd name="T32" fmla="*/ 0 w 1099"/>
                      <a:gd name="T33" fmla="*/ 0 h 4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99" h="400">
                        <a:moveTo>
                          <a:pt x="1099" y="400"/>
                        </a:moveTo>
                        <a:lnTo>
                          <a:pt x="1095" y="366"/>
                        </a:lnTo>
                        <a:lnTo>
                          <a:pt x="1082" y="332"/>
                        </a:lnTo>
                        <a:lnTo>
                          <a:pt x="1061" y="297"/>
                        </a:lnTo>
                        <a:lnTo>
                          <a:pt x="1032" y="263"/>
                        </a:lnTo>
                        <a:lnTo>
                          <a:pt x="996" y="229"/>
                        </a:lnTo>
                        <a:lnTo>
                          <a:pt x="950" y="196"/>
                        </a:lnTo>
                        <a:lnTo>
                          <a:pt x="896" y="164"/>
                        </a:lnTo>
                        <a:lnTo>
                          <a:pt x="832" y="134"/>
                        </a:lnTo>
                        <a:lnTo>
                          <a:pt x="760" y="106"/>
                        </a:lnTo>
                        <a:lnTo>
                          <a:pt x="679" y="80"/>
                        </a:lnTo>
                        <a:lnTo>
                          <a:pt x="589" y="57"/>
                        </a:lnTo>
                        <a:lnTo>
                          <a:pt x="490" y="37"/>
                        </a:lnTo>
                        <a:lnTo>
                          <a:pt x="381" y="21"/>
                        </a:lnTo>
                        <a:lnTo>
                          <a:pt x="263" y="10"/>
                        </a:lnTo>
                        <a:lnTo>
                          <a:pt x="136" y="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50" name="Freeform 103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34"/>
                    <a:ext cx="0" cy="3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51" name="Freeform 104"/>
                  <p:cNvSpPr>
                    <a:spLocks noChangeAspect="1"/>
                  </p:cNvSpPr>
                  <p:nvPr/>
                </p:nvSpPr>
                <p:spPr bwMode="auto">
                  <a:xfrm>
                    <a:off x="3726" y="1235"/>
                    <a:ext cx="90" cy="23"/>
                  </a:xfrm>
                  <a:custGeom>
                    <a:avLst/>
                    <a:gdLst>
                      <a:gd name="T0" fmla="*/ 1647 w 1647"/>
                      <a:gd name="T1" fmla="*/ 0 h 400"/>
                      <a:gd name="T2" fmla="*/ 1504 w 1647"/>
                      <a:gd name="T3" fmla="*/ 1 h 400"/>
                      <a:gd name="T4" fmla="*/ 1359 w 1647"/>
                      <a:gd name="T5" fmla="*/ 5 h 400"/>
                      <a:gd name="T6" fmla="*/ 1214 w 1647"/>
                      <a:gd name="T7" fmla="*/ 14 h 400"/>
                      <a:gd name="T8" fmla="*/ 1070 w 1647"/>
                      <a:gd name="T9" fmla="*/ 25 h 400"/>
                      <a:gd name="T10" fmla="*/ 930 w 1647"/>
                      <a:gd name="T11" fmla="*/ 39 h 400"/>
                      <a:gd name="T12" fmla="*/ 793 w 1647"/>
                      <a:gd name="T13" fmla="*/ 57 h 400"/>
                      <a:gd name="T14" fmla="*/ 662 w 1647"/>
                      <a:gd name="T15" fmla="*/ 77 h 400"/>
                      <a:gd name="T16" fmla="*/ 539 w 1647"/>
                      <a:gd name="T17" fmla="*/ 101 h 400"/>
                      <a:gd name="T18" fmla="*/ 425 w 1647"/>
                      <a:gd name="T19" fmla="*/ 127 h 400"/>
                      <a:gd name="T20" fmla="*/ 321 w 1647"/>
                      <a:gd name="T21" fmla="*/ 157 h 400"/>
                      <a:gd name="T22" fmla="*/ 229 w 1647"/>
                      <a:gd name="T23" fmla="*/ 189 h 400"/>
                      <a:gd name="T24" fmla="*/ 151 w 1647"/>
                      <a:gd name="T25" fmla="*/ 226 h 400"/>
                      <a:gd name="T26" fmla="*/ 87 w 1647"/>
                      <a:gd name="T27" fmla="*/ 264 h 400"/>
                      <a:gd name="T28" fmla="*/ 40 w 1647"/>
                      <a:gd name="T29" fmla="*/ 307 h 400"/>
                      <a:gd name="T30" fmla="*/ 10 w 1647"/>
                      <a:gd name="T31" fmla="*/ 352 h 400"/>
                      <a:gd name="T32" fmla="*/ 0 w 1647"/>
                      <a:gd name="T33" fmla="*/ 400 h 4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47" h="400">
                        <a:moveTo>
                          <a:pt x="1647" y="0"/>
                        </a:moveTo>
                        <a:lnTo>
                          <a:pt x="1504" y="1"/>
                        </a:lnTo>
                        <a:lnTo>
                          <a:pt x="1359" y="5"/>
                        </a:lnTo>
                        <a:lnTo>
                          <a:pt x="1214" y="14"/>
                        </a:lnTo>
                        <a:lnTo>
                          <a:pt x="1070" y="25"/>
                        </a:lnTo>
                        <a:lnTo>
                          <a:pt x="930" y="39"/>
                        </a:lnTo>
                        <a:lnTo>
                          <a:pt x="793" y="57"/>
                        </a:lnTo>
                        <a:lnTo>
                          <a:pt x="662" y="77"/>
                        </a:lnTo>
                        <a:lnTo>
                          <a:pt x="539" y="101"/>
                        </a:lnTo>
                        <a:lnTo>
                          <a:pt x="425" y="127"/>
                        </a:lnTo>
                        <a:lnTo>
                          <a:pt x="321" y="157"/>
                        </a:lnTo>
                        <a:lnTo>
                          <a:pt x="229" y="189"/>
                        </a:lnTo>
                        <a:lnTo>
                          <a:pt x="151" y="226"/>
                        </a:lnTo>
                        <a:lnTo>
                          <a:pt x="87" y="264"/>
                        </a:lnTo>
                        <a:lnTo>
                          <a:pt x="40" y="307"/>
                        </a:lnTo>
                        <a:lnTo>
                          <a:pt x="10" y="352"/>
                        </a:lnTo>
                        <a:lnTo>
                          <a:pt x="0" y="40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52" name="Freeform 105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34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53" name="Freeform 106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17"/>
                    <a:ext cx="120" cy="41"/>
                  </a:xfrm>
                  <a:custGeom>
                    <a:avLst/>
                    <a:gdLst>
                      <a:gd name="T0" fmla="*/ 2196 w 2196"/>
                      <a:gd name="T1" fmla="*/ 722 h 722"/>
                      <a:gd name="T2" fmla="*/ 2185 w 2196"/>
                      <a:gd name="T3" fmla="*/ 656 h 722"/>
                      <a:gd name="T4" fmla="*/ 2156 w 2196"/>
                      <a:gd name="T5" fmla="*/ 589 h 722"/>
                      <a:gd name="T6" fmla="*/ 2109 w 2196"/>
                      <a:gd name="T7" fmla="*/ 524 h 722"/>
                      <a:gd name="T8" fmla="*/ 2043 w 2196"/>
                      <a:gd name="T9" fmla="*/ 460 h 722"/>
                      <a:gd name="T10" fmla="*/ 1959 w 2196"/>
                      <a:gd name="T11" fmla="*/ 398 h 722"/>
                      <a:gd name="T12" fmla="*/ 1859 w 2196"/>
                      <a:gd name="T13" fmla="*/ 338 h 722"/>
                      <a:gd name="T14" fmla="*/ 1741 w 2196"/>
                      <a:gd name="T15" fmla="*/ 281 h 722"/>
                      <a:gd name="T16" fmla="*/ 1607 w 2196"/>
                      <a:gd name="T17" fmla="*/ 229 h 722"/>
                      <a:gd name="T18" fmla="*/ 1457 w 2196"/>
                      <a:gd name="T19" fmla="*/ 180 h 722"/>
                      <a:gd name="T20" fmla="*/ 1291 w 2196"/>
                      <a:gd name="T21" fmla="*/ 135 h 722"/>
                      <a:gd name="T22" fmla="*/ 1111 w 2196"/>
                      <a:gd name="T23" fmla="*/ 96 h 722"/>
                      <a:gd name="T24" fmla="*/ 916 w 2196"/>
                      <a:gd name="T25" fmla="*/ 63 h 722"/>
                      <a:gd name="T26" fmla="*/ 706 w 2196"/>
                      <a:gd name="T27" fmla="*/ 36 h 722"/>
                      <a:gd name="T28" fmla="*/ 484 w 2196"/>
                      <a:gd name="T29" fmla="*/ 16 h 722"/>
                      <a:gd name="T30" fmla="*/ 248 w 2196"/>
                      <a:gd name="T31" fmla="*/ 3 h 722"/>
                      <a:gd name="T32" fmla="*/ 0 w 2196"/>
                      <a:gd name="T33" fmla="*/ 0 h 7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96" h="722">
                        <a:moveTo>
                          <a:pt x="2196" y="722"/>
                        </a:moveTo>
                        <a:lnTo>
                          <a:pt x="2185" y="656"/>
                        </a:lnTo>
                        <a:lnTo>
                          <a:pt x="2156" y="589"/>
                        </a:lnTo>
                        <a:lnTo>
                          <a:pt x="2109" y="524"/>
                        </a:lnTo>
                        <a:lnTo>
                          <a:pt x="2043" y="460"/>
                        </a:lnTo>
                        <a:lnTo>
                          <a:pt x="1959" y="398"/>
                        </a:lnTo>
                        <a:lnTo>
                          <a:pt x="1859" y="338"/>
                        </a:lnTo>
                        <a:lnTo>
                          <a:pt x="1741" y="281"/>
                        </a:lnTo>
                        <a:lnTo>
                          <a:pt x="1607" y="229"/>
                        </a:lnTo>
                        <a:lnTo>
                          <a:pt x="1457" y="180"/>
                        </a:lnTo>
                        <a:lnTo>
                          <a:pt x="1291" y="135"/>
                        </a:lnTo>
                        <a:lnTo>
                          <a:pt x="1111" y="96"/>
                        </a:lnTo>
                        <a:lnTo>
                          <a:pt x="916" y="63"/>
                        </a:lnTo>
                        <a:lnTo>
                          <a:pt x="706" y="36"/>
                        </a:lnTo>
                        <a:lnTo>
                          <a:pt x="484" y="16"/>
                        </a:lnTo>
                        <a:lnTo>
                          <a:pt x="248" y="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54" name="Freeform 107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17"/>
                    <a:ext cx="0" cy="2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55" name="Freeform 108"/>
                  <p:cNvSpPr>
                    <a:spLocks noChangeAspect="1"/>
                  </p:cNvSpPr>
                  <p:nvPr/>
                </p:nvSpPr>
                <p:spPr bwMode="auto">
                  <a:xfrm>
                    <a:off x="3665" y="1217"/>
                    <a:ext cx="151" cy="41"/>
                  </a:xfrm>
                  <a:custGeom>
                    <a:avLst/>
                    <a:gdLst>
                      <a:gd name="T0" fmla="*/ 2746 w 2746"/>
                      <a:gd name="T1" fmla="*/ 0 h 722"/>
                      <a:gd name="T2" fmla="*/ 2490 w 2746"/>
                      <a:gd name="T3" fmla="*/ 3 h 722"/>
                      <a:gd name="T4" fmla="*/ 2238 w 2746"/>
                      <a:gd name="T5" fmla="*/ 13 h 722"/>
                      <a:gd name="T6" fmla="*/ 1987 w 2746"/>
                      <a:gd name="T7" fmla="*/ 28 h 722"/>
                      <a:gd name="T8" fmla="*/ 1743 w 2746"/>
                      <a:gd name="T9" fmla="*/ 50 h 722"/>
                      <a:gd name="T10" fmla="*/ 1507 w 2746"/>
                      <a:gd name="T11" fmla="*/ 78 h 722"/>
                      <a:gd name="T12" fmla="*/ 1279 w 2746"/>
                      <a:gd name="T13" fmla="*/ 111 h 722"/>
                      <a:gd name="T14" fmla="*/ 1064 w 2746"/>
                      <a:gd name="T15" fmla="*/ 151 h 722"/>
                      <a:gd name="T16" fmla="*/ 863 w 2746"/>
                      <a:gd name="T17" fmla="*/ 196 h 722"/>
                      <a:gd name="T18" fmla="*/ 678 w 2746"/>
                      <a:gd name="T19" fmla="*/ 245 h 722"/>
                      <a:gd name="T20" fmla="*/ 511 w 2746"/>
                      <a:gd name="T21" fmla="*/ 300 h 722"/>
                      <a:gd name="T22" fmla="*/ 363 w 2746"/>
                      <a:gd name="T23" fmla="*/ 358 h 722"/>
                      <a:gd name="T24" fmla="*/ 238 w 2746"/>
                      <a:gd name="T25" fmla="*/ 423 h 722"/>
                      <a:gd name="T26" fmla="*/ 136 w 2746"/>
                      <a:gd name="T27" fmla="*/ 491 h 722"/>
                      <a:gd name="T28" fmla="*/ 62 w 2746"/>
                      <a:gd name="T29" fmla="*/ 564 h 722"/>
                      <a:gd name="T30" fmla="*/ 15 w 2746"/>
                      <a:gd name="T31" fmla="*/ 641 h 722"/>
                      <a:gd name="T32" fmla="*/ 0 w 2746"/>
                      <a:gd name="T33" fmla="*/ 722 h 7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746" h="722">
                        <a:moveTo>
                          <a:pt x="2746" y="0"/>
                        </a:moveTo>
                        <a:lnTo>
                          <a:pt x="2490" y="3"/>
                        </a:lnTo>
                        <a:lnTo>
                          <a:pt x="2238" y="13"/>
                        </a:lnTo>
                        <a:lnTo>
                          <a:pt x="1987" y="28"/>
                        </a:lnTo>
                        <a:lnTo>
                          <a:pt x="1743" y="50"/>
                        </a:lnTo>
                        <a:lnTo>
                          <a:pt x="1507" y="78"/>
                        </a:lnTo>
                        <a:lnTo>
                          <a:pt x="1279" y="111"/>
                        </a:lnTo>
                        <a:lnTo>
                          <a:pt x="1064" y="151"/>
                        </a:lnTo>
                        <a:lnTo>
                          <a:pt x="863" y="196"/>
                        </a:lnTo>
                        <a:lnTo>
                          <a:pt x="678" y="245"/>
                        </a:lnTo>
                        <a:lnTo>
                          <a:pt x="511" y="300"/>
                        </a:lnTo>
                        <a:lnTo>
                          <a:pt x="363" y="358"/>
                        </a:lnTo>
                        <a:lnTo>
                          <a:pt x="238" y="423"/>
                        </a:lnTo>
                        <a:lnTo>
                          <a:pt x="136" y="491"/>
                        </a:lnTo>
                        <a:lnTo>
                          <a:pt x="62" y="564"/>
                        </a:lnTo>
                        <a:lnTo>
                          <a:pt x="15" y="641"/>
                        </a:lnTo>
                        <a:lnTo>
                          <a:pt x="0" y="722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56" name="Freeform 109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17"/>
                    <a:ext cx="0" cy="2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57" name="Freeform 110"/>
                  <p:cNvSpPr>
                    <a:spLocks noChangeAspect="1"/>
                  </p:cNvSpPr>
                  <p:nvPr/>
                </p:nvSpPr>
                <p:spPr bwMode="auto">
                  <a:xfrm>
                    <a:off x="3816" y="1200"/>
                    <a:ext cx="180" cy="58"/>
                  </a:xfrm>
                  <a:custGeom>
                    <a:avLst/>
                    <a:gdLst>
                      <a:gd name="T0" fmla="*/ 3295 w 3295"/>
                      <a:gd name="T1" fmla="*/ 1043 h 1043"/>
                      <a:gd name="T2" fmla="*/ 3279 w 3295"/>
                      <a:gd name="T3" fmla="*/ 944 h 1043"/>
                      <a:gd name="T4" fmla="*/ 3233 w 3295"/>
                      <a:gd name="T5" fmla="*/ 845 h 1043"/>
                      <a:gd name="T6" fmla="*/ 3159 w 3295"/>
                      <a:gd name="T7" fmla="*/ 750 h 1043"/>
                      <a:gd name="T8" fmla="*/ 3055 w 3295"/>
                      <a:gd name="T9" fmla="*/ 656 h 1043"/>
                      <a:gd name="T10" fmla="*/ 2925 w 3295"/>
                      <a:gd name="T11" fmla="*/ 566 h 1043"/>
                      <a:gd name="T12" fmla="*/ 2769 w 3295"/>
                      <a:gd name="T13" fmla="*/ 479 h 1043"/>
                      <a:gd name="T14" fmla="*/ 2588 w 3295"/>
                      <a:gd name="T15" fmla="*/ 398 h 1043"/>
                      <a:gd name="T16" fmla="*/ 2383 w 3295"/>
                      <a:gd name="T17" fmla="*/ 322 h 1043"/>
                      <a:gd name="T18" fmla="*/ 2155 w 3295"/>
                      <a:gd name="T19" fmla="*/ 253 h 1043"/>
                      <a:gd name="T20" fmla="*/ 1905 w 3295"/>
                      <a:gd name="T21" fmla="*/ 190 h 1043"/>
                      <a:gd name="T22" fmla="*/ 1634 w 3295"/>
                      <a:gd name="T23" fmla="*/ 135 h 1043"/>
                      <a:gd name="T24" fmla="*/ 1343 w 3295"/>
                      <a:gd name="T25" fmla="*/ 88 h 1043"/>
                      <a:gd name="T26" fmla="*/ 1032 w 3295"/>
                      <a:gd name="T27" fmla="*/ 50 h 1043"/>
                      <a:gd name="T28" fmla="*/ 705 w 3295"/>
                      <a:gd name="T29" fmla="*/ 23 h 1043"/>
                      <a:gd name="T30" fmla="*/ 359 w 3295"/>
                      <a:gd name="T31" fmla="*/ 6 h 1043"/>
                      <a:gd name="T32" fmla="*/ 0 w 3295"/>
                      <a:gd name="T33" fmla="*/ 0 h 1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295" h="1043">
                        <a:moveTo>
                          <a:pt x="3295" y="1043"/>
                        </a:moveTo>
                        <a:lnTo>
                          <a:pt x="3279" y="944"/>
                        </a:lnTo>
                        <a:lnTo>
                          <a:pt x="3233" y="845"/>
                        </a:lnTo>
                        <a:lnTo>
                          <a:pt x="3159" y="750"/>
                        </a:lnTo>
                        <a:lnTo>
                          <a:pt x="3055" y="656"/>
                        </a:lnTo>
                        <a:lnTo>
                          <a:pt x="2925" y="566"/>
                        </a:lnTo>
                        <a:lnTo>
                          <a:pt x="2769" y="479"/>
                        </a:lnTo>
                        <a:lnTo>
                          <a:pt x="2588" y="398"/>
                        </a:lnTo>
                        <a:lnTo>
                          <a:pt x="2383" y="322"/>
                        </a:lnTo>
                        <a:lnTo>
                          <a:pt x="2155" y="253"/>
                        </a:lnTo>
                        <a:lnTo>
                          <a:pt x="1905" y="190"/>
                        </a:lnTo>
                        <a:lnTo>
                          <a:pt x="1634" y="135"/>
                        </a:lnTo>
                        <a:lnTo>
                          <a:pt x="1343" y="88"/>
                        </a:lnTo>
                        <a:lnTo>
                          <a:pt x="1032" y="50"/>
                        </a:lnTo>
                        <a:lnTo>
                          <a:pt x="705" y="23"/>
                        </a:lnTo>
                        <a:lnTo>
                          <a:pt x="359" y="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58" name="Freeform 111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99"/>
                    <a:ext cx="0" cy="2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59" name="Freeform 112"/>
                  <p:cNvSpPr>
                    <a:spLocks noChangeAspect="1"/>
                  </p:cNvSpPr>
                  <p:nvPr/>
                </p:nvSpPr>
                <p:spPr bwMode="auto">
                  <a:xfrm>
                    <a:off x="3605" y="1200"/>
                    <a:ext cx="211" cy="58"/>
                  </a:xfrm>
                  <a:custGeom>
                    <a:avLst/>
                    <a:gdLst>
                      <a:gd name="T0" fmla="*/ 3844 w 3844"/>
                      <a:gd name="T1" fmla="*/ 0 h 1043"/>
                      <a:gd name="T2" fmla="*/ 3477 w 3844"/>
                      <a:gd name="T3" fmla="*/ 4 h 1043"/>
                      <a:gd name="T4" fmla="*/ 3114 w 3844"/>
                      <a:gd name="T5" fmla="*/ 19 h 1043"/>
                      <a:gd name="T6" fmla="*/ 2760 w 3844"/>
                      <a:gd name="T7" fmla="*/ 43 h 1043"/>
                      <a:gd name="T8" fmla="*/ 2414 w 3844"/>
                      <a:gd name="T9" fmla="*/ 76 h 1043"/>
                      <a:gd name="T10" fmla="*/ 2082 w 3844"/>
                      <a:gd name="T11" fmla="*/ 117 h 1043"/>
                      <a:gd name="T12" fmla="*/ 1765 w 3844"/>
                      <a:gd name="T13" fmla="*/ 167 h 1043"/>
                      <a:gd name="T14" fmla="*/ 1464 w 3844"/>
                      <a:gd name="T15" fmla="*/ 224 h 1043"/>
                      <a:gd name="T16" fmla="*/ 1185 w 3844"/>
                      <a:gd name="T17" fmla="*/ 289 h 1043"/>
                      <a:gd name="T18" fmla="*/ 929 w 3844"/>
                      <a:gd name="T19" fmla="*/ 362 h 1043"/>
                      <a:gd name="T20" fmla="*/ 698 w 3844"/>
                      <a:gd name="T21" fmla="*/ 441 h 1043"/>
                      <a:gd name="T22" fmla="*/ 496 w 3844"/>
                      <a:gd name="T23" fmla="*/ 526 h 1043"/>
                      <a:gd name="T24" fmla="*/ 325 w 3844"/>
                      <a:gd name="T25" fmla="*/ 618 h 1043"/>
                      <a:gd name="T26" fmla="*/ 186 w 3844"/>
                      <a:gd name="T27" fmla="*/ 717 h 1043"/>
                      <a:gd name="T28" fmla="*/ 85 w 3844"/>
                      <a:gd name="T29" fmla="*/ 821 h 1043"/>
                      <a:gd name="T30" fmla="*/ 22 w 3844"/>
                      <a:gd name="T31" fmla="*/ 929 h 1043"/>
                      <a:gd name="T32" fmla="*/ 0 w 3844"/>
                      <a:gd name="T33" fmla="*/ 1043 h 1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44" h="1043">
                        <a:moveTo>
                          <a:pt x="3844" y="0"/>
                        </a:moveTo>
                        <a:lnTo>
                          <a:pt x="3477" y="4"/>
                        </a:lnTo>
                        <a:lnTo>
                          <a:pt x="3114" y="19"/>
                        </a:lnTo>
                        <a:lnTo>
                          <a:pt x="2760" y="43"/>
                        </a:lnTo>
                        <a:lnTo>
                          <a:pt x="2414" y="76"/>
                        </a:lnTo>
                        <a:lnTo>
                          <a:pt x="2082" y="117"/>
                        </a:lnTo>
                        <a:lnTo>
                          <a:pt x="1765" y="167"/>
                        </a:lnTo>
                        <a:lnTo>
                          <a:pt x="1464" y="224"/>
                        </a:lnTo>
                        <a:lnTo>
                          <a:pt x="1185" y="289"/>
                        </a:lnTo>
                        <a:lnTo>
                          <a:pt x="929" y="362"/>
                        </a:lnTo>
                        <a:lnTo>
                          <a:pt x="698" y="441"/>
                        </a:lnTo>
                        <a:lnTo>
                          <a:pt x="496" y="526"/>
                        </a:lnTo>
                        <a:lnTo>
                          <a:pt x="325" y="618"/>
                        </a:lnTo>
                        <a:lnTo>
                          <a:pt x="186" y="717"/>
                        </a:lnTo>
                        <a:lnTo>
                          <a:pt x="85" y="821"/>
                        </a:lnTo>
                        <a:lnTo>
                          <a:pt x="22" y="929"/>
                        </a:lnTo>
                        <a:lnTo>
                          <a:pt x="0" y="1043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60" name="Freeform 113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99"/>
                    <a:ext cx="0" cy="2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61" name="Freeform 114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82"/>
                    <a:ext cx="241" cy="76"/>
                  </a:xfrm>
                  <a:custGeom>
                    <a:avLst/>
                    <a:gdLst>
                      <a:gd name="T0" fmla="*/ 4392 w 4392"/>
                      <a:gd name="T1" fmla="*/ 1364 h 1364"/>
                      <a:gd name="T2" fmla="*/ 4371 w 4392"/>
                      <a:gd name="T3" fmla="*/ 1231 h 1364"/>
                      <a:gd name="T4" fmla="*/ 4309 w 4392"/>
                      <a:gd name="T5" fmla="*/ 1102 h 1364"/>
                      <a:gd name="T6" fmla="*/ 4206 w 4392"/>
                      <a:gd name="T7" fmla="*/ 976 h 1364"/>
                      <a:gd name="T8" fmla="*/ 4066 w 4392"/>
                      <a:gd name="T9" fmla="*/ 853 h 1364"/>
                      <a:gd name="T10" fmla="*/ 3891 w 4392"/>
                      <a:gd name="T11" fmla="*/ 734 h 1364"/>
                      <a:gd name="T12" fmla="*/ 3679 w 4392"/>
                      <a:gd name="T13" fmla="*/ 622 h 1364"/>
                      <a:gd name="T14" fmla="*/ 3435 w 4392"/>
                      <a:gd name="T15" fmla="*/ 516 h 1364"/>
                      <a:gd name="T16" fmla="*/ 3159 w 4392"/>
                      <a:gd name="T17" fmla="*/ 417 h 1364"/>
                      <a:gd name="T18" fmla="*/ 2852 w 4392"/>
                      <a:gd name="T19" fmla="*/ 327 h 1364"/>
                      <a:gd name="T20" fmla="*/ 2518 w 4392"/>
                      <a:gd name="T21" fmla="*/ 245 h 1364"/>
                      <a:gd name="T22" fmla="*/ 2156 w 4392"/>
                      <a:gd name="T23" fmla="*/ 174 h 1364"/>
                      <a:gd name="T24" fmla="*/ 1769 w 4392"/>
                      <a:gd name="T25" fmla="*/ 114 h 1364"/>
                      <a:gd name="T26" fmla="*/ 1358 w 4392"/>
                      <a:gd name="T27" fmla="*/ 66 h 1364"/>
                      <a:gd name="T28" fmla="*/ 925 w 4392"/>
                      <a:gd name="T29" fmla="*/ 29 h 1364"/>
                      <a:gd name="T30" fmla="*/ 472 w 4392"/>
                      <a:gd name="T31" fmla="*/ 8 h 1364"/>
                      <a:gd name="T32" fmla="*/ 0 w 4392"/>
                      <a:gd name="T33" fmla="*/ 0 h 1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392" h="1364">
                        <a:moveTo>
                          <a:pt x="4392" y="1364"/>
                        </a:moveTo>
                        <a:lnTo>
                          <a:pt x="4371" y="1231"/>
                        </a:lnTo>
                        <a:lnTo>
                          <a:pt x="4309" y="1102"/>
                        </a:lnTo>
                        <a:lnTo>
                          <a:pt x="4206" y="976"/>
                        </a:lnTo>
                        <a:lnTo>
                          <a:pt x="4066" y="853"/>
                        </a:lnTo>
                        <a:lnTo>
                          <a:pt x="3891" y="734"/>
                        </a:lnTo>
                        <a:lnTo>
                          <a:pt x="3679" y="622"/>
                        </a:lnTo>
                        <a:lnTo>
                          <a:pt x="3435" y="516"/>
                        </a:lnTo>
                        <a:lnTo>
                          <a:pt x="3159" y="417"/>
                        </a:lnTo>
                        <a:lnTo>
                          <a:pt x="2852" y="327"/>
                        </a:lnTo>
                        <a:lnTo>
                          <a:pt x="2518" y="245"/>
                        </a:lnTo>
                        <a:lnTo>
                          <a:pt x="2156" y="174"/>
                        </a:lnTo>
                        <a:lnTo>
                          <a:pt x="1769" y="114"/>
                        </a:lnTo>
                        <a:lnTo>
                          <a:pt x="1358" y="66"/>
                        </a:lnTo>
                        <a:lnTo>
                          <a:pt x="925" y="29"/>
                        </a:lnTo>
                        <a:lnTo>
                          <a:pt x="472" y="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62" name="Freeform 115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81"/>
                    <a:ext cx="0" cy="3"/>
                  </a:xfrm>
                  <a:custGeom>
                    <a:avLst/>
                    <a:gdLst>
                      <a:gd name="T0" fmla="*/ 53 h 53"/>
                      <a:gd name="T1" fmla="*/ 0 h 53"/>
                      <a:gd name="T2" fmla="*/ 53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53"/>
                        </a:moveTo>
                        <a:lnTo>
                          <a:pt x="0" y="0"/>
                        </a:lnTo>
                        <a:lnTo>
                          <a:pt x="0" y="5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63" name="Freeform 116"/>
                  <p:cNvSpPr>
                    <a:spLocks noChangeAspect="1"/>
                  </p:cNvSpPr>
                  <p:nvPr/>
                </p:nvSpPr>
                <p:spPr bwMode="auto">
                  <a:xfrm>
                    <a:off x="3544" y="1182"/>
                    <a:ext cx="272" cy="76"/>
                  </a:xfrm>
                  <a:custGeom>
                    <a:avLst/>
                    <a:gdLst>
                      <a:gd name="T0" fmla="*/ 4943 w 4943"/>
                      <a:gd name="T1" fmla="*/ 0 h 1364"/>
                      <a:gd name="T2" fmla="*/ 4464 w 4943"/>
                      <a:gd name="T3" fmla="*/ 7 h 1364"/>
                      <a:gd name="T4" fmla="*/ 3993 w 4943"/>
                      <a:gd name="T5" fmla="*/ 26 h 1364"/>
                      <a:gd name="T6" fmla="*/ 3533 w 4943"/>
                      <a:gd name="T7" fmla="*/ 58 h 1364"/>
                      <a:gd name="T8" fmla="*/ 3087 w 4943"/>
                      <a:gd name="T9" fmla="*/ 101 h 1364"/>
                      <a:gd name="T10" fmla="*/ 2658 w 4943"/>
                      <a:gd name="T11" fmla="*/ 156 h 1364"/>
                      <a:gd name="T12" fmla="*/ 2251 w 4943"/>
                      <a:gd name="T13" fmla="*/ 222 h 1364"/>
                      <a:gd name="T14" fmla="*/ 1867 w 4943"/>
                      <a:gd name="T15" fmla="*/ 298 h 1364"/>
                      <a:gd name="T16" fmla="*/ 1508 w 4943"/>
                      <a:gd name="T17" fmla="*/ 384 h 1364"/>
                      <a:gd name="T18" fmla="*/ 1181 w 4943"/>
                      <a:gd name="T19" fmla="*/ 479 h 1364"/>
                      <a:gd name="T20" fmla="*/ 886 w 4943"/>
                      <a:gd name="T21" fmla="*/ 583 h 1364"/>
                      <a:gd name="T22" fmla="*/ 630 w 4943"/>
                      <a:gd name="T23" fmla="*/ 696 h 1364"/>
                      <a:gd name="T24" fmla="*/ 411 w 4943"/>
                      <a:gd name="T25" fmla="*/ 815 h 1364"/>
                      <a:gd name="T26" fmla="*/ 236 w 4943"/>
                      <a:gd name="T27" fmla="*/ 943 h 1364"/>
                      <a:gd name="T28" fmla="*/ 107 w 4943"/>
                      <a:gd name="T29" fmla="*/ 1077 h 1364"/>
                      <a:gd name="T30" fmla="*/ 27 w 4943"/>
                      <a:gd name="T31" fmla="*/ 1218 h 1364"/>
                      <a:gd name="T32" fmla="*/ 0 w 4943"/>
                      <a:gd name="T33" fmla="*/ 1364 h 1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43" h="1364">
                        <a:moveTo>
                          <a:pt x="4943" y="0"/>
                        </a:moveTo>
                        <a:lnTo>
                          <a:pt x="4464" y="7"/>
                        </a:lnTo>
                        <a:lnTo>
                          <a:pt x="3993" y="26"/>
                        </a:lnTo>
                        <a:lnTo>
                          <a:pt x="3533" y="58"/>
                        </a:lnTo>
                        <a:lnTo>
                          <a:pt x="3087" y="101"/>
                        </a:lnTo>
                        <a:lnTo>
                          <a:pt x="2658" y="156"/>
                        </a:lnTo>
                        <a:lnTo>
                          <a:pt x="2251" y="222"/>
                        </a:lnTo>
                        <a:lnTo>
                          <a:pt x="1867" y="298"/>
                        </a:lnTo>
                        <a:lnTo>
                          <a:pt x="1508" y="384"/>
                        </a:lnTo>
                        <a:lnTo>
                          <a:pt x="1181" y="479"/>
                        </a:lnTo>
                        <a:lnTo>
                          <a:pt x="886" y="583"/>
                        </a:lnTo>
                        <a:lnTo>
                          <a:pt x="630" y="696"/>
                        </a:lnTo>
                        <a:lnTo>
                          <a:pt x="411" y="815"/>
                        </a:lnTo>
                        <a:lnTo>
                          <a:pt x="236" y="943"/>
                        </a:lnTo>
                        <a:lnTo>
                          <a:pt x="107" y="1077"/>
                        </a:lnTo>
                        <a:lnTo>
                          <a:pt x="27" y="1218"/>
                        </a:lnTo>
                        <a:lnTo>
                          <a:pt x="0" y="1364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64" name="Freeform 117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81"/>
                    <a:ext cx="0" cy="3"/>
                  </a:xfrm>
                  <a:custGeom>
                    <a:avLst/>
                    <a:gdLst>
                      <a:gd name="T0" fmla="*/ 0 h 53"/>
                      <a:gd name="T1" fmla="*/ 53 h 53"/>
                      <a:gd name="T2" fmla="*/ 0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0"/>
                        </a:moveTo>
                        <a:lnTo>
                          <a:pt x="0" y="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65" name="Freeform 118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64"/>
                    <a:ext cx="301" cy="94"/>
                  </a:xfrm>
                  <a:custGeom>
                    <a:avLst/>
                    <a:gdLst>
                      <a:gd name="T0" fmla="*/ 5491 w 5491"/>
                      <a:gd name="T1" fmla="*/ 1686 h 1686"/>
                      <a:gd name="T2" fmla="*/ 5464 w 5491"/>
                      <a:gd name="T3" fmla="*/ 1521 h 1686"/>
                      <a:gd name="T4" fmla="*/ 5385 w 5491"/>
                      <a:gd name="T5" fmla="*/ 1360 h 1686"/>
                      <a:gd name="T6" fmla="*/ 5256 w 5491"/>
                      <a:gd name="T7" fmla="*/ 1203 h 1686"/>
                      <a:gd name="T8" fmla="*/ 5078 w 5491"/>
                      <a:gd name="T9" fmla="*/ 1050 h 1686"/>
                      <a:gd name="T10" fmla="*/ 4856 w 5491"/>
                      <a:gd name="T11" fmla="*/ 903 h 1686"/>
                      <a:gd name="T12" fmla="*/ 4589 w 5491"/>
                      <a:gd name="T13" fmla="*/ 764 h 1686"/>
                      <a:gd name="T14" fmla="*/ 4281 w 5491"/>
                      <a:gd name="T15" fmla="*/ 634 h 1686"/>
                      <a:gd name="T16" fmla="*/ 3934 w 5491"/>
                      <a:gd name="T17" fmla="*/ 512 h 1686"/>
                      <a:gd name="T18" fmla="*/ 3550 w 5491"/>
                      <a:gd name="T19" fmla="*/ 400 h 1686"/>
                      <a:gd name="T20" fmla="*/ 3131 w 5491"/>
                      <a:gd name="T21" fmla="*/ 301 h 1686"/>
                      <a:gd name="T22" fmla="*/ 2678 w 5491"/>
                      <a:gd name="T23" fmla="*/ 213 h 1686"/>
                      <a:gd name="T24" fmla="*/ 2196 w 5491"/>
                      <a:gd name="T25" fmla="*/ 139 h 1686"/>
                      <a:gd name="T26" fmla="*/ 1684 w 5491"/>
                      <a:gd name="T27" fmla="*/ 79 h 1686"/>
                      <a:gd name="T28" fmla="*/ 1146 w 5491"/>
                      <a:gd name="T29" fmla="*/ 36 h 1686"/>
                      <a:gd name="T30" fmla="*/ 584 w 5491"/>
                      <a:gd name="T31" fmla="*/ 9 h 1686"/>
                      <a:gd name="T32" fmla="*/ 0 w 5491"/>
                      <a:gd name="T33" fmla="*/ 0 h 16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491" h="1686">
                        <a:moveTo>
                          <a:pt x="5491" y="1686"/>
                        </a:moveTo>
                        <a:lnTo>
                          <a:pt x="5464" y="1521"/>
                        </a:lnTo>
                        <a:lnTo>
                          <a:pt x="5385" y="1360"/>
                        </a:lnTo>
                        <a:lnTo>
                          <a:pt x="5256" y="1203"/>
                        </a:lnTo>
                        <a:lnTo>
                          <a:pt x="5078" y="1050"/>
                        </a:lnTo>
                        <a:lnTo>
                          <a:pt x="4856" y="903"/>
                        </a:lnTo>
                        <a:lnTo>
                          <a:pt x="4589" y="764"/>
                        </a:lnTo>
                        <a:lnTo>
                          <a:pt x="4281" y="634"/>
                        </a:lnTo>
                        <a:lnTo>
                          <a:pt x="3934" y="512"/>
                        </a:lnTo>
                        <a:lnTo>
                          <a:pt x="3550" y="400"/>
                        </a:lnTo>
                        <a:lnTo>
                          <a:pt x="3131" y="301"/>
                        </a:lnTo>
                        <a:lnTo>
                          <a:pt x="2678" y="213"/>
                        </a:lnTo>
                        <a:lnTo>
                          <a:pt x="2196" y="139"/>
                        </a:lnTo>
                        <a:lnTo>
                          <a:pt x="1684" y="79"/>
                        </a:lnTo>
                        <a:lnTo>
                          <a:pt x="1146" y="36"/>
                        </a:lnTo>
                        <a:lnTo>
                          <a:pt x="584" y="9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66" name="Freeform 119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63"/>
                    <a:ext cx="0" cy="3"/>
                  </a:xfrm>
                  <a:custGeom>
                    <a:avLst/>
                    <a:gdLst>
                      <a:gd name="T0" fmla="*/ 53 h 53"/>
                      <a:gd name="T1" fmla="*/ 0 h 53"/>
                      <a:gd name="T2" fmla="*/ 53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53"/>
                        </a:moveTo>
                        <a:lnTo>
                          <a:pt x="0" y="0"/>
                        </a:lnTo>
                        <a:lnTo>
                          <a:pt x="0" y="5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67" name="Freeform 120"/>
                  <p:cNvSpPr>
                    <a:spLocks noChangeAspect="1"/>
                  </p:cNvSpPr>
                  <p:nvPr/>
                </p:nvSpPr>
                <p:spPr bwMode="auto">
                  <a:xfrm>
                    <a:off x="3484" y="1164"/>
                    <a:ext cx="332" cy="94"/>
                  </a:xfrm>
                  <a:custGeom>
                    <a:avLst/>
                    <a:gdLst>
                      <a:gd name="T0" fmla="*/ 6041 w 6041"/>
                      <a:gd name="T1" fmla="*/ 0 h 1686"/>
                      <a:gd name="T2" fmla="*/ 5450 w 6041"/>
                      <a:gd name="T3" fmla="*/ 8 h 1686"/>
                      <a:gd name="T4" fmla="*/ 4870 w 6041"/>
                      <a:gd name="T5" fmla="*/ 32 h 1686"/>
                      <a:gd name="T6" fmla="*/ 4305 w 6041"/>
                      <a:gd name="T7" fmla="*/ 72 h 1686"/>
                      <a:gd name="T8" fmla="*/ 3758 w 6041"/>
                      <a:gd name="T9" fmla="*/ 127 h 1686"/>
                      <a:gd name="T10" fmla="*/ 3234 w 6041"/>
                      <a:gd name="T11" fmla="*/ 195 h 1686"/>
                      <a:gd name="T12" fmla="*/ 2736 w 6041"/>
                      <a:gd name="T13" fmla="*/ 277 h 1686"/>
                      <a:gd name="T14" fmla="*/ 2267 w 6041"/>
                      <a:gd name="T15" fmla="*/ 373 h 1686"/>
                      <a:gd name="T16" fmla="*/ 1831 w 6041"/>
                      <a:gd name="T17" fmla="*/ 478 h 1686"/>
                      <a:gd name="T18" fmla="*/ 1432 w 6041"/>
                      <a:gd name="T19" fmla="*/ 597 h 1686"/>
                      <a:gd name="T20" fmla="*/ 1075 w 6041"/>
                      <a:gd name="T21" fmla="*/ 726 h 1686"/>
                      <a:gd name="T22" fmla="*/ 762 w 6041"/>
                      <a:gd name="T23" fmla="*/ 865 h 1686"/>
                      <a:gd name="T24" fmla="*/ 498 w 6041"/>
                      <a:gd name="T25" fmla="*/ 1013 h 1686"/>
                      <a:gd name="T26" fmla="*/ 285 w 6041"/>
                      <a:gd name="T27" fmla="*/ 1169 h 1686"/>
                      <a:gd name="T28" fmla="*/ 129 w 6041"/>
                      <a:gd name="T29" fmla="*/ 1334 h 1686"/>
                      <a:gd name="T30" fmla="*/ 33 w 6041"/>
                      <a:gd name="T31" fmla="*/ 1506 h 1686"/>
                      <a:gd name="T32" fmla="*/ 0 w 6041"/>
                      <a:gd name="T33" fmla="*/ 1686 h 16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041" h="1686">
                        <a:moveTo>
                          <a:pt x="6041" y="0"/>
                        </a:moveTo>
                        <a:lnTo>
                          <a:pt x="5450" y="8"/>
                        </a:lnTo>
                        <a:lnTo>
                          <a:pt x="4870" y="32"/>
                        </a:lnTo>
                        <a:lnTo>
                          <a:pt x="4305" y="72"/>
                        </a:lnTo>
                        <a:lnTo>
                          <a:pt x="3758" y="127"/>
                        </a:lnTo>
                        <a:lnTo>
                          <a:pt x="3234" y="195"/>
                        </a:lnTo>
                        <a:lnTo>
                          <a:pt x="2736" y="277"/>
                        </a:lnTo>
                        <a:lnTo>
                          <a:pt x="2267" y="373"/>
                        </a:lnTo>
                        <a:lnTo>
                          <a:pt x="1831" y="478"/>
                        </a:lnTo>
                        <a:lnTo>
                          <a:pt x="1432" y="597"/>
                        </a:lnTo>
                        <a:lnTo>
                          <a:pt x="1075" y="726"/>
                        </a:lnTo>
                        <a:lnTo>
                          <a:pt x="762" y="865"/>
                        </a:lnTo>
                        <a:lnTo>
                          <a:pt x="498" y="1013"/>
                        </a:lnTo>
                        <a:lnTo>
                          <a:pt x="285" y="1169"/>
                        </a:lnTo>
                        <a:lnTo>
                          <a:pt x="129" y="1334"/>
                        </a:lnTo>
                        <a:lnTo>
                          <a:pt x="33" y="1506"/>
                        </a:lnTo>
                        <a:lnTo>
                          <a:pt x="0" y="1686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68" name="Freeform 121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63"/>
                    <a:ext cx="0" cy="3"/>
                  </a:xfrm>
                  <a:custGeom>
                    <a:avLst/>
                    <a:gdLst>
                      <a:gd name="T0" fmla="*/ 0 h 53"/>
                      <a:gd name="T1" fmla="*/ 53 h 53"/>
                      <a:gd name="T2" fmla="*/ 0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0"/>
                        </a:moveTo>
                        <a:lnTo>
                          <a:pt x="0" y="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69" name="Freeform 122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47"/>
                    <a:ext cx="362" cy="111"/>
                  </a:xfrm>
                  <a:custGeom>
                    <a:avLst/>
                    <a:gdLst>
                      <a:gd name="T0" fmla="*/ 6589 w 6589"/>
                      <a:gd name="T1" fmla="*/ 2007 h 2007"/>
                      <a:gd name="T2" fmla="*/ 6556 w 6589"/>
                      <a:gd name="T3" fmla="*/ 1809 h 2007"/>
                      <a:gd name="T4" fmla="*/ 6461 w 6589"/>
                      <a:gd name="T5" fmla="*/ 1617 h 2007"/>
                      <a:gd name="T6" fmla="*/ 6305 w 6589"/>
                      <a:gd name="T7" fmla="*/ 1428 h 2007"/>
                      <a:gd name="T8" fmla="*/ 6090 w 6589"/>
                      <a:gd name="T9" fmla="*/ 1247 h 2007"/>
                      <a:gd name="T10" fmla="*/ 5821 w 6589"/>
                      <a:gd name="T11" fmla="*/ 1072 h 2007"/>
                      <a:gd name="T12" fmla="*/ 5499 w 6589"/>
                      <a:gd name="T13" fmla="*/ 906 h 2007"/>
                      <a:gd name="T14" fmla="*/ 5128 w 6589"/>
                      <a:gd name="T15" fmla="*/ 750 h 2007"/>
                      <a:gd name="T16" fmla="*/ 4710 w 6589"/>
                      <a:gd name="T17" fmla="*/ 606 h 2007"/>
                      <a:gd name="T18" fmla="*/ 4247 w 6589"/>
                      <a:gd name="T19" fmla="*/ 474 h 2007"/>
                      <a:gd name="T20" fmla="*/ 3743 w 6589"/>
                      <a:gd name="T21" fmla="*/ 356 h 2007"/>
                      <a:gd name="T22" fmla="*/ 3200 w 6589"/>
                      <a:gd name="T23" fmla="*/ 252 h 2007"/>
                      <a:gd name="T24" fmla="*/ 2622 w 6589"/>
                      <a:gd name="T25" fmla="*/ 164 h 2007"/>
                      <a:gd name="T26" fmla="*/ 2009 w 6589"/>
                      <a:gd name="T27" fmla="*/ 95 h 2007"/>
                      <a:gd name="T28" fmla="*/ 1366 w 6589"/>
                      <a:gd name="T29" fmla="*/ 43 h 2007"/>
                      <a:gd name="T30" fmla="*/ 695 w 6589"/>
                      <a:gd name="T31" fmla="*/ 11 h 2007"/>
                      <a:gd name="T32" fmla="*/ 0 w 6589"/>
                      <a:gd name="T33" fmla="*/ 0 h 20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589" h="2007">
                        <a:moveTo>
                          <a:pt x="6589" y="2007"/>
                        </a:moveTo>
                        <a:lnTo>
                          <a:pt x="6556" y="1809"/>
                        </a:lnTo>
                        <a:lnTo>
                          <a:pt x="6461" y="1617"/>
                        </a:lnTo>
                        <a:lnTo>
                          <a:pt x="6305" y="1428"/>
                        </a:lnTo>
                        <a:lnTo>
                          <a:pt x="6090" y="1247"/>
                        </a:lnTo>
                        <a:lnTo>
                          <a:pt x="5821" y="1072"/>
                        </a:lnTo>
                        <a:lnTo>
                          <a:pt x="5499" y="906"/>
                        </a:lnTo>
                        <a:lnTo>
                          <a:pt x="5128" y="750"/>
                        </a:lnTo>
                        <a:lnTo>
                          <a:pt x="4710" y="606"/>
                        </a:lnTo>
                        <a:lnTo>
                          <a:pt x="4247" y="474"/>
                        </a:lnTo>
                        <a:lnTo>
                          <a:pt x="3743" y="356"/>
                        </a:lnTo>
                        <a:lnTo>
                          <a:pt x="3200" y="252"/>
                        </a:lnTo>
                        <a:lnTo>
                          <a:pt x="2622" y="164"/>
                        </a:lnTo>
                        <a:lnTo>
                          <a:pt x="2009" y="95"/>
                        </a:lnTo>
                        <a:lnTo>
                          <a:pt x="1366" y="43"/>
                        </a:lnTo>
                        <a:lnTo>
                          <a:pt x="695" y="1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0" name="Freeform 123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45"/>
                    <a:ext cx="0" cy="3"/>
                  </a:xfrm>
                  <a:custGeom>
                    <a:avLst/>
                    <a:gdLst>
                      <a:gd name="T0" fmla="*/ 53 h 53"/>
                      <a:gd name="T1" fmla="*/ 0 h 53"/>
                      <a:gd name="T2" fmla="*/ 53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53"/>
                        </a:moveTo>
                        <a:lnTo>
                          <a:pt x="0" y="0"/>
                        </a:lnTo>
                        <a:lnTo>
                          <a:pt x="0" y="5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1" name="Freeform 124"/>
                  <p:cNvSpPr>
                    <a:spLocks noChangeAspect="1"/>
                  </p:cNvSpPr>
                  <p:nvPr/>
                </p:nvSpPr>
                <p:spPr bwMode="auto">
                  <a:xfrm>
                    <a:off x="3424" y="1147"/>
                    <a:ext cx="392" cy="111"/>
                  </a:xfrm>
                  <a:custGeom>
                    <a:avLst/>
                    <a:gdLst>
                      <a:gd name="T0" fmla="*/ 7138 w 7138"/>
                      <a:gd name="T1" fmla="*/ 0 h 2007"/>
                      <a:gd name="T2" fmla="*/ 6435 w 7138"/>
                      <a:gd name="T3" fmla="*/ 10 h 2007"/>
                      <a:gd name="T4" fmla="*/ 5747 w 7138"/>
                      <a:gd name="T5" fmla="*/ 39 h 2007"/>
                      <a:gd name="T6" fmla="*/ 5077 w 7138"/>
                      <a:gd name="T7" fmla="*/ 87 h 2007"/>
                      <a:gd name="T8" fmla="*/ 4430 w 7138"/>
                      <a:gd name="T9" fmla="*/ 152 h 2007"/>
                      <a:gd name="T10" fmla="*/ 3809 w 7138"/>
                      <a:gd name="T11" fmla="*/ 234 h 2007"/>
                      <a:gd name="T12" fmla="*/ 3219 w 7138"/>
                      <a:gd name="T13" fmla="*/ 332 h 2007"/>
                      <a:gd name="T14" fmla="*/ 2666 w 7138"/>
                      <a:gd name="T15" fmla="*/ 445 h 2007"/>
                      <a:gd name="T16" fmla="*/ 2153 w 7138"/>
                      <a:gd name="T17" fmla="*/ 573 h 2007"/>
                      <a:gd name="T18" fmla="*/ 1683 w 7138"/>
                      <a:gd name="T19" fmla="*/ 714 h 2007"/>
                      <a:gd name="T20" fmla="*/ 1262 w 7138"/>
                      <a:gd name="T21" fmla="*/ 867 h 2007"/>
                      <a:gd name="T22" fmla="*/ 894 w 7138"/>
                      <a:gd name="T23" fmla="*/ 1033 h 2007"/>
                      <a:gd name="T24" fmla="*/ 584 w 7138"/>
                      <a:gd name="T25" fmla="*/ 1209 h 2007"/>
                      <a:gd name="T26" fmla="*/ 335 w 7138"/>
                      <a:gd name="T27" fmla="*/ 1395 h 2007"/>
                      <a:gd name="T28" fmla="*/ 150 w 7138"/>
                      <a:gd name="T29" fmla="*/ 1591 h 2007"/>
                      <a:gd name="T30" fmla="*/ 38 w 7138"/>
                      <a:gd name="T31" fmla="*/ 1795 h 2007"/>
                      <a:gd name="T32" fmla="*/ 0 w 7138"/>
                      <a:gd name="T33" fmla="*/ 2007 h 20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38" h="2007">
                        <a:moveTo>
                          <a:pt x="7138" y="0"/>
                        </a:moveTo>
                        <a:lnTo>
                          <a:pt x="6435" y="10"/>
                        </a:lnTo>
                        <a:lnTo>
                          <a:pt x="5747" y="39"/>
                        </a:lnTo>
                        <a:lnTo>
                          <a:pt x="5077" y="87"/>
                        </a:lnTo>
                        <a:lnTo>
                          <a:pt x="4430" y="152"/>
                        </a:lnTo>
                        <a:lnTo>
                          <a:pt x="3809" y="234"/>
                        </a:lnTo>
                        <a:lnTo>
                          <a:pt x="3219" y="332"/>
                        </a:lnTo>
                        <a:lnTo>
                          <a:pt x="2666" y="445"/>
                        </a:lnTo>
                        <a:lnTo>
                          <a:pt x="2153" y="573"/>
                        </a:lnTo>
                        <a:lnTo>
                          <a:pt x="1683" y="714"/>
                        </a:lnTo>
                        <a:lnTo>
                          <a:pt x="1262" y="867"/>
                        </a:lnTo>
                        <a:lnTo>
                          <a:pt x="894" y="1033"/>
                        </a:lnTo>
                        <a:lnTo>
                          <a:pt x="584" y="1209"/>
                        </a:lnTo>
                        <a:lnTo>
                          <a:pt x="335" y="1395"/>
                        </a:lnTo>
                        <a:lnTo>
                          <a:pt x="150" y="1591"/>
                        </a:lnTo>
                        <a:lnTo>
                          <a:pt x="38" y="1795"/>
                        </a:lnTo>
                        <a:lnTo>
                          <a:pt x="0" y="2007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2" name="Freeform 125"/>
                  <p:cNvSpPr>
                    <a:spLocks noChangeAspect="1"/>
                  </p:cNvSpPr>
                  <p:nvPr/>
                </p:nvSpPr>
                <p:spPr bwMode="auto">
                  <a:xfrm>
                    <a:off x="3816" y="1145"/>
                    <a:ext cx="0" cy="3"/>
                  </a:xfrm>
                  <a:custGeom>
                    <a:avLst/>
                    <a:gdLst>
                      <a:gd name="T0" fmla="*/ 0 h 53"/>
                      <a:gd name="T1" fmla="*/ 53 h 53"/>
                      <a:gd name="T2" fmla="*/ 0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0"/>
                        </a:moveTo>
                        <a:lnTo>
                          <a:pt x="0" y="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3" name="Freeform 126"/>
                  <p:cNvSpPr>
                    <a:spLocks noChangeAspect="1"/>
                  </p:cNvSpPr>
                  <p:nvPr/>
                </p:nvSpPr>
                <p:spPr bwMode="auto">
                  <a:xfrm>
                    <a:off x="4168" y="1187"/>
                    <a:ext cx="69" cy="71"/>
                  </a:xfrm>
                  <a:custGeom>
                    <a:avLst/>
                    <a:gdLst>
                      <a:gd name="T0" fmla="*/ 1277 w 1277"/>
                      <a:gd name="T1" fmla="*/ 1279 h 1279"/>
                      <a:gd name="T2" fmla="*/ 1271 w 1277"/>
                      <a:gd name="T3" fmla="*/ 1192 h 1279"/>
                      <a:gd name="T4" fmla="*/ 1255 w 1277"/>
                      <a:gd name="T5" fmla="*/ 1106 h 1279"/>
                      <a:gd name="T6" fmla="*/ 1228 w 1277"/>
                      <a:gd name="T7" fmla="*/ 1021 h 1279"/>
                      <a:gd name="T8" fmla="*/ 1192 w 1277"/>
                      <a:gd name="T9" fmla="*/ 936 h 1279"/>
                      <a:gd name="T10" fmla="*/ 1143 w 1277"/>
                      <a:gd name="T11" fmla="*/ 852 h 1279"/>
                      <a:gd name="T12" fmla="*/ 1087 w 1277"/>
                      <a:gd name="T13" fmla="*/ 769 h 1279"/>
                      <a:gd name="T14" fmla="*/ 1019 w 1277"/>
                      <a:gd name="T15" fmla="*/ 687 h 1279"/>
                      <a:gd name="T16" fmla="*/ 942 w 1277"/>
                      <a:gd name="T17" fmla="*/ 605 h 1279"/>
                      <a:gd name="T18" fmla="*/ 856 w 1277"/>
                      <a:gd name="T19" fmla="*/ 525 h 1279"/>
                      <a:gd name="T20" fmla="*/ 760 w 1277"/>
                      <a:gd name="T21" fmla="*/ 446 h 1279"/>
                      <a:gd name="T22" fmla="*/ 655 w 1277"/>
                      <a:gd name="T23" fmla="*/ 369 h 1279"/>
                      <a:gd name="T24" fmla="*/ 541 w 1277"/>
                      <a:gd name="T25" fmla="*/ 292 h 1279"/>
                      <a:gd name="T26" fmla="*/ 419 w 1277"/>
                      <a:gd name="T27" fmla="*/ 216 h 1279"/>
                      <a:gd name="T28" fmla="*/ 287 w 1277"/>
                      <a:gd name="T29" fmla="*/ 142 h 1279"/>
                      <a:gd name="T30" fmla="*/ 147 w 1277"/>
                      <a:gd name="T31" fmla="*/ 70 h 1279"/>
                      <a:gd name="T32" fmla="*/ 0 w 1277"/>
                      <a:gd name="T33" fmla="*/ 0 h 12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277" h="1279">
                        <a:moveTo>
                          <a:pt x="1277" y="1279"/>
                        </a:moveTo>
                        <a:lnTo>
                          <a:pt x="1271" y="1192"/>
                        </a:lnTo>
                        <a:lnTo>
                          <a:pt x="1255" y="1106"/>
                        </a:lnTo>
                        <a:lnTo>
                          <a:pt x="1228" y="1021"/>
                        </a:lnTo>
                        <a:lnTo>
                          <a:pt x="1192" y="936"/>
                        </a:lnTo>
                        <a:lnTo>
                          <a:pt x="1143" y="852"/>
                        </a:lnTo>
                        <a:lnTo>
                          <a:pt x="1087" y="769"/>
                        </a:lnTo>
                        <a:lnTo>
                          <a:pt x="1019" y="687"/>
                        </a:lnTo>
                        <a:lnTo>
                          <a:pt x="942" y="605"/>
                        </a:lnTo>
                        <a:lnTo>
                          <a:pt x="856" y="525"/>
                        </a:lnTo>
                        <a:lnTo>
                          <a:pt x="760" y="446"/>
                        </a:lnTo>
                        <a:lnTo>
                          <a:pt x="655" y="369"/>
                        </a:lnTo>
                        <a:lnTo>
                          <a:pt x="541" y="292"/>
                        </a:lnTo>
                        <a:lnTo>
                          <a:pt x="419" y="216"/>
                        </a:lnTo>
                        <a:lnTo>
                          <a:pt x="287" y="142"/>
                        </a:lnTo>
                        <a:lnTo>
                          <a:pt x="147" y="7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74" name="Freeform 127"/>
                  <p:cNvSpPr>
                    <a:spLocks noChangeAspect="1"/>
                  </p:cNvSpPr>
                  <p:nvPr/>
                </p:nvSpPr>
                <p:spPr bwMode="auto">
                  <a:xfrm>
                    <a:off x="4167" y="1185"/>
                    <a:ext cx="1" cy="3"/>
                  </a:xfrm>
                  <a:custGeom>
                    <a:avLst/>
                    <a:gdLst>
                      <a:gd name="T0" fmla="*/ 0 w 21"/>
                      <a:gd name="T1" fmla="*/ 49 h 49"/>
                      <a:gd name="T2" fmla="*/ 21 w 21"/>
                      <a:gd name="T3" fmla="*/ 0 h 49"/>
                      <a:gd name="T4" fmla="*/ 0 w 21"/>
                      <a:gd name="T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" h="49">
                        <a:moveTo>
                          <a:pt x="0" y="49"/>
                        </a:moveTo>
                        <a:lnTo>
                          <a:pt x="21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90" name="Group 128"/>
                <p:cNvGrpSpPr>
                  <a:grpSpLocks noChangeAspect="1"/>
                </p:cNvGrpSpPr>
                <p:nvPr/>
              </p:nvGrpSpPr>
              <p:grpSpPr bwMode="auto">
                <a:xfrm rot="-18188" flipH="1" flipV="1">
                  <a:off x="942" y="1432"/>
                  <a:ext cx="2750" cy="517"/>
                  <a:chOff x="4729" y="1482"/>
                  <a:chExt cx="817" cy="128"/>
                </a:xfrm>
              </p:grpSpPr>
              <p:sp>
                <p:nvSpPr>
                  <p:cNvPr id="191" name="Freeform 129"/>
                  <p:cNvSpPr>
                    <a:spLocks noChangeAspect="1"/>
                  </p:cNvSpPr>
                  <p:nvPr/>
                </p:nvSpPr>
                <p:spPr bwMode="auto">
                  <a:xfrm>
                    <a:off x="5093" y="1483"/>
                    <a:ext cx="30" cy="5"/>
                  </a:xfrm>
                  <a:custGeom>
                    <a:avLst/>
                    <a:gdLst>
                      <a:gd name="T0" fmla="*/ 549 w 549"/>
                      <a:gd name="T1" fmla="*/ 1 h 81"/>
                      <a:gd name="T2" fmla="*/ 518 w 549"/>
                      <a:gd name="T3" fmla="*/ 0 h 81"/>
                      <a:gd name="T4" fmla="*/ 481 w 549"/>
                      <a:gd name="T5" fmla="*/ 0 h 81"/>
                      <a:gd name="T6" fmla="*/ 442 w 549"/>
                      <a:gd name="T7" fmla="*/ 0 h 81"/>
                      <a:gd name="T8" fmla="*/ 399 w 549"/>
                      <a:gd name="T9" fmla="*/ 1 h 81"/>
                      <a:gd name="T10" fmla="*/ 354 w 549"/>
                      <a:gd name="T11" fmla="*/ 1 h 81"/>
                      <a:gd name="T12" fmla="*/ 308 w 549"/>
                      <a:gd name="T13" fmla="*/ 3 h 81"/>
                      <a:gd name="T14" fmla="*/ 262 w 549"/>
                      <a:gd name="T15" fmla="*/ 5 h 81"/>
                      <a:gd name="T16" fmla="*/ 217 w 549"/>
                      <a:gd name="T17" fmla="*/ 7 h 81"/>
                      <a:gd name="T18" fmla="*/ 174 w 549"/>
                      <a:gd name="T19" fmla="*/ 12 h 81"/>
                      <a:gd name="T20" fmla="*/ 134 w 549"/>
                      <a:gd name="T21" fmla="*/ 17 h 81"/>
                      <a:gd name="T22" fmla="*/ 96 w 549"/>
                      <a:gd name="T23" fmla="*/ 23 h 81"/>
                      <a:gd name="T24" fmla="*/ 64 w 549"/>
                      <a:gd name="T25" fmla="*/ 31 h 81"/>
                      <a:gd name="T26" fmla="*/ 37 w 549"/>
                      <a:gd name="T27" fmla="*/ 40 h 81"/>
                      <a:gd name="T28" fmla="*/ 17 w 549"/>
                      <a:gd name="T29" fmla="*/ 52 h 81"/>
                      <a:gd name="T30" fmla="*/ 4 w 549"/>
                      <a:gd name="T31" fmla="*/ 65 h 81"/>
                      <a:gd name="T32" fmla="*/ 0 w 549"/>
                      <a:gd name="T33" fmla="*/ 8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49" h="81">
                        <a:moveTo>
                          <a:pt x="549" y="1"/>
                        </a:moveTo>
                        <a:lnTo>
                          <a:pt x="518" y="0"/>
                        </a:lnTo>
                        <a:lnTo>
                          <a:pt x="481" y="0"/>
                        </a:lnTo>
                        <a:lnTo>
                          <a:pt x="442" y="0"/>
                        </a:lnTo>
                        <a:lnTo>
                          <a:pt x="399" y="1"/>
                        </a:lnTo>
                        <a:lnTo>
                          <a:pt x="354" y="1"/>
                        </a:lnTo>
                        <a:lnTo>
                          <a:pt x="308" y="3"/>
                        </a:lnTo>
                        <a:lnTo>
                          <a:pt x="262" y="5"/>
                        </a:lnTo>
                        <a:lnTo>
                          <a:pt x="217" y="7"/>
                        </a:lnTo>
                        <a:lnTo>
                          <a:pt x="174" y="12"/>
                        </a:lnTo>
                        <a:lnTo>
                          <a:pt x="134" y="17"/>
                        </a:lnTo>
                        <a:lnTo>
                          <a:pt x="96" y="23"/>
                        </a:lnTo>
                        <a:lnTo>
                          <a:pt x="64" y="31"/>
                        </a:lnTo>
                        <a:lnTo>
                          <a:pt x="37" y="40"/>
                        </a:lnTo>
                        <a:lnTo>
                          <a:pt x="17" y="52"/>
                        </a:lnTo>
                        <a:lnTo>
                          <a:pt x="4" y="65"/>
                        </a:lnTo>
                        <a:lnTo>
                          <a:pt x="0" y="81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92" name="Freeform 130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2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93" name="Freeform 131"/>
                  <p:cNvSpPr>
                    <a:spLocks noChangeAspect="1"/>
                  </p:cNvSpPr>
                  <p:nvPr/>
                </p:nvSpPr>
                <p:spPr bwMode="auto">
                  <a:xfrm>
                    <a:off x="5091" y="1488"/>
                    <a:ext cx="3" cy="1"/>
                  </a:xfrm>
                  <a:custGeom>
                    <a:avLst/>
                    <a:gdLst>
                      <a:gd name="T0" fmla="*/ 54 w 54"/>
                      <a:gd name="T1" fmla="*/ 0 w 54"/>
                      <a:gd name="T2" fmla="*/ 54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54" y="0"/>
                        </a:moveTo>
                        <a:lnTo>
                          <a:pt x="0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94" name="Freeform 132"/>
                  <p:cNvSpPr>
                    <a:spLocks noChangeAspect="1"/>
                  </p:cNvSpPr>
                  <p:nvPr/>
                </p:nvSpPr>
                <p:spPr bwMode="auto">
                  <a:xfrm>
                    <a:off x="5093" y="1488"/>
                    <a:ext cx="30" cy="13"/>
                  </a:xfrm>
                  <a:custGeom>
                    <a:avLst/>
                    <a:gdLst>
                      <a:gd name="T0" fmla="*/ 0 w 549"/>
                      <a:gd name="T1" fmla="*/ 0 h 242"/>
                      <a:gd name="T2" fmla="*/ 1 w 549"/>
                      <a:gd name="T3" fmla="*/ 17 h 242"/>
                      <a:gd name="T4" fmla="*/ 4 w 549"/>
                      <a:gd name="T5" fmla="*/ 35 h 242"/>
                      <a:gd name="T6" fmla="*/ 12 w 549"/>
                      <a:gd name="T7" fmla="*/ 56 h 242"/>
                      <a:gd name="T8" fmla="*/ 21 w 549"/>
                      <a:gd name="T9" fmla="*/ 75 h 242"/>
                      <a:gd name="T10" fmla="*/ 35 w 549"/>
                      <a:gd name="T11" fmla="*/ 95 h 242"/>
                      <a:gd name="T12" fmla="*/ 53 w 549"/>
                      <a:gd name="T13" fmla="*/ 116 h 242"/>
                      <a:gd name="T14" fmla="*/ 77 w 549"/>
                      <a:gd name="T15" fmla="*/ 135 h 242"/>
                      <a:gd name="T16" fmla="*/ 104 w 549"/>
                      <a:gd name="T17" fmla="*/ 154 h 242"/>
                      <a:gd name="T18" fmla="*/ 137 w 549"/>
                      <a:gd name="T19" fmla="*/ 172 h 242"/>
                      <a:gd name="T20" fmla="*/ 175 w 549"/>
                      <a:gd name="T21" fmla="*/ 188 h 242"/>
                      <a:gd name="T22" fmla="*/ 220 w 549"/>
                      <a:gd name="T23" fmla="*/ 203 h 242"/>
                      <a:gd name="T24" fmla="*/ 272 w 549"/>
                      <a:gd name="T25" fmla="*/ 216 h 242"/>
                      <a:gd name="T26" fmla="*/ 330 w 549"/>
                      <a:gd name="T27" fmla="*/ 227 h 242"/>
                      <a:gd name="T28" fmla="*/ 395 w 549"/>
                      <a:gd name="T29" fmla="*/ 234 h 242"/>
                      <a:gd name="T30" fmla="*/ 468 w 549"/>
                      <a:gd name="T31" fmla="*/ 240 h 242"/>
                      <a:gd name="T32" fmla="*/ 549 w 549"/>
                      <a:gd name="T33" fmla="*/ 242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49" h="242">
                        <a:moveTo>
                          <a:pt x="0" y="0"/>
                        </a:moveTo>
                        <a:lnTo>
                          <a:pt x="1" y="17"/>
                        </a:lnTo>
                        <a:lnTo>
                          <a:pt x="4" y="35"/>
                        </a:lnTo>
                        <a:lnTo>
                          <a:pt x="12" y="56"/>
                        </a:lnTo>
                        <a:lnTo>
                          <a:pt x="21" y="75"/>
                        </a:lnTo>
                        <a:lnTo>
                          <a:pt x="35" y="95"/>
                        </a:lnTo>
                        <a:lnTo>
                          <a:pt x="53" y="116"/>
                        </a:lnTo>
                        <a:lnTo>
                          <a:pt x="77" y="135"/>
                        </a:lnTo>
                        <a:lnTo>
                          <a:pt x="104" y="154"/>
                        </a:lnTo>
                        <a:lnTo>
                          <a:pt x="137" y="172"/>
                        </a:lnTo>
                        <a:lnTo>
                          <a:pt x="175" y="188"/>
                        </a:lnTo>
                        <a:lnTo>
                          <a:pt x="220" y="203"/>
                        </a:lnTo>
                        <a:lnTo>
                          <a:pt x="272" y="216"/>
                        </a:lnTo>
                        <a:lnTo>
                          <a:pt x="330" y="227"/>
                        </a:lnTo>
                        <a:lnTo>
                          <a:pt x="395" y="234"/>
                        </a:lnTo>
                        <a:lnTo>
                          <a:pt x="468" y="240"/>
                        </a:lnTo>
                        <a:lnTo>
                          <a:pt x="549" y="242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95" name="Freeform 133"/>
                  <p:cNvSpPr>
                    <a:spLocks noChangeAspect="1"/>
                  </p:cNvSpPr>
                  <p:nvPr/>
                </p:nvSpPr>
                <p:spPr bwMode="auto">
                  <a:xfrm>
                    <a:off x="5091" y="1488"/>
                    <a:ext cx="3" cy="1"/>
                  </a:xfrm>
                  <a:custGeom>
                    <a:avLst/>
                    <a:gdLst>
                      <a:gd name="T0" fmla="*/ 0 w 54"/>
                      <a:gd name="T1" fmla="*/ 54 w 54"/>
                      <a:gd name="T2" fmla="*/ 0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0" y="0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96" name="Freeform 134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00"/>
                    <a:ext cx="0" cy="3"/>
                  </a:xfrm>
                  <a:custGeom>
                    <a:avLst/>
                    <a:gdLst>
                      <a:gd name="T0" fmla="*/ 0 h 55"/>
                      <a:gd name="T1" fmla="*/ 55 h 55"/>
                      <a:gd name="T2" fmla="*/ 0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0"/>
                        </a:moveTo>
                        <a:lnTo>
                          <a:pt x="0" y="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97" name="Freeform 135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60" cy="13"/>
                  </a:xfrm>
                  <a:custGeom>
                    <a:avLst/>
                    <a:gdLst>
                      <a:gd name="T0" fmla="*/ 0 w 1099"/>
                      <a:gd name="T1" fmla="*/ 242 h 242"/>
                      <a:gd name="T2" fmla="*/ 87 w 1099"/>
                      <a:gd name="T3" fmla="*/ 241 h 242"/>
                      <a:gd name="T4" fmla="*/ 176 w 1099"/>
                      <a:gd name="T5" fmla="*/ 239 h 242"/>
                      <a:gd name="T6" fmla="*/ 268 w 1099"/>
                      <a:gd name="T7" fmla="*/ 234 h 242"/>
                      <a:gd name="T8" fmla="*/ 362 w 1099"/>
                      <a:gd name="T9" fmla="*/ 229 h 242"/>
                      <a:gd name="T10" fmla="*/ 455 w 1099"/>
                      <a:gd name="T11" fmla="*/ 222 h 242"/>
                      <a:gd name="T12" fmla="*/ 546 w 1099"/>
                      <a:gd name="T13" fmla="*/ 212 h 242"/>
                      <a:gd name="T14" fmla="*/ 634 w 1099"/>
                      <a:gd name="T15" fmla="*/ 200 h 242"/>
                      <a:gd name="T16" fmla="*/ 719 w 1099"/>
                      <a:gd name="T17" fmla="*/ 187 h 242"/>
                      <a:gd name="T18" fmla="*/ 797 w 1099"/>
                      <a:gd name="T19" fmla="*/ 171 h 242"/>
                      <a:gd name="T20" fmla="*/ 870 w 1099"/>
                      <a:gd name="T21" fmla="*/ 154 h 242"/>
                      <a:gd name="T22" fmla="*/ 935 w 1099"/>
                      <a:gd name="T23" fmla="*/ 134 h 242"/>
                      <a:gd name="T24" fmla="*/ 991 w 1099"/>
                      <a:gd name="T25" fmla="*/ 112 h 242"/>
                      <a:gd name="T26" fmla="*/ 1036 w 1099"/>
                      <a:gd name="T27" fmla="*/ 88 h 242"/>
                      <a:gd name="T28" fmla="*/ 1070 w 1099"/>
                      <a:gd name="T29" fmla="*/ 61 h 242"/>
                      <a:gd name="T30" fmla="*/ 1091 w 1099"/>
                      <a:gd name="T31" fmla="*/ 31 h 242"/>
                      <a:gd name="T32" fmla="*/ 1099 w 1099"/>
                      <a:gd name="T33" fmla="*/ 0 h 2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099" h="242">
                        <a:moveTo>
                          <a:pt x="0" y="242"/>
                        </a:moveTo>
                        <a:lnTo>
                          <a:pt x="87" y="241"/>
                        </a:lnTo>
                        <a:lnTo>
                          <a:pt x="176" y="239"/>
                        </a:lnTo>
                        <a:lnTo>
                          <a:pt x="268" y="234"/>
                        </a:lnTo>
                        <a:lnTo>
                          <a:pt x="362" y="229"/>
                        </a:lnTo>
                        <a:lnTo>
                          <a:pt x="455" y="222"/>
                        </a:lnTo>
                        <a:lnTo>
                          <a:pt x="546" y="212"/>
                        </a:lnTo>
                        <a:lnTo>
                          <a:pt x="634" y="200"/>
                        </a:lnTo>
                        <a:lnTo>
                          <a:pt x="719" y="187"/>
                        </a:lnTo>
                        <a:lnTo>
                          <a:pt x="797" y="171"/>
                        </a:lnTo>
                        <a:lnTo>
                          <a:pt x="870" y="154"/>
                        </a:lnTo>
                        <a:lnTo>
                          <a:pt x="935" y="134"/>
                        </a:lnTo>
                        <a:lnTo>
                          <a:pt x="991" y="112"/>
                        </a:lnTo>
                        <a:lnTo>
                          <a:pt x="1036" y="88"/>
                        </a:lnTo>
                        <a:lnTo>
                          <a:pt x="1070" y="61"/>
                        </a:lnTo>
                        <a:lnTo>
                          <a:pt x="1091" y="31"/>
                        </a:lnTo>
                        <a:lnTo>
                          <a:pt x="1099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98" name="Freeform 136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00"/>
                    <a:ext cx="0" cy="3"/>
                  </a:xfrm>
                  <a:custGeom>
                    <a:avLst/>
                    <a:gdLst>
                      <a:gd name="T0" fmla="*/ 55 h 55"/>
                      <a:gd name="T1" fmla="*/ 0 h 55"/>
                      <a:gd name="T2" fmla="*/ 55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55"/>
                        </a:moveTo>
                        <a:lnTo>
                          <a:pt x="0" y="0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199" name="Freeform 137"/>
                  <p:cNvSpPr>
                    <a:spLocks noChangeAspect="1"/>
                  </p:cNvSpPr>
                  <p:nvPr/>
                </p:nvSpPr>
                <p:spPr bwMode="auto">
                  <a:xfrm>
                    <a:off x="5182" y="1488"/>
                    <a:ext cx="3" cy="1"/>
                  </a:xfrm>
                  <a:custGeom>
                    <a:avLst/>
                    <a:gdLst>
                      <a:gd name="T0" fmla="*/ 0 w 54"/>
                      <a:gd name="T1" fmla="*/ 54 w 54"/>
                      <a:gd name="T2" fmla="*/ 0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0" y="0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00" name="Freeform 138"/>
                  <p:cNvSpPr>
                    <a:spLocks noChangeAspect="1"/>
                  </p:cNvSpPr>
                  <p:nvPr/>
                </p:nvSpPr>
                <p:spPr bwMode="auto">
                  <a:xfrm>
                    <a:off x="5182" y="1488"/>
                    <a:ext cx="3" cy="1"/>
                  </a:xfrm>
                  <a:custGeom>
                    <a:avLst/>
                    <a:gdLst>
                      <a:gd name="T0" fmla="*/ 54 w 54"/>
                      <a:gd name="T1" fmla="*/ 0 w 54"/>
                      <a:gd name="T2" fmla="*/ 54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54" y="0"/>
                        </a:moveTo>
                        <a:lnTo>
                          <a:pt x="0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01" name="Freeform 139"/>
                  <p:cNvSpPr>
                    <a:spLocks noChangeAspect="1"/>
                  </p:cNvSpPr>
                  <p:nvPr/>
                </p:nvSpPr>
                <p:spPr bwMode="auto">
                  <a:xfrm>
                    <a:off x="5031" y="1488"/>
                    <a:ext cx="2" cy="1"/>
                  </a:xfrm>
                  <a:custGeom>
                    <a:avLst/>
                    <a:gdLst>
                      <a:gd name="T0" fmla="*/ 54 w 54"/>
                      <a:gd name="T1" fmla="*/ 0 w 54"/>
                      <a:gd name="T2" fmla="*/ 54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54" y="0"/>
                        </a:moveTo>
                        <a:lnTo>
                          <a:pt x="0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02" name="Freeform 140"/>
                  <p:cNvSpPr>
                    <a:spLocks noChangeAspect="1"/>
                  </p:cNvSpPr>
                  <p:nvPr/>
                </p:nvSpPr>
                <p:spPr bwMode="auto">
                  <a:xfrm>
                    <a:off x="5033" y="1488"/>
                    <a:ext cx="90" cy="31"/>
                  </a:xfrm>
                  <a:custGeom>
                    <a:avLst/>
                    <a:gdLst>
                      <a:gd name="T0" fmla="*/ 0 w 1647"/>
                      <a:gd name="T1" fmla="*/ 0 h 563"/>
                      <a:gd name="T2" fmla="*/ 7 w 1647"/>
                      <a:gd name="T3" fmla="*/ 49 h 563"/>
                      <a:gd name="T4" fmla="*/ 27 w 1647"/>
                      <a:gd name="T5" fmla="*/ 101 h 563"/>
                      <a:gd name="T6" fmla="*/ 61 w 1647"/>
                      <a:gd name="T7" fmla="*/ 151 h 563"/>
                      <a:gd name="T8" fmla="*/ 108 w 1647"/>
                      <a:gd name="T9" fmla="*/ 200 h 563"/>
                      <a:gd name="T10" fmla="*/ 168 w 1647"/>
                      <a:gd name="T11" fmla="*/ 248 h 563"/>
                      <a:gd name="T12" fmla="*/ 242 w 1647"/>
                      <a:gd name="T13" fmla="*/ 294 h 563"/>
                      <a:gd name="T14" fmla="*/ 328 w 1647"/>
                      <a:gd name="T15" fmla="*/ 339 h 563"/>
                      <a:gd name="T16" fmla="*/ 427 w 1647"/>
                      <a:gd name="T17" fmla="*/ 381 h 563"/>
                      <a:gd name="T18" fmla="*/ 537 w 1647"/>
                      <a:gd name="T19" fmla="*/ 419 h 563"/>
                      <a:gd name="T20" fmla="*/ 660 w 1647"/>
                      <a:gd name="T21" fmla="*/ 455 h 563"/>
                      <a:gd name="T22" fmla="*/ 796 w 1647"/>
                      <a:gd name="T23" fmla="*/ 486 h 563"/>
                      <a:gd name="T24" fmla="*/ 943 w 1647"/>
                      <a:gd name="T25" fmla="*/ 511 h 563"/>
                      <a:gd name="T26" fmla="*/ 1102 w 1647"/>
                      <a:gd name="T27" fmla="*/ 533 h 563"/>
                      <a:gd name="T28" fmla="*/ 1272 w 1647"/>
                      <a:gd name="T29" fmla="*/ 549 h 563"/>
                      <a:gd name="T30" fmla="*/ 1453 w 1647"/>
                      <a:gd name="T31" fmla="*/ 558 h 563"/>
                      <a:gd name="T32" fmla="*/ 1647 w 1647"/>
                      <a:gd name="T33" fmla="*/ 563 h 5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47" h="563">
                        <a:moveTo>
                          <a:pt x="0" y="0"/>
                        </a:moveTo>
                        <a:lnTo>
                          <a:pt x="7" y="49"/>
                        </a:lnTo>
                        <a:lnTo>
                          <a:pt x="27" y="101"/>
                        </a:lnTo>
                        <a:lnTo>
                          <a:pt x="61" y="151"/>
                        </a:lnTo>
                        <a:lnTo>
                          <a:pt x="108" y="200"/>
                        </a:lnTo>
                        <a:lnTo>
                          <a:pt x="168" y="248"/>
                        </a:lnTo>
                        <a:lnTo>
                          <a:pt x="242" y="294"/>
                        </a:lnTo>
                        <a:lnTo>
                          <a:pt x="328" y="339"/>
                        </a:lnTo>
                        <a:lnTo>
                          <a:pt x="427" y="381"/>
                        </a:lnTo>
                        <a:lnTo>
                          <a:pt x="537" y="419"/>
                        </a:lnTo>
                        <a:lnTo>
                          <a:pt x="660" y="455"/>
                        </a:lnTo>
                        <a:lnTo>
                          <a:pt x="796" y="486"/>
                        </a:lnTo>
                        <a:lnTo>
                          <a:pt x="943" y="511"/>
                        </a:lnTo>
                        <a:lnTo>
                          <a:pt x="1102" y="533"/>
                        </a:lnTo>
                        <a:lnTo>
                          <a:pt x="1272" y="549"/>
                        </a:lnTo>
                        <a:lnTo>
                          <a:pt x="1453" y="558"/>
                        </a:lnTo>
                        <a:lnTo>
                          <a:pt x="1647" y="563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03" name="Freeform 141"/>
                  <p:cNvSpPr>
                    <a:spLocks noChangeAspect="1"/>
                  </p:cNvSpPr>
                  <p:nvPr/>
                </p:nvSpPr>
                <p:spPr bwMode="auto">
                  <a:xfrm>
                    <a:off x="5031" y="1488"/>
                    <a:ext cx="2" cy="1"/>
                  </a:xfrm>
                  <a:custGeom>
                    <a:avLst/>
                    <a:gdLst>
                      <a:gd name="T0" fmla="*/ 0 w 54"/>
                      <a:gd name="T1" fmla="*/ 54 w 54"/>
                      <a:gd name="T2" fmla="*/ 0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0" y="0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04" name="Freeform 142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17"/>
                    <a:ext cx="0" cy="4"/>
                  </a:xfrm>
                  <a:custGeom>
                    <a:avLst/>
                    <a:gdLst>
                      <a:gd name="T0" fmla="*/ 0 h 55"/>
                      <a:gd name="T1" fmla="*/ 55 h 55"/>
                      <a:gd name="T2" fmla="*/ 0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0"/>
                        </a:moveTo>
                        <a:lnTo>
                          <a:pt x="0" y="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05" name="Freeform 143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120" cy="31"/>
                  </a:xfrm>
                  <a:custGeom>
                    <a:avLst/>
                    <a:gdLst>
                      <a:gd name="T0" fmla="*/ 0 w 2196"/>
                      <a:gd name="T1" fmla="*/ 563 h 563"/>
                      <a:gd name="T2" fmla="*/ 198 w 2196"/>
                      <a:gd name="T3" fmla="*/ 560 h 563"/>
                      <a:gd name="T4" fmla="*/ 397 w 2196"/>
                      <a:gd name="T5" fmla="*/ 552 h 563"/>
                      <a:gd name="T6" fmla="*/ 594 w 2196"/>
                      <a:gd name="T7" fmla="*/ 540 h 563"/>
                      <a:gd name="T8" fmla="*/ 789 w 2196"/>
                      <a:gd name="T9" fmla="*/ 524 h 563"/>
                      <a:gd name="T10" fmla="*/ 977 w 2196"/>
                      <a:gd name="T11" fmla="*/ 503 h 563"/>
                      <a:gd name="T12" fmla="*/ 1159 w 2196"/>
                      <a:gd name="T13" fmla="*/ 477 h 563"/>
                      <a:gd name="T14" fmla="*/ 1331 w 2196"/>
                      <a:gd name="T15" fmla="*/ 447 h 563"/>
                      <a:gd name="T16" fmla="*/ 1494 w 2196"/>
                      <a:gd name="T17" fmla="*/ 414 h 563"/>
                      <a:gd name="T18" fmla="*/ 1643 w 2196"/>
                      <a:gd name="T19" fmla="*/ 376 h 563"/>
                      <a:gd name="T20" fmla="*/ 1778 w 2196"/>
                      <a:gd name="T21" fmla="*/ 333 h 563"/>
                      <a:gd name="T22" fmla="*/ 1898 w 2196"/>
                      <a:gd name="T23" fmla="*/ 287 h 563"/>
                      <a:gd name="T24" fmla="*/ 2001 w 2196"/>
                      <a:gd name="T25" fmla="*/ 236 h 563"/>
                      <a:gd name="T26" fmla="*/ 2083 w 2196"/>
                      <a:gd name="T27" fmla="*/ 183 h 563"/>
                      <a:gd name="T28" fmla="*/ 2144 w 2196"/>
                      <a:gd name="T29" fmla="*/ 125 h 563"/>
                      <a:gd name="T30" fmla="*/ 2182 w 2196"/>
                      <a:gd name="T31" fmla="*/ 64 h 563"/>
                      <a:gd name="T32" fmla="*/ 2196 w 2196"/>
                      <a:gd name="T33" fmla="*/ 0 h 5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96" h="563">
                        <a:moveTo>
                          <a:pt x="0" y="563"/>
                        </a:moveTo>
                        <a:lnTo>
                          <a:pt x="198" y="560"/>
                        </a:lnTo>
                        <a:lnTo>
                          <a:pt x="397" y="552"/>
                        </a:lnTo>
                        <a:lnTo>
                          <a:pt x="594" y="540"/>
                        </a:lnTo>
                        <a:lnTo>
                          <a:pt x="789" y="524"/>
                        </a:lnTo>
                        <a:lnTo>
                          <a:pt x="977" y="503"/>
                        </a:lnTo>
                        <a:lnTo>
                          <a:pt x="1159" y="477"/>
                        </a:lnTo>
                        <a:lnTo>
                          <a:pt x="1331" y="447"/>
                        </a:lnTo>
                        <a:lnTo>
                          <a:pt x="1494" y="414"/>
                        </a:lnTo>
                        <a:lnTo>
                          <a:pt x="1643" y="376"/>
                        </a:lnTo>
                        <a:lnTo>
                          <a:pt x="1778" y="333"/>
                        </a:lnTo>
                        <a:lnTo>
                          <a:pt x="1898" y="287"/>
                        </a:lnTo>
                        <a:lnTo>
                          <a:pt x="2001" y="236"/>
                        </a:lnTo>
                        <a:lnTo>
                          <a:pt x="2083" y="183"/>
                        </a:lnTo>
                        <a:lnTo>
                          <a:pt x="2144" y="125"/>
                        </a:lnTo>
                        <a:lnTo>
                          <a:pt x="2182" y="64"/>
                        </a:lnTo>
                        <a:lnTo>
                          <a:pt x="2196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06" name="Freeform 144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17"/>
                    <a:ext cx="0" cy="4"/>
                  </a:xfrm>
                  <a:custGeom>
                    <a:avLst/>
                    <a:gdLst>
                      <a:gd name="T0" fmla="*/ 55 h 55"/>
                      <a:gd name="T1" fmla="*/ 0 h 55"/>
                      <a:gd name="T2" fmla="*/ 55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55"/>
                        </a:moveTo>
                        <a:lnTo>
                          <a:pt x="0" y="0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07" name="Freeform 145"/>
                  <p:cNvSpPr>
                    <a:spLocks noChangeAspect="1"/>
                  </p:cNvSpPr>
                  <p:nvPr/>
                </p:nvSpPr>
                <p:spPr bwMode="auto">
                  <a:xfrm>
                    <a:off x="5242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08" name="Freeform 146"/>
                  <p:cNvSpPr>
                    <a:spLocks noChangeAspect="1"/>
                  </p:cNvSpPr>
                  <p:nvPr/>
                </p:nvSpPr>
                <p:spPr bwMode="auto">
                  <a:xfrm>
                    <a:off x="5242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09" name="Freeform 147"/>
                  <p:cNvSpPr>
                    <a:spLocks noChangeAspect="1"/>
                  </p:cNvSpPr>
                  <p:nvPr/>
                </p:nvSpPr>
                <p:spPr bwMode="auto">
                  <a:xfrm>
                    <a:off x="4970" y="1488"/>
                    <a:ext cx="3" cy="1"/>
                  </a:xfrm>
                  <a:custGeom>
                    <a:avLst/>
                    <a:gdLst>
                      <a:gd name="T0" fmla="*/ 54 w 54"/>
                      <a:gd name="T1" fmla="*/ 0 w 54"/>
                      <a:gd name="T2" fmla="*/ 54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54" y="0"/>
                        </a:moveTo>
                        <a:lnTo>
                          <a:pt x="0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0" name="Freeform 148"/>
                  <p:cNvSpPr>
                    <a:spLocks noChangeAspect="1"/>
                  </p:cNvSpPr>
                  <p:nvPr/>
                </p:nvSpPr>
                <p:spPr bwMode="auto">
                  <a:xfrm>
                    <a:off x="4972" y="1488"/>
                    <a:ext cx="151" cy="49"/>
                  </a:xfrm>
                  <a:custGeom>
                    <a:avLst/>
                    <a:gdLst>
                      <a:gd name="T0" fmla="*/ 0 w 2746"/>
                      <a:gd name="T1" fmla="*/ 0 h 885"/>
                      <a:gd name="T2" fmla="*/ 12 w 2746"/>
                      <a:gd name="T3" fmla="*/ 82 h 885"/>
                      <a:gd name="T4" fmla="*/ 49 w 2746"/>
                      <a:gd name="T5" fmla="*/ 165 h 885"/>
                      <a:gd name="T6" fmla="*/ 110 w 2746"/>
                      <a:gd name="T7" fmla="*/ 245 h 885"/>
                      <a:gd name="T8" fmla="*/ 195 w 2746"/>
                      <a:gd name="T9" fmla="*/ 324 h 885"/>
                      <a:gd name="T10" fmla="*/ 302 w 2746"/>
                      <a:gd name="T11" fmla="*/ 400 h 885"/>
                      <a:gd name="T12" fmla="*/ 430 w 2746"/>
                      <a:gd name="T13" fmla="*/ 474 h 885"/>
                      <a:gd name="T14" fmla="*/ 580 w 2746"/>
                      <a:gd name="T15" fmla="*/ 542 h 885"/>
                      <a:gd name="T16" fmla="*/ 750 w 2746"/>
                      <a:gd name="T17" fmla="*/ 608 h 885"/>
                      <a:gd name="T18" fmla="*/ 939 w 2746"/>
                      <a:gd name="T19" fmla="*/ 668 h 885"/>
                      <a:gd name="T20" fmla="*/ 1147 w 2746"/>
                      <a:gd name="T21" fmla="*/ 721 h 885"/>
                      <a:gd name="T22" fmla="*/ 1373 w 2746"/>
                      <a:gd name="T23" fmla="*/ 768 h 885"/>
                      <a:gd name="T24" fmla="*/ 1616 w 2746"/>
                      <a:gd name="T25" fmla="*/ 808 h 885"/>
                      <a:gd name="T26" fmla="*/ 1875 w 2746"/>
                      <a:gd name="T27" fmla="*/ 841 h 885"/>
                      <a:gd name="T28" fmla="*/ 2151 w 2746"/>
                      <a:gd name="T29" fmla="*/ 864 h 885"/>
                      <a:gd name="T30" fmla="*/ 2441 w 2746"/>
                      <a:gd name="T31" fmla="*/ 879 h 885"/>
                      <a:gd name="T32" fmla="*/ 2746 w 2746"/>
                      <a:gd name="T33" fmla="*/ 885 h 8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746" h="885">
                        <a:moveTo>
                          <a:pt x="0" y="0"/>
                        </a:moveTo>
                        <a:lnTo>
                          <a:pt x="12" y="82"/>
                        </a:lnTo>
                        <a:lnTo>
                          <a:pt x="49" y="165"/>
                        </a:lnTo>
                        <a:lnTo>
                          <a:pt x="110" y="245"/>
                        </a:lnTo>
                        <a:lnTo>
                          <a:pt x="195" y="324"/>
                        </a:lnTo>
                        <a:lnTo>
                          <a:pt x="302" y="400"/>
                        </a:lnTo>
                        <a:lnTo>
                          <a:pt x="430" y="474"/>
                        </a:lnTo>
                        <a:lnTo>
                          <a:pt x="580" y="542"/>
                        </a:lnTo>
                        <a:lnTo>
                          <a:pt x="750" y="608"/>
                        </a:lnTo>
                        <a:lnTo>
                          <a:pt x="939" y="668"/>
                        </a:lnTo>
                        <a:lnTo>
                          <a:pt x="1147" y="721"/>
                        </a:lnTo>
                        <a:lnTo>
                          <a:pt x="1373" y="768"/>
                        </a:lnTo>
                        <a:lnTo>
                          <a:pt x="1616" y="808"/>
                        </a:lnTo>
                        <a:lnTo>
                          <a:pt x="1875" y="841"/>
                        </a:lnTo>
                        <a:lnTo>
                          <a:pt x="2151" y="864"/>
                        </a:lnTo>
                        <a:lnTo>
                          <a:pt x="2441" y="879"/>
                        </a:lnTo>
                        <a:lnTo>
                          <a:pt x="2746" y="885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1" name="Freeform 149"/>
                  <p:cNvSpPr>
                    <a:spLocks noChangeAspect="1"/>
                  </p:cNvSpPr>
                  <p:nvPr/>
                </p:nvSpPr>
                <p:spPr bwMode="auto">
                  <a:xfrm>
                    <a:off x="4970" y="1488"/>
                    <a:ext cx="3" cy="1"/>
                  </a:xfrm>
                  <a:custGeom>
                    <a:avLst/>
                    <a:gdLst>
                      <a:gd name="T0" fmla="*/ 0 w 54"/>
                      <a:gd name="T1" fmla="*/ 54 w 54"/>
                      <a:gd name="T2" fmla="*/ 0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0" y="0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2" name="Freeform 150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35"/>
                    <a:ext cx="0" cy="3"/>
                  </a:xfrm>
                  <a:custGeom>
                    <a:avLst/>
                    <a:gdLst>
                      <a:gd name="T0" fmla="*/ 0 h 55"/>
                      <a:gd name="T1" fmla="*/ 55 h 55"/>
                      <a:gd name="T2" fmla="*/ 0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0"/>
                        </a:moveTo>
                        <a:lnTo>
                          <a:pt x="0" y="5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3" name="Freeform 151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180" cy="49"/>
                  </a:xfrm>
                  <a:custGeom>
                    <a:avLst/>
                    <a:gdLst>
                      <a:gd name="T0" fmla="*/ 0 w 3295"/>
                      <a:gd name="T1" fmla="*/ 885 h 885"/>
                      <a:gd name="T2" fmla="*/ 310 w 3295"/>
                      <a:gd name="T3" fmla="*/ 880 h 885"/>
                      <a:gd name="T4" fmla="*/ 618 w 3295"/>
                      <a:gd name="T5" fmla="*/ 868 h 885"/>
                      <a:gd name="T6" fmla="*/ 920 w 3295"/>
                      <a:gd name="T7" fmla="*/ 848 h 885"/>
                      <a:gd name="T8" fmla="*/ 1215 w 3295"/>
                      <a:gd name="T9" fmla="*/ 821 h 885"/>
                      <a:gd name="T10" fmla="*/ 1500 w 3295"/>
                      <a:gd name="T11" fmla="*/ 786 h 885"/>
                      <a:gd name="T12" fmla="*/ 1772 w 3295"/>
                      <a:gd name="T13" fmla="*/ 745 h 885"/>
                      <a:gd name="T14" fmla="*/ 2030 w 3295"/>
                      <a:gd name="T15" fmla="*/ 695 h 885"/>
                      <a:gd name="T16" fmla="*/ 2269 w 3295"/>
                      <a:gd name="T17" fmla="*/ 641 h 885"/>
                      <a:gd name="T18" fmla="*/ 2491 w 3295"/>
                      <a:gd name="T19" fmla="*/ 580 h 885"/>
                      <a:gd name="T20" fmla="*/ 2690 w 3295"/>
                      <a:gd name="T21" fmla="*/ 512 h 885"/>
                      <a:gd name="T22" fmla="*/ 2864 w 3295"/>
                      <a:gd name="T23" fmla="*/ 440 h 885"/>
                      <a:gd name="T24" fmla="*/ 3013 w 3295"/>
                      <a:gd name="T25" fmla="*/ 362 h 885"/>
                      <a:gd name="T26" fmla="*/ 3132 w 3295"/>
                      <a:gd name="T27" fmla="*/ 278 h 885"/>
                      <a:gd name="T28" fmla="*/ 3221 w 3295"/>
                      <a:gd name="T29" fmla="*/ 189 h 885"/>
                      <a:gd name="T30" fmla="*/ 3275 w 3295"/>
                      <a:gd name="T31" fmla="*/ 97 h 885"/>
                      <a:gd name="T32" fmla="*/ 3295 w 3295"/>
                      <a:gd name="T33" fmla="*/ 0 h 8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295" h="885">
                        <a:moveTo>
                          <a:pt x="0" y="885"/>
                        </a:moveTo>
                        <a:lnTo>
                          <a:pt x="310" y="880"/>
                        </a:lnTo>
                        <a:lnTo>
                          <a:pt x="618" y="868"/>
                        </a:lnTo>
                        <a:lnTo>
                          <a:pt x="920" y="848"/>
                        </a:lnTo>
                        <a:lnTo>
                          <a:pt x="1215" y="821"/>
                        </a:lnTo>
                        <a:lnTo>
                          <a:pt x="1500" y="786"/>
                        </a:lnTo>
                        <a:lnTo>
                          <a:pt x="1772" y="745"/>
                        </a:lnTo>
                        <a:lnTo>
                          <a:pt x="2030" y="695"/>
                        </a:lnTo>
                        <a:lnTo>
                          <a:pt x="2269" y="641"/>
                        </a:lnTo>
                        <a:lnTo>
                          <a:pt x="2491" y="580"/>
                        </a:lnTo>
                        <a:lnTo>
                          <a:pt x="2690" y="512"/>
                        </a:lnTo>
                        <a:lnTo>
                          <a:pt x="2864" y="440"/>
                        </a:lnTo>
                        <a:lnTo>
                          <a:pt x="3013" y="362"/>
                        </a:lnTo>
                        <a:lnTo>
                          <a:pt x="3132" y="278"/>
                        </a:lnTo>
                        <a:lnTo>
                          <a:pt x="3221" y="189"/>
                        </a:lnTo>
                        <a:lnTo>
                          <a:pt x="3275" y="97"/>
                        </a:lnTo>
                        <a:lnTo>
                          <a:pt x="3295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4" name="Freeform 152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35"/>
                    <a:ext cx="0" cy="3"/>
                  </a:xfrm>
                  <a:custGeom>
                    <a:avLst/>
                    <a:gdLst>
                      <a:gd name="T0" fmla="*/ 55 h 55"/>
                      <a:gd name="T1" fmla="*/ 0 h 55"/>
                      <a:gd name="T2" fmla="*/ 55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55"/>
                        </a:moveTo>
                        <a:lnTo>
                          <a:pt x="0" y="0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5" name="Freeform 153"/>
                  <p:cNvSpPr>
                    <a:spLocks noChangeAspect="1"/>
                  </p:cNvSpPr>
                  <p:nvPr/>
                </p:nvSpPr>
                <p:spPr bwMode="auto">
                  <a:xfrm>
                    <a:off x="5302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6" name="Freeform 154"/>
                  <p:cNvSpPr>
                    <a:spLocks noChangeAspect="1"/>
                  </p:cNvSpPr>
                  <p:nvPr/>
                </p:nvSpPr>
                <p:spPr bwMode="auto">
                  <a:xfrm>
                    <a:off x="5302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7" name="Freeform 155"/>
                  <p:cNvSpPr>
                    <a:spLocks noChangeAspect="1"/>
                  </p:cNvSpPr>
                  <p:nvPr/>
                </p:nvSpPr>
                <p:spPr bwMode="auto">
                  <a:xfrm>
                    <a:off x="4910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8" name="Freeform 156"/>
                  <p:cNvSpPr>
                    <a:spLocks noChangeAspect="1"/>
                  </p:cNvSpPr>
                  <p:nvPr/>
                </p:nvSpPr>
                <p:spPr bwMode="auto">
                  <a:xfrm>
                    <a:off x="4912" y="1488"/>
                    <a:ext cx="211" cy="67"/>
                  </a:xfrm>
                  <a:custGeom>
                    <a:avLst/>
                    <a:gdLst>
                      <a:gd name="T0" fmla="*/ 0 w 3844"/>
                      <a:gd name="T1" fmla="*/ 0 h 1206"/>
                      <a:gd name="T2" fmla="*/ 18 w 3844"/>
                      <a:gd name="T3" fmla="*/ 116 h 1206"/>
                      <a:gd name="T4" fmla="*/ 72 w 3844"/>
                      <a:gd name="T5" fmla="*/ 229 h 1206"/>
                      <a:gd name="T6" fmla="*/ 161 w 3844"/>
                      <a:gd name="T7" fmla="*/ 341 h 1206"/>
                      <a:gd name="T8" fmla="*/ 282 w 3844"/>
                      <a:gd name="T9" fmla="*/ 449 h 1206"/>
                      <a:gd name="T10" fmla="*/ 435 w 3844"/>
                      <a:gd name="T11" fmla="*/ 553 h 1206"/>
                      <a:gd name="T12" fmla="*/ 619 w 3844"/>
                      <a:gd name="T13" fmla="*/ 654 h 1206"/>
                      <a:gd name="T14" fmla="*/ 832 w 3844"/>
                      <a:gd name="T15" fmla="*/ 747 h 1206"/>
                      <a:gd name="T16" fmla="*/ 1072 w 3844"/>
                      <a:gd name="T17" fmla="*/ 834 h 1206"/>
                      <a:gd name="T18" fmla="*/ 1340 w 3844"/>
                      <a:gd name="T19" fmla="*/ 915 h 1206"/>
                      <a:gd name="T20" fmla="*/ 1632 w 3844"/>
                      <a:gd name="T21" fmla="*/ 987 h 1206"/>
                      <a:gd name="T22" fmla="*/ 1949 w 3844"/>
                      <a:gd name="T23" fmla="*/ 1051 h 1206"/>
                      <a:gd name="T24" fmla="*/ 2288 w 3844"/>
                      <a:gd name="T25" fmla="*/ 1104 h 1206"/>
                      <a:gd name="T26" fmla="*/ 2648 w 3844"/>
                      <a:gd name="T27" fmla="*/ 1147 h 1206"/>
                      <a:gd name="T28" fmla="*/ 3029 w 3844"/>
                      <a:gd name="T29" fmla="*/ 1179 h 1206"/>
                      <a:gd name="T30" fmla="*/ 3427 w 3844"/>
                      <a:gd name="T31" fmla="*/ 1198 h 1206"/>
                      <a:gd name="T32" fmla="*/ 3844 w 3844"/>
                      <a:gd name="T33" fmla="*/ 1206 h 1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44" h="1206">
                        <a:moveTo>
                          <a:pt x="0" y="0"/>
                        </a:moveTo>
                        <a:lnTo>
                          <a:pt x="18" y="116"/>
                        </a:lnTo>
                        <a:lnTo>
                          <a:pt x="72" y="229"/>
                        </a:lnTo>
                        <a:lnTo>
                          <a:pt x="161" y="341"/>
                        </a:lnTo>
                        <a:lnTo>
                          <a:pt x="282" y="449"/>
                        </a:lnTo>
                        <a:lnTo>
                          <a:pt x="435" y="553"/>
                        </a:lnTo>
                        <a:lnTo>
                          <a:pt x="619" y="654"/>
                        </a:lnTo>
                        <a:lnTo>
                          <a:pt x="832" y="747"/>
                        </a:lnTo>
                        <a:lnTo>
                          <a:pt x="1072" y="834"/>
                        </a:lnTo>
                        <a:lnTo>
                          <a:pt x="1340" y="915"/>
                        </a:lnTo>
                        <a:lnTo>
                          <a:pt x="1632" y="987"/>
                        </a:lnTo>
                        <a:lnTo>
                          <a:pt x="1949" y="1051"/>
                        </a:lnTo>
                        <a:lnTo>
                          <a:pt x="2288" y="1104"/>
                        </a:lnTo>
                        <a:lnTo>
                          <a:pt x="2648" y="1147"/>
                        </a:lnTo>
                        <a:lnTo>
                          <a:pt x="3029" y="1179"/>
                        </a:lnTo>
                        <a:lnTo>
                          <a:pt x="3427" y="1198"/>
                        </a:lnTo>
                        <a:lnTo>
                          <a:pt x="3844" y="1206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19" name="Freeform 157"/>
                  <p:cNvSpPr>
                    <a:spLocks noChangeAspect="1"/>
                  </p:cNvSpPr>
                  <p:nvPr/>
                </p:nvSpPr>
                <p:spPr bwMode="auto">
                  <a:xfrm>
                    <a:off x="4910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0" name="Freeform 158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53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1" name="Freeform 159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241" cy="67"/>
                  </a:xfrm>
                  <a:custGeom>
                    <a:avLst/>
                    <a:gdLst>
                      <a:gd name="T0" fmla="*/ 0 w 4392"/>
                      <a:gd name="T1" fmla="*/ 1206 h 1206"/>
                      <a:gd name="T2" fmla="*/ 422 w 4392"/>
                      <a:gd name="T3" fmla="*/ 1199 h 1206"/>
                      <a:gd name="T4" fmla="*/ 839 w 4392"/>
                      <a:gd name="T5" fmla="*/ 1182 h 1206"/>
                      <a:gd name="T6" fmla="*/ 1245 w 4392"/>
                      <a:gd name="T7" fmla="*/ 1154 h 1206"/>
                      <a:gd name="T8" fmla="*/ 1641 w 4392"/>
                      <a:gd name="T9" fmla="*/ 1117 h 1206"/>
                      <a:gd name="T10" fmla="*/ 2022 w 4392"/>
                      <a:gd name="T11" fmla="*/ 1068 h 1206"/>
                      <a:gd name="T12" fmla="*/ 2385 w 4392"/>
                      <a:gd name="T13" fmla="*/ 1010 h 1206"/>
                      <a:gd name="T14" fmla="*/ 2726 w 4392"/>
                      <a:gd name="T15" fmla="*/ 944 h 1206"/>
                      <a:gd name="T16" fmla="*/ 3045 w 4392"/>
                      <a:gd name="T17" fmla="*/ 868 h 1206"/>
                      <a:gd name="T18" fmla="*/ 3337 w 4392"/>
                      <a:gd name="T19" fmla="*/ 784 h 1206"/>
                      <a:gd name="T20" fmla="*/ 3600 w 4392"/>
                      <a:gd name="T21" fmla="*/ 692 h 1206"/>
                      <a:gd name="T22" fmla="*/ 3830 w 4392"/>
                      <a:gd name="T23" fmla="*/ 593 h 1206"/>
                      <a:gd name="T24" fmla="*/ 4024 w 4392"/>
                      <a:gd name="T25" fmla="*/ 487 h 1206"/>
                      <a:gd name="T26" fmla="*/ 4181 w 4392"/>
                      <a:gd name="T27" fmla="*/ 373 h 1206"/>
                      <a:gd name="T28" fmla="*/ 4296 w 4392"/>
                      <a:gd name="T29" fmla="*/ 255 h 1206"/>
                      <a:gd name="T30" fmla="*/ 4368 w 4392"/>
                      <a:gd name="T31" fmla="*/ 130 h 1206"/>
                      <a:gd name="T32" fmla="*/ 4392 w 4392"/>
                      <a:gd name="T33" fmla="*/ 0 h 1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392" h="1206">
                        <a:moveTo>
                          <a:pt x="0" y="1206"/>
                        </a:moveTo>
                        <a:lnTo>
                          <a:pt x="422" y="1199"/>
                        </a:lnTo>
                        <a:lnTo>
                          <a:pt x="839" y="1182"/>
                        </a:lnTo>
                        <a:lnTo>
                          <a:pt x="1245" y="1154"/>
                        </a:lnTo>
                        <a:lnTo>
                          <a:pt x="1641" y="1117"/>
                        </a:lnTo>
                        <a:lnTo>
                          <a:pt x="2022" y="1068"/>
                        </a:lnTo>
                        <a:lnTo>
                          <a:pt x="2385" y="1010"/>
                        </a:lnTo>
                        <a:lnTo>
                          <a:pt x="2726" y="944"/>
                        </a:lnTo>
                        <a:lnTo>
                          <a:pt x="3045" y="868"/>
                        </a:lnTo>
                        <a:lnTo>
                          <a:pt x="3337" y="784"/>
                        </a:lnTo>
                        <a:lnTo>
                          <a:pt x="3600" y="692"/>
                        </a:lnTo>
                        <a:lnTo>
                          <a:pt x="3830" y="593"/>
                        </a:lnTo>
                        <a:lnTo>
                          <a:pt x="4024" y="487"/>
                        </a:lnTo>
                        <a:lnTo>
                          <a:pt x="4181" y="373"/>
                        </a:lnTo>
                        <a:lnTo>
                          <a:pt x="4296" y="255"/>
                        </a:lnTo>
                        <a:lnTo>
                          <a:pt x="4368" y="130"/>
                        </a:lnTo>
                        <a:lnTo>
                          <a:pt x="4392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2" name="Freeform 160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53"/>
                    <a:ext cx="0" cy="3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3" name="Freeform 161"/>
                  <p:cNvSpPr>
                    <a:spLocks noChangeAspect="1"/>
                  </p:cNvSpPr>
                  <p:nvPr/>
                </p:nvSpPr>
                <p:spPr bwMode="auto">
                  <a:xfrm>
                    <a:off x="5362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4" name="Freeform 162"/>
                  <p:cNvSpPr>
                    <a:spLocks noChangeAspect="1"/>
                  </p:cNvSpPr>
                  <p:nvPr/>
                </p:nvSpPr>
                <p:spPr bwMode="auto">
                  <a:xfrm>
                    <a:off x="5362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5" name="Freeform 163"/>
                  <p:cNvSpPr>
                    <a:spLocks noChangeAspect="1"/>
                  </p:cNvSpPr>
                  <p:nvPr/>
                </p:nvSpPr>
                <p:spPr bwMode="auto">
                  <a:xfrm>
                    <a:off x="4850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6" name="Freeform 164"/>
                  <p:cNvSpPr>
                    <a:spLocks noChangeAspect="1"/>
                  </p:cNvSpPr>
                  <p:nvPr/>
                </p:nvSpPr>
                <p:spPr bwMode="auto">
                  <a:xfrm>
                    <a:off x="4851" y="1488"/>
                    <a:ext cx="272" cy="85"/>
                  </a:xfrm>
                  <a:custGeom>
                    <a:avLst/>
                    <a:gdLst>
                      <a:gd name="T0" fmla="*/ 0 w 4943"/>
                      <a:gd name="T1" fmla="*/ 0 h 1527"/>
                      <a:gd name="T2" fmla="*/ 24 w 4943"/>
                      <a:gd name="T3" fmla="*/ 148 h 1527"/>
                      <a:gd name="T4" fmla="*/ 95 w 4943"/>
                      <a:gd name="T5" fmla="*/ 293 h 1527"/>
                      <a:gd name="T6" fmla="*/ 210 w 4943"/>
                      <a:gd name="T7" fmla="*/ 435 h 1527"/>
                      <a:gd name="T8" fmla="*/ 368 w 4943"/>
                      <a:gd name="T9" fmla="*/ 573 h 1527"/>
                      <a:gd name="T10" fmla="*/ 569 w 4943"/>
                      <a:gd name="T11" fmla="*/ 706 h 1527"/>
                      <a:gd name="T12" fmla="*/ 807 w 4943"/>
                      <a:gd name="T13" fmla="*/ 832 h 1527"/>
                      <a:gd name="T14" fmla="*/ 1083 w 4943"/>
                      <a:gd name="T15" fmla="*/ 951 h 1527"/>
                      <a:gd name="T16" fmla="*/ 1396 w 4943"/>
                      <a:gd name="T17" fmla="*/ 1061 h 1527"/>
                      <a:gd name="T18" fmla="*/ 1740 w 4943"/>
                      <a:gd name="T19" fmla="*/ 1162 h 1527"/>
                      <a:gd name="T20" fmla="*/ 2118 w 4943"/>
                      <a:gd name="T21" fmla="*/ 1253 h 1527"/>
                      <a:gd name="T22" fmla="*/ 2525 w 4943"/>
                      <a:gd name="T23" fmla="*/ 1332 h 1527"/>
                      <a:gd name="T24" fmla="*/ 2960 w 4943"/>
                      <a:gd name="T25" fmla="*/ 1399 h 1527"/>
                      <a:gd name="T26" fmla="*/ 3421 w 4943"/>
                      <a:gd name="T27" fmla="*/ 1454 h 1527"/>
                      <a:gd name="T28" fmla="*/ 3906 w 4943"/>
                      <a:gd name="T29" fmla="*/ 1493 h 1527"/>
                      <a:gd name="T30" fmla="*/ 4414 w 4943"/>
                      <a:gd name="T31" fmla="*/ 1518 h 1527"/>
                      <a:gd name="T32" fmla="*/ 4943 w 4943"/>
                      <a:gd name="T33" fmla="*/ 1527 h 1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43" h="1527">
                        <a:moveTo>
                          <a:pt x="0" y="0"/>
                        </a:moveTo>
                        <a:lnTo>
                          <a:pt x="24" y="148"/>
                        </a:lnTo>
                        <a:lnTo>
                          <a:pt x="95" y="293"/>
                        </a:lnTo>
                        <a:lnTo>
                          <a:pt x="210" y="435"/>
                        </a:lnTo>
                        <a:lnTo>
                          <a:pt x="368" y="573"/>
                        </a:lnTo>
                        <a:lnTo>
                          <a:pt x="569" y="706"/>
                        </a:lnTo>
                        <a:lnTo>
                          <a:pt x="807" y="832"/>
                        </a:lnTo>
                        <a:lnTo>
                          <a:pt x="1083" y="951"/>
                        </a:lnTo>
                        <a:lnTo>
                          <a:pt x="1396" y="1061"/>
                        </a:lnTo>
                        <a:lnTo>
                          <a:pt x="1740" y="1162"/>
                        </a:lnTo>
                        <a:lnTo>
                          <a:pt x="2118" y="1253"/>
                        </a:lnTo>
                        <a:lnTo>
                          <a:pt x="2525" y="1332"/>
                        </a:lnTo>
                        <a:lnTo>
                          <a:pt x="2960" y="1399"/>
                        </a:lnTo>
                        <a:lnTo>
                          <a:pt x="3421" y="1454"/>
                        </a:lnTo>
                        <a:lnTo>
                          <a:pt x="3906" y="1493"/>
                        </a:lnTo>
                        <a:lnTo>
                          <a:pt x="4414" y="1518"/>
                        </a:lnTo>
                        <a:lnTo>
                          <a:pt x="4943" y="1527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7" name="Freeform 165"/>
                  <p:cNvSpPr>
                    <a:spLocks noChangeAspect="1"/>
                  </p:cNvSpPr>
                  <p:nvPr/>
                </p:nvSpPr>
                <p:spPr bwMode="auto">
                  <a:xfrm>
                    <a:off x="4850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8" name="Freeform 166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71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29" name="Freeform 167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301" cy="85"/>
                  </a:xfrm>
                  <a:custGeom>
                    <a:avLst/>
                    <a:gdLst>
                      <a:gd name="T0" fmla="*/ 0 w 5491"/>
                      <a:gd name="T1" fmla="*/ 1527 h 1527"/>
                      <a:gd name="T2" fmla="*/ 534 w 5491"/>
                      <a:gd name="T3" fmla="*/ 1519 h 1527"/>
                      <a:gd name="T4" fmla="*/ 1059 w 5491"/>
                      <a:gd name="T5" fmla="*/ 1497 h 1527"/>
                      <a:gd name="T6" fmla="*/ 1572 w 5491"/>
                      <a:gd name="T7" fmla="*/ 1461 h 1527"/>
                      <a:gd name="T8" fmla="*/ 2068 w 5491"/>
                      <a:gd name="T9" fmla="*/ 1412 h 1527"/>
                      <a:gd name="T10" fmla="*/ 2544 w 5491"/>
                      <a:gd name="T11" fmla="*/ 1350 h 1527"/>
                      <a:gd name="T12" fmla="*/ 2998 w 5491"/>
                      <a:gd name="T13" fmla="*/ 1276 h 1527"/>
                      <a:gd name="T14" fmla="*/ 3425 w 5491"/>
                      <a:gd name="T15" fmla="*/ 1191 h 1527"/>
                      <a:gd name="T16" fmla="*/ 3821 w 5491"/>
                      <a:gd name="T17" fmla="*/ 1094 h 1527"/>
                      <a:gd name="T18" fmla="*/ 4184 w 5491"/>
                      <a:gd name="T19" fmla="*/ 987 h 1527"/>
                      <a:gd name="T20" fmla="*/ 4510 w 5491"/>
                      <a:gd name="T21" fmla="*/ 871 h 1527"/>
                      <a:gd name="T22" fmla="*/ 4795 w 5491"/>
                      <a:gd name="T23" fmla="*/ 746 h 1527"/>
                      <a:gd name="T24" fmla="*/ 5037 w 5491"/>
                      <a:gd name="T25" fmla="*/ 611 h 1527"/>
                      <a:gd name="T26" fmla="*/ 5230 w 5491"/>
                      <a:gd name="T27" fmla="*/ 469 h 1527"/>
                      <a:gd name="T28" fmla="*/ 5373 w 5491"/>
                      <a:gd name="T29" fmla="*/ 319 h 1527"/>
                      <a:gd name="T30" fmla="*/ 5460 w 5491"/>
                      <a:gd name="T31" fmla="*/ 163 h 1527"/>
                      <a:gd name="T32" fmla="*/ 5491 w 5491"/>
                      <a:gd name="T33" fmla="*/ 0 h 1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491" h="1527">
                        <a:moveTo>
                          <a:pt x="0" y="1527"/>
                        </a:moveTo>
                        <a:lnTo>
                          <a:pt x="534" y="1519"/>
                        </a:lnTo>
                        <a:lnTo>
                          <a:pt x="1059" y="1497"/>
                        </a:lnTo>
                        <a:lnTo>
                          <a:pt x="1572" y="1461"/>
                        </a:lnTo>
                        <a:lnTo>
                          <a:pt x="2068" y="1412"/>
                        </a:lnTo>
                        <a:lnTo>
                          <a:pt x="2544" y="1350"/>
                        </a:lnTo>
                        <a:lnTo>
                          <a:pt x="2998" y="1276"/>
                        </a:lnTo>
                        <a:lnTo>
                          <a:pt x="3425" y="1191"/>
                        </a:lnTo>
                        <a:lnTo>
                          <a:pt x="3821" y="1094"/>
                        </a:lnTo>
                        <a:lnTo>
                          <a:pt x="4184" y="987"/>
                        </a:lnTo>
                        <a:lnTo>
                          <a:pt x="4510" y="871"/>
                        </a:lnTo>
                        <a:lnTo>
                          <a:pt x="4795" y="746"/>
                        </a:lnTo>
                        <a:lnTo>
                          <a:pt x="5037" y="611"/>
                        </a:lnTo>
                        <a:lnTo>
                          <a:pt x="5230" y="469"/>
                        </a:lnTo>
                        <a:lnTo>
                          <a:pt x="5373" y="319"/>
                        </a:lnTo>
                        <a:lnTo>
                          <a:pt x="5460" y="163"/>
                        </a:lnTo>
                        <a:lnTo>
                          <a:pt x="5491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30" name="Freeform 168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71"/>
                    <a:ext cx="0" cy="3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31" name="Freeform 169"/>
                  <p:cNvSpPr>
                    <a:spLocks noChangeAspect="1"/>
                  </p:cNvSpPr>
                  <p:nvPr/>
                </p:nvSpPr>
                <p:spPr bwMode="auto">
                  <a:xfrm>
                    <a:off x="5422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32" name="Freeform 170"/>
                  <p:cNvSpPr>
                    <a:spLocks noChangeAspect="1"/>
                  </p:cNvSpPr>
                  <p:nvPr/>
                </p:nvSpPr>
                <p:spPr bwMode="auto">
                  <a:xfrm>
                    <a:off x="5422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33" name="Freeform 171"/>
                  <p:cNvSpPr>
                    <a:spLocks noChangeAspect="1"/>
                  </p:cNvSpPr>
                  <p:nvPr/>
                </p:nvSpPr>
                <p:spPr bwMode="auto">
                  <a:xfrm>
                    <a:off x="4790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34" name="Freeform 172"/>
                  <p:cNvSpPr>
                    <a:spLocks noChangeAspect="1"/>
                  </p:cNvSpPr>
                  <p:nvPr/>
                </p:nvSpPr>
                <p:spPr bwMode="auto">
                  <a:xfrm>
                    <a:off x="4791" y="1488"/>
                    <a:ext cx="332" cy="103"/>
                  </a:xfrm>
                  <a:custGeom>
                    <a:avLst/>
                    <a:gdLst>
                      <a:gd name="T0" fmla="*/ 0 w 6041"/>
                      <a:gd name="T1" fmla="*/ 0 h 1848"/>
                      <a:gd name="T2" fmla="*/ 29 w 6041"/>
                      <a:gd name="T3" fmla="*/ 181 h 1848"/>
                      <a:gd name="T4" fmla="*/ 117 w 6041"/>
                      <a:gd name="T5" fmla="*/ 358 h 1848"/>
                      <a:gd name="T6" fmla="*/ 259 w 6041"/>
                      <a:gd name="T7" fmla="*/ 532 h 1848"/>
                      <a:gd name="T8" fmla="*/ 455 w 6041"/>
                      <a:gd name="T9" fmla="*/ 699 h 1848"/>
                      <a:gd name="T10" fmla="*/ 701 w 6041"/>
                      <a:gd name="T11" fmla="*/ 859 h 1848"/>
                      <a:gd name="T12" fmla="*/ 996 w 6041"/>
                      <a:gd name="T13" fmla="*/ 1012 h 1848"/>
                      <a:gd name="T14" fmla="*/ 1335 w 6041"/>
                      <a:gd name="T15" fmla="*/ 1155 h 1848"/>
                      <a:gd name="T16" fmla="*/ 1718 w 6041"/>
                      <a:gd name="T17" fmla="*/ 1288 h 1848"/>
                      <a:gd name="T18" fmla="*/ 2142 w 6041"/>
                      <a:gd name="T19" fmla="*/ 1410 h 1848"/>
                      <a:gd name="T20" fmla="*/ 2603 w 6041"/>
                      <a:gd name="T21" fmla="*/ 1519 h 1848"/>
                      <a:gd name="T22" fmla="*/ 3100 w 6041"/>
                      <a:gd name="T23" fmla="*/ 1615 h 1848"/>
                      <a:gd name="T24" fmla="*/ 3631 w 6041"/>
                      <a:gd name="T25" fmla="*/ 1696 h 1848"/>
                      <a:gd name="T26" fmla="*/ 4194 w 6041"/>
                      <a:gd name="T27" fmla="*/ 1761 h 1848"/>
                      <a:gd name="T28" fmla="*/ 4784 w 6041"/>
                      <a:gd name="T29" fmla="*/ 1809 h 1848"/>
                      <a:gd name="T30" fmla="*/ 5400 w 6041"/>
                      <a:gd name="T31" fmla="*/ 1838 h 1848"/>
                      <a:gd name="T32" fmla="*/ 6041 w 6041"/>
                      <a:gd name="T33" fmla="*/ 1848 h 18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041" h="1848">
                        <a:moveTo>
                          <a:pt x="0" y="0"/>
                        </a:moveTo>
                        <a:lnTo>
                          <a:pt x="29" y="181"/>
                        </a:lnTo>
                        <a:lnTo>
                          <a:pt x="117" y="358"/>
                        </a:lnTo>
                        <a:lnTo>
                          <a:pt x="259" y="532"/>
                        </a:lnTo>
                        <a:lnTo>
                          <a:pt x="455" y="699"/>
                        </a:lnTo>
                        <a:lnTo>
                          <a:pt x="701" y="859"/>
                        </a:lnTo>
                        <a:lnTo>
                          <a:pt x="996" y="1012"/>
                        </a:lnTo>
                        <a:lnTo>
                          <a:pt x="1335" y="1155"/>
                        </a:lnTo>
                        <a:lnTo>
                          <a:pt x="1718" y="1288"/>
                        </a:lnTo>
                        <a:lnTo>
                          <a:pt x="2142" y="1410"/>
                        </a:lnTo>
                        <a:lnTo>
                          <a:pt x="2603" y="1519"/>
                        </a:lnTo>
                        <a:lnTo>
                          <a:pt x="3100" y="1615"/>
                        </a:lnTo>
                        <a:lnTo>
                          <a:pt x="3631" y="1696"/>
                        </a:lnTo>
                        <a:lnTo>
                          <a:pt x="4194" y="1761"/>
                        </a:lnTo>
                        <a:lnTo>
                          <a:pt x="4784" y="1809"/>
                        </a:lnTo>
                        <a:lnTo>
                          <a:pt x="5400" y="1838"/>
                        </a:lnTo>
                        <a:lnTo>
                          <a:pt x="6041" y="1848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35" name="Freeform 173"/>
                  <p:cNvSpPr>
                    <a:spLocks noChangeAspect="1"/>
                  </p:cNvSpPr>
                  <p:nvPr/>
                </p:nvSpPr>
                <p:spPr bwMode="auto">
                  <a:xfrm>
                    <a:off x="4790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36" name="Freeform 174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89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37" name="Freeform 175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362" cy="103"/>
                  </a:xfrm>
                  <a:custGeom>
                    <a:avLst/>
                    <a:gdLst>
                      <a:gd name="T0" fmla="*/ 0 w 6589"/>
                      <a:gd name="T1" fmla="*/ 1848 h 1848"/>
                      <a:gd name="T2" fmla="*/ 646 w 6589"/>
                      <a:gd name="T3" fmla="*/ 1839 h 1848"/>
                      <a:gd name="T4" fmla="*/ 1280 w 6589"/>
                      <a:gd name="T5" fmla="*/ 1812 h 1848"/>
                      <a:gd name="T6" fmla="*/ 1897 w 6589"/>
                      <a:gd name="T7" fmla="*/ 1768 h 1848"/>
                      <a:gd name="T8" fmla="*/ 2494 w 6589"/>
                      <a:gd name="T9" fmla="*/ 1708 h 1848"/>
                      <a:gd name="T10" fmla="*/ 3067 w 6589"/>
                      <a:gd name="T11" fmla="*/ 1632 h 1848"/>
                      <a:gd name="T12" fmla="*/ 3610 w 6589"/>
                      <a:gd name="T13" fmla="*/ 1543 h 1848"/>
                      <a:gd name="T14" fmla="*/ 4122 w 6589"/>
                      <a:gd name="T15" fmla="*/ 1439 h 1848"/>
                      <a:gd name="T16" fmla="*/ 4597 w 6589"/>
                      <a:gd name="T17" fmla="*/ 1321 h 1848"/>
                      <a:gd name="T18" fmla="*/ 5030 w 6589"/>
                      <a:gd name="T19" fmla="*/ 1192 h 1848"/>
                      <a:gd name="T20" fmla="*/ 5420 w 6589"/>
                      <a:gd name="T21" fmla="*/ 1051 h 1848"/>
                      <a:gd name="T22" fmla="*/ 5760 w 6589"/>
                      <a:gd name="T23" fmla="*/ 898 h 1848"/>
                      <a:gd name="T24" fmla="*/ 6048 w 6589"/>
                      <a:gd name="T25" fmla="*/ 736 h 1848"/>
                      <a:gd name="T26" fmla="*/ 6278 w 6589"/>
                      <a:gd name="T27" fmla="*/ 564 h 1848"/>
                      <a:gd name="T28" fmla="*/ 6448 w 6589"/>
                      <a:gd name="T29" fmla="*/ 383 h 1848"/>
                      <a:gd name="T30" fmla="*/ 6553 w 6589"/>
                      <a:gd name="T31" fmla="*/ 195 h 1848"/>
                      <a:gd name="T32" fmla="*/ 6589 w 6589"/>
                      <a:gd name="T33" fmla="*/ 0 h 18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589" h="1848">
                        <a:moveTo>
                          <a:pt x="0" y="1848"/>
                        </a:moveTo>
                        <a:lnTo>
                          <a:pt x="646" y="1839"/>
                        </a:lnTo>
                        <a:lnTo>
                          <a:pt x="1280" y="1812"/>
                        </a:lnTo>
                        <a:lnTo>
                          <a:pt x="1897" y="1768"/>
                        </a:lnTo>
                        <a:lnTo>
                          <a:pt x="2494" y="1708"/>
                        </a:lnTo>
                        <a:lnTo>
                          <a:pt x="3067" y="1632"/>
                        </a:lnTo>
                        <a:lnTo>
                          <a:pt x="3610" y="1543"/>
                        </a:lnTo>
                        <a:lnTo>
                          <a:pt x="4122" y="1439"/>
                        </a:lnTo>
                        <a:lnTo>
                          <a:pt x="4597" y="1321"/>
                        </a:lnTo>
                        <a:lnTo>
                          <a:pt x="5030" y="1192"/>
                        </a:lnTo>
                        <a:lnTo>
                          <a:pt x="5420" y="1051"/>
                        </a:lnTo>
                        <a:lnTo>
                          <a:pt x="5760" y="898"/>
                        </a:lnTo>
                        <a:lnTo>
                          <a:pt x="6048" y="736"/>
                        </a:lnTo>
                        <a:lnTo>
                          <a:pt x="6278" y="564"/>
                        </a:lnTo>
                        <a:lnTo>
                          <a:pt x="6448" y="383"/>
                        </a:lnTo>
                        <a:lnTo>
                          <a:pt x="6553" y="195"/>
                        </a:lnTo>
                        <a:lnTo>
                          <a:pt x="6589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38" name="Freeform 176"/>
                  <p:cNvSpPr>
                    <a:spLocks noChangeAspect="1"/>
                  </p:cNvSpPr>
                  <p:nvPr/>
                </p:nvSpPr>
                <p:spPr bwMode="auto">
                  <a:xfrm>
                    <a:off x="5123" y="1589"/>
                    <a:ext cx="0" cy="3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39" name="Freeform 177"/>
                  <p:cNvSpPr>
                    <a:spLocks noChangeAspect="1"/>
                  </p:cNvSpPr>
                  <p:nvPr/>
                </p:nvSpPr>
                <p:spPr bwMode="auto">
                  <a:xfrm>
                    <a:off x="5483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40" name="Freeform 178"/>
                  <p:cNvSpPr>
                    <a:spLocks noChangeAspect="1"/>
                  </p:cNvSpPr>
                  <p:nvPr/>
                </p:nvSpPr>
                <p:spPr bwMode="auto">
                  <a:xfrm>
                    <a:off x="5483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41" name="Freeform 179"/>
                  <p:cNvSpPr>
                    <a:spLocks noChangeAspect="1"/>
                  </p:cNvSpPr>
                  <p:nvPr/>
                </p:nvSpPr>
                <p:spPr bwMode="auto">
                  <a:xfrm>
                    <a:off x="4729" y="1488"/>
                    <a:ext cx="3" cy="1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42" name="Freeform 180"/>
                  <p:cNvSpPr>
                    <a:spLocks noChangeAspect="1"/>
                  </p:cNvSpPr>
                  <p:nvPr/>
                </p:nvSpPr>
                <p:spPr bwMode="auto">
                  <a:xfrm>
                    <a:off x="4731" y="1488"/>
                    <a:ext cx="392" cy="120"/>
                  </a:xfrm>
                  <a:custGeom>
                    <a:avLst/>
                    <a:gdLst>
                      <a:gd name="T0" fmla="*/ 0 w 7138"/>
                      <a:gd name="T1" fmla="*/ 0 h 2168"/>
                      <a:gd name="T2" fmla="*/ 35 w 7138"/>
                      <a:gd name="T3" fmla="*/ 213 h 2168"/>
                      <a:gd name="T4" fmla="*/ 139 w 7138"/>
                      <a:gd name="T5" fmla="*/ 423 h 2168"/>
                      <a:gd name="T6" fmla="*/ 309 w 7138"/>
                      <a:gd name="T7" fmla="*/ 627 h 2168"/>
                      <a:gd name="T8" fmla="*/ 541 w 7138"/>
                      <a:gd name="T9" fmla="*/ 824 h 2168"/>
                      <a:gd name="T10" fmla="*/ 833 w 7138"/>
                      <a:gd name="T11" fmla="*/ 1012 h 2168"/>
                      <a:gd name="T12" fmla="*/ 1183 w 7138"/>
                      <a:gd name="T13" fmla="*/ 1191 h 2168"/>
                      <a:gd name="T14" fmla="*/ 1585 w 7138"/>
                      <a:gd name="T15" fmla="*/ 1359 h 2168"/>
                      <a:gd name="T16" fmla="*/ 2039 w 7138"/>
                      <a:gd name="T17" fmla="*/ 1515 h 2168"/>
                      <a:gd name="T18" fmla="*/ 2541 w 7138"/>
                      <a:gd name="T19" fmla="*/ 1657 h 2168"/>
                      <a:gd name="T20" fmla="*/ 3087 w 7138"/>
                      <a:gd name="T21" fmla="*/ 1785 h 2168"/>
                      <a:gd name="T22" fmla="*/ 3675 w 7138"/>
                      <a:gd name="T23" fmla="*/ 1897 h 2168"/>
                      <a:gd name="T24" fmla="*/ 4302 w 7138"/>
                      <a:gd name="T25" fmla="*/ 1991 h 2168"/>
                      <a:gd name="T26" fmla="*/ 4965 w 7138"/>
                      <a:gd name="T27" fmla="*/ 2067 h 2168"/>
                      <a:gd name="T28" fmla="*/ 5660 w 7138"/>
                      <a:gd name="T29" fmla="*/ 2121 h 2168"/>
                      <a:gd name="T30" fmla="*/ 6386 w 7138"/>
                      <a:gd name="T31" fmla="*/ 2157 h 2168"/>
                      <a:gd name="T32" fmla="*/ 7138 w 7138"/>
                      <a:gd name="T33" fmla="*/ 2168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38" h="2168">
                        <a:moveTo>
                          <a:pt x="0" y="0"/>
                        </a:moveTo>
                        <a:lnTo>
                          <a:pt x="35" y="213"/>
                        </a:lnTo>
                        <a:lnTo>
                          <a:pt x="139" y="423"/>
                        </a:lnTo>
                        <a:lnTo>
                          <a:pt x="309" y="627"/>
                        </a:lnTo>
                        <a:lnTo>
                          <a:pt x="541" y="824"/>
                        </a:lnTo>
                        <a:lnTo>
                          <a:pt x="833" y="1012"/>
                        </a:lnTo>
                        <a:lnTo>
                          <a:pt x="1183" y="1191"/>
                        </a:lnTo>
                        <a:lnTo>
                          <a:pt x="1585" y="1359"/>
                        </a:lnTo>
                        <a:lnTo>
                          <a:pt x="2039" y="1515"/>
                        </a:lnTo>
                        <a:lnTo>
                          <a:pt x="2541" y="1657"/>
                        </a:lnTo>
                        <a:lnTo>
                          <a:pt x="3087" y="1785"/>
                        </a:lnTo>
                        <a:lnTo>
                          <a:pt x="3675" y="1897"/>
                        </a:lnTo>
                        <a:lnTo>
                          <a:pt x="4302" y="1991"/>
                        </a:lnTo>
                        <a:lnTo>
                          <a:pt x="4965" y="2067"/>
                        </a:lnTo>
                        <a:lnTo>
                          <a:pt x="5660" y="2121"/>
                        </a:lnTo>
                        <a:lnTo>
                          <a:pt x="6386" y="2157"/>
                        </a:lnTo>
                        <a:lnTo>
                          <a:pt x="7138" y="2168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43" name="Freeform 181"/>
                  <p:cNvSpPr>
                    <a:spLocks noChangeAspect="1"/>
                  </p:cNvSpPr>
                  <p:nvPr/>
                </p:nvSpPr>
                <p:spPr bwMode="auto">
                  <a:xfrm>
                    <a:off x="4729" y="1488"/>
                    <a:ext cx="3" cy="1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44" name="Freeform 182"/>
                  <p:cNvSpPr>
                    <a:spLocks noChangeAspect="1"/>
                  </p:cNvSpPr>
                  <p:nvPr/>
                </p:nvSpPr>
                <p:spPr bwMode="auto">
                  <a:xfrm>
                    <a:off x="5123" y="1607"/>
                    <a:ext cx="0" cy="3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45" name="Freeform 183"/>
                  <p:cNvSpPr>
                    <a:spLocks noChangeAspect="1"/>
                  </p:cNvSpPr>
                  <p:nvPr/>
                </p:nvSpPr>
                <p:spPr bwMode="auto">
                  <a:xfrm>
                    <a:off x="5123" y="1488"/>
                    <a:ext cx="421" cy="120"/>
                  </a:xfrm>
                  <a:custGeom>
                    <a:avLst/>
                    <a:gdLst>
                      <a:gd name="T0" fmla="*/ 0 w 7688"/>
                      <a:gd name="T1" fmla="*/ 2168 h 2168"/>
                      <a:gd name="T2" fmla="*/ 757 w 7688"/>
                      <a:gd name="T3" fmla="*/ 2157 h 2168"/>
                      <a:gd name="T4" fmla="*/ 1500 w 7688"/>
                      <a:gd name="T5" fmla="*/ 2126 h 2168"/>
                      <a:gd name="T6" fmla="*/ 2223 w 7688"/>
                      <a:gd name="T7" fmla="*/ 2074 h 2168"/>
                      <a:gd name="T8" fmla="*/ 2921 w 7688"/>
                      <a:gd name="T9" fmla="*/ 2003 h 2168"/>
                      <a:gd name="T10" fmla="*/ 3590 w 7688"/>
                      <a:gd name="T11" fmla="*/ 1914 h 2168"/>
                      <a:gd name="T12" fmla="*/ 4224 w 7688"/>
                      <a:gd name="T13" fmla="*/ 1808 h 2168"/>
                      <a:gd name="T14" fmla="*/ 4820 w 7688"/>
                      <a:gd name="T15" fmla="*/ 1686 h 2168"/>
                      <a:gd name="T16" fmla="*/ 5373 w 7688"/>
                      <a:gd name="T17" fmla="*/ 1548 h 2168"/>
                      <a:gd name="T18" fmla="*/ 5878 w 7688"/>
                      <a:gd name="T19" fmla="*/ 1395 h 2168"/>
                      <a:gd name="T20" fmla="*/ 6330 w 7688"/>
                      <a:gd name="T21" fmla="*/ 1229 h 2168"/>
                      <a:gd name="T22" fmla="*/ 6726 w 7688"/>
                      <a:gd name="T23" fmla="*/ 1051 h 2168"/>
                      <a:gd name="T24" fmla="*/ 7060 w 7688"/>
                      <a:gd name="T25" fmla="*/ 860 h 2168"/>
                      <a:gd name="T26" fmla="*/ 7328 w 7688"/>
                      <a:gd name="T27" fmla="*/ 659 h 2168"/>
                      <a:gd name="T28" fmla="*/ 7524 w 7688"/>
                      <a:gd name="T29" fmla="*/ 448 h 2168"/>
                      <a:gd name="T30" fmla="*/ 7646 w 7688"/>
                      <a:gd name="T31" fmla="*/ 228 h 2168"/>
                      <a:gd name="T32" fmla="*/ 7688 w 7688"/>
                      <a:gd name="T33" fmla="*/ 0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688" h="2168">
                        <a:moveTo>
                          <a:pt x="0" y="2168"/>
                        </a:moveTo>
                        <a:lnTo>
                          <a:pt x="757" y="2157"/>
                        </a:lnTo>
                        <a:lnTo>
                          <a:pt x="1500" y="2126"/>
                        </a:lnTo>
                        <a:lnTo>
                          <a:pt x="2223" y="2074"/>
                        </a:lnTo>
                        <a:lnTo>
                          <a:pt x="2921" y="2003"/>
                        </a:lnTo>
                        <a:lnTo>
                          <a:pt x="3590" y="1914"/>
                        </a:lnTo>
                        <a:lnTo>
                          <a:pt x="4224" y="1808"/>
                        </a:lnTo>
                        <a:lnTo>
                          <a:pt x="4820" y="1686"/>
                        </a:lnTo>
                        <a:lnTo>
                          <a:pt x="5373" y="1548"/>
                        </a:lnTo>
                        <a:lnTo>
                          <a:pt x="5878" y="1395"/>
                        </a:lnTo>
                        <a:lnTo>
                          <a:pt x="6330" y="1229"/>
                        </a:lnTo>
                        <a:lnTo>
                          <a:pt x="6726" y="1051"/>
                        </a:lnTo>
                        <a:lnTo>
                          <a:pt x="7060" y="860"/>
                        </a:lnTo>
                        <a:lnTo>
                          <a:pt x="7328" y="659"/>
                        </a:lnTo>
                        <a:lnTo>
                          <a:pt x="7524" y="448"/>
                        </a:lnTo>
                        <a:lnTo>
                          <a:pt x="7646" y="228"/>
                        </a:lnTo>
                        <a:lnTo>
                          <a:pt x="7688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46" name="Freeform 184"/>
                  <p:cNvSpPr>
                    <a:spLocks noChangeAspect="1"/>
                  </p:cNvSpPr>
                  <p:nvPr/>
                </p:nvSpPr>
                <p:spPr bwMode="auto">
                  <a:xfrm>
                    <a:off x="5123" y="1607"/>
                    <a:ext cx="0" cy="3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47" name="Freeform 185"/>
                  <p:cNvSpPr>
                    <a:spLocks noChangeAspect="1"/>
                  </p:cNvSpPr>
                  <p:nvPr/>
                </p:nvSpPr>
                <p:spPr bwMode="auto">
                  <a:xfrm>
                    <a:off x="5543" y="1488"/>
                    <a:ext cx="3" cy="1"/>
                  </a:xfrm>
                  <a:custGeom>
                    <a:avLst/>
                    <a:gdLst>
                      <a:gd name="T0" fmla="*/ 0 w 54"/>
                      <a:gd name="T1" fmla="*/ 54 w 54"/>
                      <a:gd name="T2" fmla="*/ 0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0" y="0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248" name="Freeform 186"/>
                  <p:cNvSpPr>
                    <a:spLocks noChangeAspect="1"/>
                  </p:cNvSpPr>
                  <p:nvPr/>
                </p:nvSpPr>
                <p:spPr bwMode="auto">
                  <a:xfrm>
                    <a:off x="5543" y="1488"/>
                    <a:ext cx="3" cy="1"/>
                  </a:xfrm>
                  <a:custGeom>
                    <a:avLst/>
                    <a:gdLst>
                      <a:gd name="T0" fmla="*/ 54 w 54"/>
                      <a:gd name="T1" fmla="*/ 0 w 54"/>
                      <a:gd name="T2" fmla="*/ 54 w 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4">
                        <a:moveTo>
                          <a:pt x="54" y="0"/>
                        </a:moveTo>
                        <a:lnTo>
                          <a:pt x="0" y="0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</p:grpSp>
          <p:sp>
            <p:nvSpPr>
              <p:cNvPr id="102" name="Freeform 187"/>
              <p:cNvSpPr>
                <a:spLocks noChangeAspect="1"/>
              </p:cNvSpPr>
              <p:nvPr/>
            </p:nvSpPr>
            <p:spPr bwMode="auto">
              <a:xfrm>
                <a:off x="3291" y="2452"/>
                <a:ext cx="772" cy="559"/>
              </a:xfrm>
              <a:custGeom>
                <a:avLst/>
                <a:gdLst>
                  <a:gd name="T0" fmla="*/ 858 w 858"/>
                  <a:gd name="T1" fmla="*/ 0 h 621"/>
                  <a:gd name="T2" fmla="*/ 0 w 858"/>
                  <a:gd name="T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58" h="621">
                    <a:moveTo>
                      <a:pt x="858" y="0"/>
                    </a:moveTo>
                    <a:lnTo>
                      <a:pt x="0" y="621"/>
                    </a:lnTo>
                  </a:path>
                </a:pathLst>
              </a:cu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03" name="Freeform 188"/>
              <p:cNvSpPr>
                <a:spLocks noChangeAspect="1"/>
              </p:cNvSpPr>
              <p:nvPr/>
            </p:nvSpPr>
            <p:spPr bwMode="auto">
              <a:xfrm>
                <a:off x="3189" y="2427"/>
                <a:ext cx="752" cy="521"/>
              </a:xfrm>
              <a:custGeom>
                <a:avLst/>
                <a:gdLst>
                  <a:gd name="T0" fmla="*/ 836 w 836"/>
                  <a:gd name="T1" fmla="*/ 0 h 579"/>
                  <a:gd name="T2" fmla="*/ 0 w 836"/>
                  <a:gd name="T3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36" h="579">
                    <a:moveTo>
                      <a:pt x="836" y="0"/>
                    </a:moveTo>
                    <a:lnTo>
                      <a:pt x="0" y="579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04" name="Arc 189"/>
              <p:cNvSpPr>
                <a:spLocks noChangeAspect="1"/>
              </p:cNvSpPr>
              <p:nvPr/>
            </p:nvSpPr>
            <p:spPr bwMode="auto">
              <a:xfrm flipH="1">
                <a:off x="2611" y="1834"/>
                <a:ext cx="528" cy="32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8061"/>
                  <a:gd name="T1" fmla="*/ 0 h 21600"/>
                  <a:gd name="T2" fmla="*/ 18061 w 18061"/>
                  <a:gd name="T3" fmla="*/ 9753 h 21600"/>
                  <a:gd name="T4" fmla="*/ 0 w 1806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61" h="21600" fill="none" extrusionOk="0">
                    <a:moveTo>
                      <a:pt x="-1" y="0"/>
                    </a:moveTo>
                    <a:cubicBezTo>
                      <a:pt x="7279" y="0"/>
                      <a:pt x="14068" y="3666"/>
                      <a:pt x="18061" y="9752"/>
                    </a:cubicBezTo>
                  </a:path>
                  <a:path w="18061" h="21600" stroke="0" extrusionOk="0">
                    <a:moveTo>
                      <a:pt x="-1" y="0"/>
                    </a:moveTo>
                    <a:cubicBezTo>
                      <a:pt x="7279" y="0"/>
                      <a:pt x="14068" y="3666"/>
                      <a:pt x="18061" y="975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05" name="Freeform 190"/>
              <p:cNvSpPr>
                <a:spLocks noChangeAspect="1"/>
              </p:cNvSpPr>
              <p:nvPr/>
            </p:nvSpPr>
            <p:spPr bwMode="auto">
              <a:xfrm>
                <a:off x="3242" y="2645"/>
                <a:ext cx="377" cy="264"/>
              </a:xfrm>
              <a:custGeom>
                <a:avLst/>
                <a:gdLst>
                  <a:gd name="T0" fmla="*/ 0 w 377"/>
                  <a:gd name="T1" fmla="*/ 264 h 264"/>
                  <a:gd name="T2" fmla="*/ 377 w 377"/>
                  <a:gd name="T3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7" h="264">
                    <a:moveTo>
                      <a:pt x="0" y="264"/>
                    </a:moveTo>
                    <a:lnTo>
                      <a:pt x="377" y="0"/>
                    </a:ln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06" name="Arc 191"/>
              <p:cNvSpPr>
                <a:spLocks noChangeAspect="1"/>
              </p:cNvSpPr>
              <p:nvPr/>
            </p:nvSpPr>
            <p:spPr bwMode="auto">
              <a:xfrm>
                <a:off x="4927" y="1822"/>
                <a:ext cx="528" cy="32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8061"/>
                  <a:gd name="T1" fmla="*/ 0 h 21600"/>
                  <a:gd name="T2" fmla="*/ 18061 w 18061"/>
                  <a:gd name="T3" fmla="*/ 9753 h 21600"/>
                  <a:gd name="T4" fmla="*/ 0 w 1806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61" h="21600" fill="none" extrusionOk="0">
                    <a:moveTo>
                      <a:pt x="-1" y="0"/>
                    </a:moveTo>
                    <a:cubicBezTo>
                      <a:pt x="7279" y="0"/>
                      <a:pt x="14068" y="3666"/>
                      <a:pt x="18061" y="9752"/>
                    </a:cubicBezTo>
                  </a:path>
                  <a:path w="18061" h="21600" stroke="0" extrusionOk="0">
                    <a:moveTo>
                      <a:pt x="-1" y="0"/>
                    </a:moveTo>
                    <a:cubicBezTo>
                      <a:pt x="7279" y="0"/>
                      <a:pt x="14068" y="3666"/>
                      <a:pt x="18061" y="975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grpSp>
            <p:nvGrpSpPr>
              <p:cNvPr id="107" name="Group 192"/>
              <p:cNvGrpSpPr>
                <a:grpSpLocks noChangeAspect="1"/>
              </p:cNvGrpSpPr>
              <p:nvPr/>
            </p:nvGrpSpPr>
            <p:grpSpPr bwMode="auto">
              <a:xfrm>
                <a:off x="3269" y="1901"/>
                <a:ext cx="2301" cy="620"/>
                <a:chOff x="3269" y="1901"/>
                <a:chExt cx="2301" cy="620"/>
              </a:xfrm>
            </p:grpSpPr>
            <p:sp>
              <p:nvSpPr>
                <p:cNvPr id="108" name="Freeform 193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695" y="2217"/>
                  <a:ext cx="115" cy="62"/>
                </a:xfrm>
                <a:custGeom>
                  <a:avLst/>
                  <a:gdLst>
                    <a:gd name="T0" fmla="*/ 1099 w 1099"/>
                    <a:gd name="T1" fmla="*/ 400 h 400"/>
                    <a:gd name="T2" fmla="*/ 1095 w 1099"/>
                    <a:gd name="T3" fmla="*/ 366 h 400"/>
                    <a:gd name="T4" fmla="*/ 1082 w 1099"/>
                    <a:gd name="T5" fmla="*/ 332 h 400"/>
                    <a:gd name="T6" fmla="*/ 1061 w 1099"/>
                    <a:gd name="T7" fmla="*/ 297 h 400"/>
                    <a:gd name="T8" fmla="*/ 1032 w 1099"/>
                    <a:gd name="T9" fmla="*/ 263 h 400"/>
                    <a:gd name="T10" fmla="*/ 996 w 1099"/>
                    <a:gd name="T11" fmla="*/ 229 h 400"/>
                    <a:gd name="T12" fmla="*/ 950 w 1099"/>
                    <a:gd name="T13" fmla="*/ 196 h 400"/>
                    <a:gd name="T14" fmla="*/ 896 w 1099"/>
                    <a:gd name="T15" fmla="*/ 164 h 400"/>
                    <a:gd name="T16" fmla="*/ 832 w 1099"/>
                    <a:gd name="T17" fmla="*/ 134 h 400"/>
                    <a:gd name="T18" fmla="*/ 760 w 1099"/>
                    <a:gd name="T19" fmla="*/ 106 h 400"/>
                    <a:gd name="T20" fmla="*/ 679 w 1099"/>
                    <a:gd name="T21" fmla="*/ 80 h 400"/>
                    <a:gd name="T22" fmla="*/ 589 w 1099"/>
                    <a:gd name="T23" fmla="*/ 57 h 400"/>
                    <a:gd name="T24" fmla="*/ 490 w 1099"/>
                    <a:gd name="T25" fmla="*/ 37 h 400"/>
                    <a:gd name="T26" fmla="*/ 381 w 1099"/>
                    <a:gd name="T27" fmla="*/ 21 h 400"/>
                    <a:gd name="T28" fmla="*/ 263 w 1099"/>
                    <a:gd name="T29" fmla="*/ 10 h 400"/>
                    <a:gd name="T30" fmla="*/ 136 w 1099"/>
                    <a:gd name="T31" fmla="*/ 2 h 400"/>
                    <a:gd name="T32" fmla="*/ 0 w 1099"/>
                    <a:gd name="T33" fmla="*/ 0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99" h="400">
                      <a:moveTo>
                        <a:pt x="1099" y="400"/>
                      </a:moveTo>
                      <a:lnTo>
                        <a:pt x="1095" y="366"/>
                      </a:lnTo>
                      <a:lnTo>
                        <a:pt x="1082" y="332"/>
                      </a:lnTo>
                      <a:lnTo>
                        <a:pt x="1061" y="297"/>
                      </a:lnTo>
                      <a:lnTo>
                        <a:pt x="1032" y="263"/>
                      </a:lnTo>
                      <a:lnTo>
                        <a:pt x="996" y="229"/>
                      </a:lnTo>
                      <a:lnTo>
                        <a:pt x="950" y="196"/>
                      </a:lnTo>
                      <a:lnTo>
                        <a:pt x="896" y="164"/>
                      </a:lnTo>
                      <a:lnTo>
                        <a:pt x="832" y="134"/>
                      </a:lnTo>
                      <a:lnTo>
                        <a:pt x="760" y="106"/>
                      </a:lnTo>
                      <a:lnTo>
                        <a:pt x="679" y="80"/>
                      </a:lnTo>
                      <a:lnTo>
                        <a:pt x="589" y="57"/>
                      </a:lnTo>
                      <a:lnTo>
                        <a:pt x="490" y="37"/>
                      </a:lnTo>
                      <a:lnTo>
                        <a:pt x="381" y="21"/>
                      </a:lnTo>
                      <a:lnTo>
                        <a:pt x="263" y="10"/>
                      </a:lnTo>
                      <a:lnTo>
                        <a:pt x="136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09" name="Freeform 194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0" y="2273"/>
                  <a:ext cx="0" cy="8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0" name="Freeform 195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0" y="2216"/>
                  <a:ext cx="172" cy="62"/>
                </a:xfrm>
                <a:custGeom>
                  <a:avLst/>
                  <a:gdLst>
                    <a:gd name="T0" fmla="*/ 1647 w 1647"/>
                    <a:gd name="T1" fmla="*/ 0 h 400"/>
                    <a:gd name="T2" fmla="*/ 1504 w 1647"/>
                    <a:gd name="T3" fmla="*/ 1 h 400"/>
                    <a:gd name="T4" fmla="*/ 1359 w 1647"/>
                    <a:gd name="T5" fmla="*/ 5 h 400"/>
                    <a:gd name="T6" fmla="*/ 1214 w 1647"/>
                    <a:gd name="T7" fmla="*/ 14 h 400"/>
                    <a:gd name="T8" fmla="*/ 1070 w 1647"/>
                    <a:gd name="T9" fmla="*/ 25 h 400"/>
                    <a:gd name="T10" fmla="*/ 930 w 1647"/>
                    <a:gd name="T11" fmla="*/ 39 h 400"/>
                    <a:gd name="T12" fmla="*/ 793 w 1647"/>
                    <a:gd name="T13" fmla="*/ 57 h 400"/>
                    <a:gd name="T14" fmla="*/ 662 w 1647"/>
                    <a:gd name="T15" fmla="*/ 77 h 400"/>
                    <a:gd name="T16" fmla="*/ 539 w 1647"/>
                    <a:gd name="T17" fmla="*/ 101 h 400"/>
                    <a:gd name="T18" fmla="*/ 425 w 1647"/>
                    <a:gd name="T19" fmla="*/ 127 h 400"/>
                    <a:gd name="T20" fmla="*/ 321 w 1647"/>
                    <a:gd name="T21" fmla="*/ 157 h 400"/>
                    <a:gd name="T22" fmla="*/ 229 w 1647"/>
                    <a:gd name="T23" fmla="*/ 189 h 400"/>
                    <a:gd name="T24" fmla="*/ 151 w 1647"/>
                    <a:gd name="T25" fmla="*/ 226 h 400"/>
                    <a:gd name="T26" fmla="*/ 87 w 1647"/>
                    <a:gd name="T27" fmla="*/ 264 h 400"/>
                    <a:gd name="T28" fmla="*/ 40 w 1647"/>
                    <a:gd name="T29" fmla="*/ 307 h 400"/>
                    <a:gd name="T30" fmla="*/ 10 w 1647"/>
                    <a:gd name="T31" fmla="*/ 352 h 400"/>
                    <a:gd name="T32" fmla="*/ 0 w 1647"/>
                    <a:gd name="T33" fmla="*/ 400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47" h="400">
                      <a:moveTo>
                        <a:pt x="1647" y="0"/>
                      </a:moveTo>
                      <a:lnTo>
                        <a:pt x="1504" y="1"/>
                      </a:lnTo>
                      <a:lnTo>
                        <a:pt x="1359" y="5"/>
                      </a:lnTo>
                      <a:lnTo>
                        <a:pt x="1214" y="14"/>
                      </a:lnTo>
                      <a:lnTo>
                        <a:pt x="1070" y="25"/>
                      </a:lnTo>
                      <a:lnTo>
                        <a:pt x="930" y="39"/>
                      </a:lnTo>
                      <a:lnTo>
                        <a:pt x="793" y="57"/>
                      </a:lnTo>
                      <a:lnTo>
                        <a:pt x="662" y="77"/>
                      </a:lnTo>
                      <a:lnTo>
                        <a:pt x="539" y="101"/>
                      </a:lnTo>
                      <a:lnTo>
                        <a:pt x="425" y="127"/>
                      </a:lnTo>
                      <a:lnTo>
                        <a:pt x="321" y="157"/>
                      </a:lnTo>
                      <a:lnTo>
                        <a:pt x="229" y="189"/>
                      </a:lnTo>
                      <a:lnTo>
                        <a:pt x="151" y="226"/>
                      </a:lnTo>
                      <a:lnTo>
                        <a:pt x="87" y="264"/>
                      </a:lnTo>
                      <a:lnTo>
                        <a:pt x="40" y="307"/>
                      </a:lnTo>
                      <a:lnTo>
                        <a:pt x="10" y="352"/>
                      </a:lnTo>
                      <a:lnTo>
                        <a:pt x="0" y="40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1" name="Freeform 196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0" y="2273"/>
                  <a:ext cx="0" cy="8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2" name="Freeform 197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580" y="2217"/>
                  <a:ext cx="230" cy="111"/>
                </a:xfrm>
                <a:custGeom>
                  <a:avLst/>
                  <a:gdLst>
                    <a:gd name="T0" fmla="*/ 2196 w 2196"/>
                    <a:gd name="T1" fmla="*/ 722 h 722"/>
                    <a:gd name="T2" fmla="*/ 2185 w 2196"/>
                    <a:gd name="T3" fmla="*/ 656 h 722"/>
                    <a:gd name="T4" fmla="*/ 2156 w 2196"/>
                    <a:gd name="T5" fmla="*/ 589 h 722"/>
                    <a:gd name="T6" fmla="*/ 2109 w 2196"/>
                    <a:gd name="T7" fmla="*/ 524 h 722"/>
                    <a:gd name="T8" fmla="*/ 2043 w 2196"/>
                    <a:gd name="T9" fmla="*/ 460 h 722"/>
                    <a:gd name="T10" fmla="*/ 1959 w 2196"/>
                    <a:gd name="T11" fmla="*/ 398 h 722"/>
                    <a:gd name="T12" fmla="*/ 1859 w 2196"/>
                    <a:gd name="T13" fmla="*/ 338 h 722"/>
                    <a:gd name="T14" fmla="*/ 1741 w 2196"/>
                    <a:gd name="T15" fmla="*/ 281 h 722"/>
                    <a:gd name="T16" fmla="*/ 1607 w 2196"/>
                    <a:gd name="T17" fmla="*/ 229 h 722"/>
                    <a:gd name="T18" fmla="*/ 1457 w 2196"/>
                    <a:gd name="T19" fmla="*/ 180 h 722"/>
                    <a:gd name="T20" fmla="*/ 1291 w 2196"/>
                    <a:gd name="T21" fmla="*/ 135 h 722"/>
                    <a:gd name="T22" fmla="*/ 1111 w 2196"/>
                    <a:gd name="T23" fmla="*/ 96 h 722"/>
                    <a:gd name="T24" fmla="*/ 916 w 2196"/>
                    <a:gd name="T25" fmla="*/ 63 h 722"/>
                    <a:gd name="T26" fmla="*/ 706 w 2196"/>
                    <a:gd name="T27" fmla="*/ 36 h 722"/>
                    <a:gd name="T28" fmla="*/ 484 w 2196"/>
                    <a:gd name="T29" fmla="*/ 16 h 722"/>
                    <a:gd name="T30" fmla="*/ 248 w 2196"/>
                    <a:gd name="T31" fmla="*/ 3 h 722"/>
                    <a:gd name="T32" fmla="*/ 0 w 2196"/>
                    <a:gd name="T33" fmla="*/ 0 h 7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96" h="722">
                      <a:moveTo>
                        <a:pt x="2196" y="722"/>
                      </a:moveTo>
                      <a:lnTo>
                        <a:pt x="2185" y="656"/>
                      </a:lnTo>
                      <a:lnTo>
                        <a:pt x="2156" y="589"/>
                      </a:lnTo>
                      <a:lnTo>
                        <a:pt x="2109" y="524"/>
                      </a:lnTo>
                      <a:lnTo>
                        <a:pt x="2043" y="460"/>
                      </a:lnTo>
                      <a:lnTo>
                        <a:pt x="1959" y="398"/>
                      </a:lnTo>
                      <a:lnTo>
                        <a:pt x="1859" y="338"/>
                      </a:lnTo>
                      <a:lnTo>
                        <a:pt x="1741" y="281"/>
                      </a:lnTo>
                      <a:lnTo>
                        <a:pt x="1607" y="229"/>
                      </a:lnTo>
                      <a:lnTo>
                        <a:pt x="1457" y="180"/>
                      </a:lnTo>
                      <a:lnTo>
                        <a:pt x="1291" y="135"/>
                      </a:lnTo>
                      <a:lnTo>
                        <a:pt x="1111" y="96"/>
                      </a:lnTo>
                      <a:lnTo>
                        <a:pt x="916" y="63"/>
                      </a:lnTo>
                      <a:lnTo>
                        <a:pt x="706" y="36"/>
                      </a:lnTo>
                      <a:lnTo>
                        <a:pt x="484" y="16"/>
                      </a:lnTo>
                      <a:lnTo>
                        <a:pt x="248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3" name="Freeform 198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0" y="2321"/>
                  <a:ext cx="0" cy="6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4" name="Freeform 199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0" y="2215"/>
                  <a:ext cx="289" cy="111"/>
                </a:xfrm>
                <a:custGeom>
                  <a:avLst/>
                  <a:gdLst>
                    <a:gd name="T0" fmla="*/ 2746 w 2746"/>
                    <a:gd name="T1" fmla="*/ 0 h 722"/>
                    <a:gd name="T2" fmla="*/ 2490 w 2746"/>
                    <a:gd name="T3" fmla="*/ 3 h 722"/>
                    <a:gd name="T4" fmla="*/ 2238 w 2746"/>
                    <a:gd name="T5" fmla="*/ 13 h 722"/>
                    <a:gd name="T6" fmla="*/ 1987 w 2746"/>
                    <a:gd name="T7" fmla="*/ 28 h 722"/>
                    <a:gd name="T8" fmla="*/ 1743 w 2746"/>
                    <a:gd name="T9" fmla="*/ 50 h 722"/>
                    <a:gd name="T10" fmla="*/ 1507 w 2746"/>
                    <a:gd name="T11" fmla="*/ 78 h 722"/>
                    <a:gd name="T12" fmla="*/ 1279 w 2746"/>
                    <a:gd name="T13" fmla="*/ 111 h 722"/>
                    <a:gd name="T14" fmla="*/ 1064 w 2746"/>
                    <a:gd name="T15" fmla="*/ 151 h 722"/>
                    <a:gd name="T16" fmla="*/ 863 w 2746"/>
                    <a:gd name="T17" fmla="*/ 196 h 722"/>
                    <a:gd name="T18" fmla="*/ 678 w 2746"/>
                    <a:gd name="T19" fmla="*/ 245 h 722"/>
                    <a:gd name="T20" fmla="*/ 511 w 2746"/>
                    <a:gd name="T21" fmla="*/ 300 h 722"/>
                    <a:gd name="T22" fmla="*/ 363 w 2746"/>
                    <a:gd name="T23" fmla="*/ 358 h 722"/>
                    <a:gd name="T24" fmla="*/ 238 w 2746"/>
                    <a:gd name="T25" fmla="*/ 423 h 722"/>
                    <a:gd name="T26" fmla="*/ 136 w 2746"/>
                    <a:gd name="T27" fmla="*/ 491 h 722"/>
                    <a:gd name="T28" fmla="*/ 62 w 2746"/>
                    <a:gd name="T29" fmla="*/ 564 h 722"/>
                    <a:gd name="T30" fmla="*/ 15 w 2746"/>
                    <a:gd name="T31" fmla="*/ 641 h 722"/>
                    <a:gd name="T32" fmla="*/ 0 w 2746"/>
                    <a:gd name="T33" fmla="*/ 722 h 7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46" h="722">
                      <a:moveTo>
                        <a:pt x="2746" y="0"/>
                      </a:moveTo>
                      <a:lnTo>
                        <a:pt x="2490" y="3"/>
                      </a:lnTo>
                      <a:lnTo>
                        <a:pt x="2238" y="13"/>
                      </a:lnTo>
                      <a:lnTo>
                        <a:pt x="1987" y="28"/>
                      </a:lnTo>
                      <a:lnTo>
                        <a:pt x="1743" y="50"/>
                      </a:lnTo>
                      <a:lnTo>
                        <a:pt x="1507" y="78"/>
                      </a:lnTo>
                      <a:lnTo>
                        <a:pt x="1279" y="111"/>
                      </a:lnTo>
                      <a:lnTo>
                        <a:pt x="1064" y="151"/>
                      </a:lnTo>
                      <a:lnTo>
                        <a:pt x="863" y="196"/>
                      </a:lnTo>
                      <a:lnTo>
                        <a:pt x="678" y="245"/>
                      </a:lnTo>
                      <a:lnTo>
                        <a:pt x="511" y="300"/>
                      </a:lnTo>
                      <a:lnTo>
                        <a:pt x="363" y="358"/>
                      </a:lnTo>
                      <a:lnTo>
                        <a:pt x="238" y="423"/>
                      </a:lnTo>
                      <a:lnTo>
                        <a:pt x="136" y="491"/>
                      </a:lnTo>
                      <a:lnTo>
                        <a:pt x="62" y="564"/>
                      </a:lnTo>
                      <a:lnTo>
                        <a:pt x="15" y="641"/>
                      </a:lnTo>
                      <a:lnTo>
                        <a:pt x="0" y="722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5" name="Freeform 200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0" y="2321"/>
                  <a:ext cx="0" cy="6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6" name="Freeform 201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465" y="2217"/>
                  <a:ext cx="345" cy="156"/>
                </a:xfrm>
                <a:custGeom>
                  <a:avLst/>
                  <a:gdLst>
                    <a:gd name="T0" fmla="*/ 3295 w 3295"/>
                    <a:gd name="T1" fmla="*/ 1043 h 1043"/>
                    <a:gd name="T2" fmla="*/ 3279 w 3295"/>
                    <a:gd name="T3" fmla="*/ 944 h 1043"/>
                    <a:gd name="T4" fmla="*/ 3233 w 3295"/>
                    <a:gd name="T5" fmla="*/ 845 h 1043"/>
                    <a:gd name="T6" fmla="*/ 3159 w 3295"/>
                    <a:gd name="T7" fmla="*/ 750 h 1043"/>
                    <a:gd name="T8" fmla="*/ 3055 w 3295"/>
                    <a:gd name="T9" fmla="*/ 656 h 1043"/>
                    <a:gd name="T10" fmla="*/ 2925 w 3295"/>
                    <a:gd name="T11" fmla="*/ 566 h 1043"/>
                    <a:gd name="T12" fmla="*/ 2769 w 3295"/>
                    <a:gd name="T13" fmla="*/ 479 h 1043"/>
                    <a:gd name="T14" fmla="*/ 2588 w 3295"/>
                    <a:gd name="T15" fmla="*/ 398 h 1043"/>
                    <a:gd name="T16" fmla="*/ 2383 w 3295"/>
                    <a:gd name="T17" fmla="*/ 322 h 1043"/>
                    <a:gd name="T18" fmla="*/ 2155 w 3295"/>
                    <a:gd name="T19" fmla="*/ 253 h 1043"/>
                    <a:gd name="T20" fmla="*/ 1905 w 3295"/>
                    <a:gd name="T21" fmla="*/ 190 h 1043"/>
                    <a:gd name="T22" fmla="*/ 1634 w 3295"/>
                    <a:gd name="T23" fmla="*/ 135 h 1043"/>
                    <a:gd name="T24" fmla="*/ 1343 w 3295"/>
                    <a:gd name="T25" fmla="*/ 88 h 1043"/>
                    <a:gd name="T26" fmla="*/ 1032 w 3295"/>
                    <a:gd name="T27" fmla="*/ 50 h 1043"/>
                    <a:gd name="T28" fmla="*/ 705 w 3295"/>
                    <a:gd name="T29" fmla="*/ 23 h 1043"/>
                    <a:gd name="T30" fmla="*/ 359 w 3295"/>
                    <a:gd name="T31" fmla="*/ 6 h 1043"/>
                    <a:gd name="T32" fmla="*/ 0 w 3295"/>
                    <a:gd name="T33" fmla="*/ 0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295" h="1043">
                      <a:moveTo>
                        <a:pt x="3295" y="1043"/>
                      </a:moveTo>
                      <a:lnTo>
                        <a:pt x="3279" y="944"/>
                      </a:lnTo>
                      <a:lnTo>
                        <a:pt x="3233" y="845"/>
                      </a:lnTo>
                      <a:lnTo>
                        <a:pt x="3159" y="750"/>
                      </a:lnTo>
                      <a:lnTo>
                        <a:pt x="3055" y="656"/>
                      </a:lnTo>
                      <a:lnTo>
                        <a:pt x="2925" y="566"/>
                      </a:lnTo>
                      <a:lnTo>
                        <a:pt x="2769" y="479"/>
                      </a:lnTo>
                      <a:lnTo>
                        <a:pt x="2588" y="398"/>
                      </a:lnTo>
                      <a:lnTo>
                        <a:pt x="2383" y="322"/>
                      </a:lnTo>
                      <a:lnTo>
                        <a:pt x="2155" y="253"/>
                      </a:lnTo>
                      <a:lnTo>
                        <a:pt x="1905" y="190"/>
                      </a:lnTo>
                      <a:lnTo>
                        <a:pt x="1634" y="135"/>
                      </a:lnTo>
                      <a:lnTo>
                        <a:pt x="1343" y="88"/>
                      </a:lnTo>
                      <a:lnTo>
                        <a:pt x="1032" y="50"/>
                      </a:lnTo>
                      <a:lnTo>
                        <a:pt x="705" y="23"/>
                      </a:lnTo>
                      <a:lnTo>
                        <a:pt x="359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7" name="Freeform 202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1" y="2370"/>
                  <a:ext cx="0" cy="5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8" name="Freeform 203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0" y="2215"/>
                  <a:ext cx="405" cy="157"/>
                </a:xfrm>
                <a:custGeom>
                  <a:avLst/>
                  <a:gdLst>
                    <a:gd name="T0" fmla="*/ 3844 w 3844"/>
                    <a:gd name="T1" fmla="*/ 0 h 1043"/>
                    <a:gd name="T2" fmla="*/ 3477 w 3844"/>
                    <a:gd name="T3" fmla="*/ 4 h 1043"/>
                    <a:gd name="T4" fmla="*/ 3114 w 3844"/>
                    <a:gd name="T5" fmla="*/ 19 h 1043"/>
                    <a:gd name="T6" fmla="*/ 2760 w 3844"/>
                    <a:gd name="T7" fmla="*/ 43 h 1043"/>
                    <a:gd name="T8" fmla="*/ 2414 w 3844"/>
                    <a:gd name="T9" fmla="*/ 76 h 1043"/>
                    <a:gd name="T10" fmla="*/ 2082 w 3844"/>
                    <a:gd name="T11" fmla="*/ 117 h 1043"/>
                    <a:gd name="T12" fmla="*/ 1765 w 3844"/>
                    <a:gd name="T13" fmla="*/ 167 h 1043"/>
                    <a:gd name="T14" fmla="*/ 1464 w 3844"/>
                    <a:gd name="T15" fmla="*/ 224 h 1043"/>
                    <a:gd name="T16" fmla="*/ 1185 w 3844"/>
                    <a:gd name="T17" fmla="*/ 289 h 1043"/>
                    <a:gd name="T18" fmla="*/ 929 w 3844"/>
                    <a:gd name="T19" fmla="*/ 362 h 1043"/>
                    <a:gd name="T20" fmla="*/ 698 w 3844"/>
                    <a:gd name="T21" fmla="*/ 441 h 1043"/>
                    <a:gd name="T22" fmla="*/ 496 w 3844"/>
                    <a:gd name="T23" fmla="*/ 526 h 1043"/>
                    <a:gd name="T24" fmla="*/ 325 w 3844"/>
                    <a:gd name="T25" fmla="*/ 618 h 1043"/>
                    <a:gd name="T26" fmla="*/ 186 w 3844"/>
                    <a:gd name="T27" fmla="*/ 717 h 1043"/>
                    <a:gd name="T28" fmla="*/ 85 w 3844"/>
                    <a:gd name="T29" fmla="*/ 821 h 1043"/>
                    <a:gd name="T30" fmla="*/ 22 w 3844"/>
                    <a:gd name="T31" fmla="*/ 929 h 1043"/>
                    <a:gd name="T32" fmla="*/ 0 w 3844"/>
                    <a:gd name="T3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44" h="1043">
                      <a:moveTo>
                        <a:pt x="3844" y="0"/>
                      </a:moveTo>
                      <a:lnTo>
                        <a:pt x="3477" y="4"/>
                      </a:lnTo>
                      <a:lnTo>
                        <a:pt x="3114" y="19"/>
                      </a:lnTo>
                      <a:lnTo>
                        <a:pt x="2760" y="43"/>
                      </a:lnTo>
                      <a:lnTo>
                        <a:pt x="2414" y="76"/>
                      </a:lnTo>
                      <a:lnTo>
                        <a:pt x="2082" y="117"/>
                      </a:lnTo>
                      <a:lnTo>
                        <a:pt x="1765" y="167"/>
                      </a:lnTo>
                      <a:lnTo>
                        <a:pt x="1464" y="224"/>
                      </a:lnTo>
                      <a:lnTo>
                        <a:pt x="1185" y="289"/>
                      </a:lnTo>
                      <a:lnTo>
                        <a:pt x="929" y="362"/>
                      </a:lnTo>
                      <a:lnTo>
                        <a:pt x="698" y="441"/>
                      </a:lnTo>
                      <a:lnTo>
                        <a:pt x="496" y="526"/>
                      </a:lnTo>
                      <a:lnTo>
                        <a:pt x="325" y="618"/>
                      </a:lnTo>
                      <a:lnTo>
                        <a:pt x="186" y="717"/>
                      </a:lnTo>
                      <a:lnTo>
                        <a:pt x="85" y="821"/>
                      </a:lnTo>
                      <a:lnTo>
                        <a:pt x="22" y="929"/>
                      </a:lnTo>
                      <a:lnTo>
                        <a:pt x="0" y="1043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19" name="Freeform 204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1" y="2370"/>
                  <a:ext cx="0" cy="5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0" name="Freeform 205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48" y="2218"/>
                  <a:ext cx="462" cy="205"/>
                </a:xfrm>
                <a:custGeom>
                  <a:avLst/>
                  <a:gdLst>
                    <a:gd name="T0" fmla="*/ 4392 w 4392"/>
                    <a:gd name="T1" fmla="*/ 1364 h 1364"/>
                    <a:gd name="T2" fmla="*/ 4371 w 4392"/>
                    <a:gd name="T3" fmla="*/ 1231 h 1364"/>
                    <a:gd name="T4" fmla="*/ 4309 w 4392"/>
                    <a:gd name="T5" fmla="*/ 1102 h 1364"/>
                    <a:gd name="T6" fmla="*/ 4206 w 4392"/>
                    <a:gd name="T7" fmla="*/ 976 h 1364"/>
                    <a:gd name="T8" fmla="*/ 4066 w 4392"/>
                    <a:gd name="T9" fmla="*/ 853 h 1364"/>
                    <a:gd name="T10" fmla="*/ 3891 w 4392"/>
                    <a:gd name="T11" fmla="*/ 734 h 1364"/>
                    <a:gd name="T12" fmla="*/ 3679 w 4392"/>
                    <a:gd name="T13" fmla="*/ 622 h 1364"/>
                    <a:gd name="T14" fmla="*/ 3435 w 4392"/>
                    <a:gd name="T15" fmla="*/ 516 h 1364"/>
                    <a:gd name="T16" fmla="*/ 3159 w 4392"/>
                    <a:gd name="T17" fmla="*/ 417 h 1364"/>
                    <a:gd name="T18" fmla="*/ 2852 w 4392"/>
                    <a:gd name="T19" fmla="*/ 327 h 1364"/>
                    <a:gd name="T20" fmla="*/ 2518 w 4392"/>
                    <a:gd name="T21" fmla="*/ 245 h 1364"/>
                    <a:gd name="T22" fmla="*/ 2156 w 4392"/>
                    <a:gd name="T23" fmla="*/ 174 h 1364"/>
                    <a:gd name="T24" fmla="*/ 1769 w 4392"/>
                    <a:gd name="T25" fmla="*/ 114 h 1364"/>
                    <a:gd name="T26" fmla="*/ 1358 w 4392"/>
                    <a:gd name="T27" fmla="*/ 66 h 1364"/>
                    <a:gd name="T28" fmla="*/ 925 w 4392"/>
                    <a:gd name="T29" fmla="*/ 29 h 1364"/>
                    <a:gd name="T30" fmla="*/ 472 w 4392"/>
                    <a:gd name="T31" fmla="*/ 8 h 1364"/>
                    <a:gd name="T32" fmla="*/ 0 w 4392"/>
                    <a:gd name="T33" fmla="*/ 0 h 1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92" h="1364">
                      <a:moveTo>
                        <a:pt x="4392" y="1364"/>
                      </a:moveTo>
                      <a:lnTo>
                        <a:pt x="4371" y="1231"/>
                      </a:lnTo>
                      <a:lnTo>
                        <a:pt x="4309" y="1102"/>
                      </a:lnTo>
                      <a:lnTo>
                        <a:pt x="4206" y="976"/>
                      </a:lnTo>
                      <a:lnTo>
                        <a:pt x="4066" y="853"/>
                      </a:lnTo>
                      <a:lnTo>
                        <a:pt x="3891" y="734"/>
                      </a:lnTo>
                      <a:lnTo>
                        <a:pt x="3679" y="622"/>
                      </a:lnTo>
                      <a:lnTo>
                        <a:pt x="3435" y="516"/>
                      </a:lnTo>
                      <a:lnTo>
                        <a:pt x="3159" y="417"/>
                      </a:lnTo>
                      <a:lnTo>
                        <a:pt x="2852" y="327"/>
                      </a:lnTo>
                      <a:lnTo>
                        <a:pt x="2518" y="245"/>
                      </a:lnTo>
                      <a:lnTo>
                        <a:pt x="2156" y="174"/>
                      </a:lnTo>
                      <a:lnTo>
                        <a:pt x="1769" y="114"/>
                      </a:lnTo>
                      <a:lnTo>
                        <a:pt x="1358" y="66"/>
                      </a:lnTo>
                      <a:lnTo>
                        <a:pt x="925" y="29"/>
                      </a:lnTo>
                      <a:lnTo>
                        <a:pt x="472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1" name="Freeform 206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1" y="2416"/>
                  <a:ext cx="0" cy="8"/>
                </a:xfrm>
                <a:custGeom>
                  <a:avLst/>
                  <a:gdLst>
                    <a:gd name="T0" fmla="*/ 53 h 53"/>
                    <a:gd name="T1" fmla="*/ 0 h 53"/>
                    <a:gd name="T2" fmla="*/ 53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53"/>
                      </a:moveTo>
                      <a:lnTo>
                        <a:pt x="0" y="0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2" name="Freeform 207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0" y="2215"/>
                  <a:ext cx="522" cy="205"/>
                </a:xfrm>
                <a:custGeom>
                  <a:avLst/>
                  <a:gdLst>
                    <a:gd name="T0" fmla="*/ 4943 w 4943"/>
                    <a:gd name="T1" fmla="*/ 0 h 1364"/>
                    <a:gd name="T2" fmla="*/ 4464 w 4943"/>
                    <a:gd name="T3" fmla="*/ 7 h 1364"/>
                    <a:gd name="T4" fmla="*/ 3993 w 4943"/>
                    <a:gd name="T5" fmla="*/ 26 h 1364"/>
                    <a:gd name="T6" fmla="*/ 3533 w 4943"/>
                    <a:gd name="T7" fmla="*/ 58 h 1364"/>
                    <a:gd name="T8" fmla="*/ 3087 w 4943"/>
                    <a:gd name="T9" fmla="*/ 101 h 1364"/>
                    <a:gd name="T10" fmla="*/ 2658 w 4943"/>
                    <a:gd name="T11" fmla="*/ 156 h 1364"/>
                    <a:gd name="T12" fmla="*/ 2251 w 4943"/>
                    <a:gd name="T13" fmla="*/ 222 h 1364"/>
                    <a:gd name="T14" fmla="*/ 1867 w 4943"/>
                    <a:gd name="T15" fmla="*/ 298 h 1364"/>
                    <a:gd name="T16" fmla="*/ 1508 w 4943"/>
                    <a:gd name="T17" fmla="*/ 384 h 1364"/>
                    <a:gd name="T18" fmla="*/ 1181 w 4943"/>
                    <a:gd name="T19" fmla="*/ 479 h 1364"/>
                    <a:gd name="T20" fmla="*/ 886 w 4943"/>
                    <a:gd name="T21" fmla="*/ 583 h 1364"/>
                    <a:gd name="T22" fmla="*/ 630 w 4943"/>
                    <a:gd name="T23" fmla="*/ 696 h 1364"/>
                    <a:gd name="T24" fmla="*/ 411 w 4943"/>
                    <a:gd name="T25" fmla="*/ 815 h 1364"/>
                    <a:gd name="T26" fmla="*/ 236 w 4943"/>
                    <a:gd name="T27" fmla="*/ 943 h 1364"/>
                    <a:gd name="T28" fmla="*/ 107 w 4943"/>
                    <a:gd name="T29" fmla="*/ 1077 h 1364"/>
                    <a:gd name="T30" fmla="*/ 27 w 4943"/>
                    <a:gd name="T31" fmla="*/ 1218 h 1364"/>
                    <a:gd name="T32" fmla="*/ 0 w 4943"/>
                    <a:gd name="T33" fmla="*/ 1364 h 1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943" h="1364">
                      <a:moveTo>
                        <a:pt x="4943" y="0"/>
                      </a:moveTo>
                      <a:lnTo>
                        <a:pt x="4464" y="7"/>
                      </a:lnTo>
                      <a:lnTo>
                        <a:pt x="3993" y="26"/>
                      </a:lnTo>
                      <a:lnTo>
                        <a:pt x="3533" y="58"/>
                      </a:lnTo>
                      <a:lnTo>
                        <a:pt x="3087" y="101"/>
                      </a:lnTo>
                      <a:lnTo>
                        <a:pt x="2658" y="156"/>
                      </a:lnTo>
                      <a:lnTo>
                        <a:pt x="2251" y="222"/>
                      </a:lnTo>
                      <a:lnTo>
                        <a:pt x="1867" y="298"/>
                      </a:lnTo>
                      <a:lnTo>
                        <a:pt x="1508" y="384"/>
                      </a:lnTo>
                      <a:lnTo>
                        <a:pt x="1181" y="479"/>
                      </a:lnTo>
                      <a:lnTo>
                        <a:pt x="886" y="583"/>
                      </a:lnTo>
                      <a:lnTo>
                        <a:pt x="630" y="696"/>
                      </a:lnTo>
                      <a:lnTo>
                        <a:pt x="411" y="815"/>
                      </a:lnTo>
                      <a:lnTo>
                        <a:pt x="236" y="943"/>
                      </a:lnTo>
                      <a:lnTo>
                        <a:pt x="107" y="1077"/>
                      </a:lnTo>
                      <a:lnTo>
                        <a:pt x="27" y="1218"/>
                      </a:lnTo>
                      <a:lnTo>
                        <a:pt x="0" y="1364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3" name="Freeform 208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1" y="2416"/>
                  <a:ext cx="0" cy="8"/>
                </a:xfrm>
                <a:custGeom>
                  <a:avLst/>
                  <a:gdLst>
                    <a:gd name="T0" fmla="*/ 0 h 53"/>
                    <a:gd name="T1" fmla="*/ 53 h 53"/>
                    <a:gd name="T2" fmla="*/ 0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0"/>
                      </a:moveTo>
                      <a:lnTo>
                        <a:pt x="0" y="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4" name="Freeform 209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233" y="2218"/>
                  <a:ext cx="577" cy="254"/>
                </a:xfrm>
                <a:custGeom>
                  <a:avLst/>
                  <a:gdLst>
                    <a:gd name="T0" fmla="*/ 5491 w 5491"/>
                    <a:gd name="T1" fmla="*/ 1686 h 1686"/>
                    <a:gd name="T2" fmla="*/ 5464 w 5491"/>
                    <a:gd name="T3" fmla="*/ 1521 h 1686"/>
                    <a:gd name="T4" fmla="*/ 5385 w 5491"/>
                    <a:gd name="T5" fmla="*/ 1360 h 1686"/>
                    <a:gd name="T6" fmla="*/ 5256 w 5491"/>
                    <a:gd name="T7" fmla="*/ 1203 h 1686"/>
                    <a:gd name="T8" fmla="*/ 5078 w 5491"/>
                    <a:gd name="T9" fmla="*/ 1050 h 1686"/>
                    <a:gd name="T10" fmla="*/ 4856 w 5491"/>
                    <a:gd name="T11" fmla="*/ 903 h 1686"/>
                    <a:gd name="T12" fmla="*/ 4589 w 5491"/>
                    <a:gd name="T13" fmla="*/ 764 h 1686"/>
                    <a:gd name="T14" fmla="*/ 4281 w 5491"/>
                    <a:gd name="T15" fmla="*/ 634 h 1686"/>
                    <a:gd name="T16" fmla="*/ 3934 w 5491"/>
                    <a:gd name="T17" fmla="*/ 512 h 1686"/>
                    <a:gd name="T18" fmla="*/ 3550 w 5491"/>
                    <a:gd name="T19" fmla="*/ 400 h 1686"/>
                    <a:gd name="T20" fmla="*/ 3131 w 5491"/>
                    <a:gd name="T21" fmla="*/ 301 h 1686"/>
                    <a:gd name="T22" fmla="*/ 2678 w 5491"/>
                    <a:gd name="T23" fmla="*/ 213 h 1686"/>
                    <a:gd name="T24" fmla="*/ 2196 w 5491"/>
                    <a:gd name="T25" fmla="*/ 139 h 1686"/>
                    <a:gd name="T26" fmla="*/ 1684 w 5491"/>
                    <a:gd name="T27" fmla="*/ 79 h 1686"/>
                    <a:gd name="T28" fmla="*/ 1146 w 5491"/>
                    <a:gd name="T29" fmla="*/ 36 h 1686"/>
                    <a:gd name="T30" fmla="*/ 584 w 5491"/>
                    <a:gd name="T31" fmla="*/ 9 h 1686"/>
                    <a:gd name="T32" fmla="*/ 0 w 5491"/>
                    <a:gd name="T33" fmla="*/ 0 h 1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91" h="1686">
                      <a:moveTo>
                        <a:pt x="5491" y="1686"/>
                      </a:moveTo>
                      <a:lnTo>
                        <a:pt x="5464" y="1521"/>
                      </a:lnTo>
                      <a:lnTo>
                        <a:pt x="5385" y="1360"/>
                      </a:lnTo>
                      <a:lnTo>
                        <a:pt x="5256" y="1203"/>
                      </a:lnTo>
                      <a:lnTo>
                        <a:pt x="5078" y="1050"/>
                      </a:lnTo>
                      <a:lnTo>
                        <a:pt x="4856" y="903"/>
                      </a:lnTo>
                      <a:lnTo>
                        <a:pt x="4589" y="764"/>
                      </a:lnTo>
                      <a:lnTo>
                        <a:pt x="4281" y="634"/>
                      </a:lnTo>
                      <a:lnTo>
                        <a:pt x="3934" y="512"/>
                      </a:lnTo>
                      <a:lnTo>
                        <a:pt x="3550" y="400"/>
                      </a:lnTo>
                      <a:lnTo>
                        <a:pt x="3131" y="301"/>
                      </a:lnTo>
                      <a:lnTo>
                        <a:pt x="2678" y="213"/>
                      </a:lnTo>
                      <a:lnTo>
                        <a:pt x="2196" y="139"/>
                      </a:lnTo>
                      <a:lnTo>
                        <a:pt x="1684" y="79"/>
                      </a:lnTo>
                      <a:lnTo>
                        <a:pt x="1146" y="36"/>
                      </a:lnTo>
                      <a:lnTo>
                        <a:pt x="584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5" name="Freeform 210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1" y="2464"/>
                  <a:ext cx="0" cy="8"/>
                </a:xfrm>
                <a:custGeom>
                  <a:avLst/>
                  <a:gdLst>
                    <a:gd name="T0" fmla="*/ 53 h 53"/>
                    <a:gd name="T1" fmla="*/ 0 h 53"/>
                    <a:gd name="T2" fmla="*/ 53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53"/>
                      </a:moveTo>
                      <a:lnTo>
                        <a:pt x="0" y="0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6" name="Freeform 211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0" y="2214"/>
                  <a:ext cx="637" cy="254"/>
                </a:xfrm>
                <a:custGeom>
                  <a:avLst/>
                  <a:gdLst>
                    <a:gd name="T0" fmla="*/ 6041 w 6041"/>
                    <a:gd name="T1" fmla="*/ 0 h 1686"/>
                    <a:gd name="T2" fmla="*/ 5450 w 6041"/>
                    <a:gd name="T3" fmla="*/ 8 h 1686"/>
                    <a:gd name="T4" fmla="*/ 4870 w 6041"/>
                    <a:gd name="T5" fmla="*/ 32 h 1686"/>
                    <a:gd name="T6" fmla="*/ 4305 w 6041"/>
                    <a:gd name="T7" fmla="*/ 72 h 1686"/>
                    <a:gd name="T8" fmla="*/ 3758 w 6041"/>
                    <a:gd name="T9" fmla="*/ 127 h 1686"/>
                    <a:gd name="T10" fmla="*/ 3234 w 6041"/>
                    <a:gd name="T11" fmla="*/ 195 h 1686"/>
                    <a:gd name="T12" fmla="*/ 2736 w 6041"/>
                    <a:gd name="T13" fmla="*/ 277 h 1686"/>
                    <a:gd name="T14" fmla="*/ 2267 w 6041"/>
                    <a:gd name="T15" fmla="*/ 373 h 1686"/>
                    <a:gd name="T16" fmla="*/ 1831 w 6041"/>
                    <a:gd name="T17" fmla="*/ 478 h 1686"/>
                    <a:gd name="T18" fmla="*/ 1432 w 6041"/>
                    <a:gd name="T19" fmla="*/ 597 h 1686"/>
                    <a:gd name="T20" fmla="*/ 1075 w 6041"/>
                    <a:gd name="T21" fmla="*/ 726 h 1686"/>
                    <a:gd name="T22" fmla="*/ 762 w 6041"/>
                    <a:gd name="T23" fmla="*/ 865 h 1686"/>
                    <a:gd name="T24" fmla="*/ 498 w 6041"/>
                    <a:gd name="T25" fmla="*/ 1013 h 1686"/>
                    <a:gd name="T26" fmla="*/ 285 w 6041"/>
                    <a:gd name="T27" fmla="*/ 1169 h 1686"/>
                    <a:gd name="T28" fmla="*/ 129 w 6041"/>
                    <a:gd name="T29" fmla="*/ 1334 h 1686"/>
                    <a:gd name="T30" fmla="*/ 33 w 6041"/>
                    <a:gd name="T31" fmla="*/ 1506 h 1686"/>
                    <a:gd name="T32" fmla="*/ 0 w 6041"/>
                    <a:gd name="T33" fmla="*/ 1686 h 1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41" h="1686">
                      <a:moveTo>
                        <a:pt x="6041" y="0"/>
                      </a:moveTo>
                      <a:lnTo>
                        <a:pt x="5450" y="8"/>
                      </a:lnTo>
                      <a:lnTo>
                        <a:pt x="4870" y="32"/>
                      </a:lnTo>
                      <a:lnTo>
                        <a:pt x="4305" y="72"/>
                      </a:lnTo>
                      <a:lnTo>
                        <a:pt x="3758" y="127"/>
                      </a:lnTo>
                      <a:lnTo>
                        <a:pt x="3234" y="195"/>
                      </a:lnTo>
                      <a:lnTo>
                        <a:pt x="2736" y="277"/>
                      </a:lnTo>
                      <a:lnTo>
                        <a:pt x="2267" y="373"/>
                      </a:lnTo>
                      <a:lnTo>
                        <a:pt x="1831" y="478"/>
                      </a:lnTo>
                      <a:lnTo>
                        <a:pt x="1432" y="597"/>
                      </a:lnTo>
                      <a:lnTo>
                        <a:pt x="1075" y="726"/>
                      </a:lnTo>
                      <a:lnTo>
                        <a:pt x="762" y="865"/>
                      </a:lnTo>
                      <a:lnTo>
                        <a:pt x="498" y="1013"/>
                      </a:lnTo>
                      <a:lnTo>
                        <a:pt x="285" y="1169"/>
                      </a:lnTo>
                      <a:lnTo>
                        <a:pt x="129" y="1334"/>
                      </a:lnTo>
                      <a:lnTo>
                        <a:pt x="33" y="1506"/>
                      </a:lnTo>
                      <a:lnTo>
                        <a:pt x="0" y="1686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7" name="Freeform 212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1" y="2464"/>
                  <a:ext cx="0" cy="8"/>
                </a:xfrm>
                <a:custGeom>
                  <a:avLst/>
                  <a:gdLst>
                    <a:gd name="T0" fmla="*/ 0 h 53"/>
                    <a:gd name="T1" fmla="*/ 53 h 53"/>
                    <a:gd name="T2" fmla="*/ 0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0"/>
                      </a:moveTo>
                      <a:lnTo>
                        <a:pt x="0" y="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8" name="Freeform 213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116" y="2218"/>
                  <a:ext cx="694" cy="299"/>
                </a:xfrm>
                <a:custGeom>
                  <a:avLst/>
                  <a:gdLst>
                    <a:gd name="T0" fmla="*/ 6589 w 6589"/>
                    <a:gd name="T1" fmla="*/ 2007 h 2007"/>
                    <a:gd name="T2" fmla="*/ 6556 w 6589"/>
                    <a:gd name="T3" fmla="*/ 1809 h 2007"/>
                    <a:gd name="T4" fmla="*/ 6461 w 6589"/>
                    <a:gd name="T5" fmla="*/ 1617 h 2007"/>
                    <a:gd name="T6" fmla="*/ 6305 w 6589"/>
                    <a:gd name="T7" fmla="*/ 1428 h 2007"/>
                    <a:gd name="T8" fmla="*/ 6090 w 6589"/>
                    <a:gd name="T9" fmla="*/ 1247 h 2007"/>
                    <a:gd name="T10" fmla="*/ 5821 w 6589"/>
                    <a:gd name="T11" fmla="*/ 1072 h 2007"/>
                    <a:gd name="T12" fmla="*/ 5499 w 6589"/>
                    <a:gd name="T13" fmla="*/ 906 h 2007"/>
                    <a:gd name="T14" fmla="*/ 5128 w 6589"/>
                    <a:gd name="T15" fmla="*/ 750 h 2007"/>
                    <a:gd name="T16" fmla="*/ 4710 w 6589"/>
                    <a:gd name="T17" fmla="*/ 606 h 2007"/>
                    <a:gd name="T18" fmla="*/ 4247 w 6589"/>
                    <a:gd name="T19" fmla="*/ 474 h 2007"/>
                    <a:gd name="T20" fmla="*/ 3743 w 6589"/>
                    <a:gd name="T21" fmla="*/ 356 h 2007"/>
                    <a:gd name="T22" fmla="*/ 3200 w 6589"/>
                    <a:gd name="T23" fmla="*/ 252 h 2007"/>
                    <a:gd name="T24" fmla="*/ 2622 w 6589"/>
                    <a:gd name="T25" fmla="*/ 164 h 2007"/>
                    <a:gd name="T26" fmla="*/ 2009 w 6589"/>
                    <a:gd name="T27" fmla="*/ 95 h 2007"/>
                    <a:gd name="T28" fmla="*/ 1366 w 6589"/>
                    <a:gd name="T29" fmla="*/ 43 h 2007"/>
                    <a:gd name="T30" fmla="*/ 695 w 6589"/>
                    <a:gd name="T31" fmla="*/ 11 h 2007"/>
                    <a:gd name="T32" fmla="*/ 0 w 6589"/>
                    <a:gd name="T33" fmla="*/ 0 h 20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89" h="2007">
                      <a:moveTo>
                        <a:pt x="6589" y="2007"/>
                      </a:moveTo>
                      <a:lnTo>
                        <a:pt x="6556" y="1809"/>
                      </a:lnTo>
                      <a:lnTo>
                        <a:pt x="6461" y="1617"/>
                      </a:lnTo>
                      <a:lnTo>
                        <a:pt x="6305" y="1428"/>
                      </a:lnTo>
                      <a:lnTo>
                        <a:pt x="6090" y="1247"/>
                      </a:lnTo>
                      <a:lnTo>
                        <a:pt x="5821" y="1072"/>
                      </a:lnTo>
                      <a:lnTo>
                        <a:pt x="5499" y="906"/>
                      </a:lnTo>
                      <a:lnTo>
                        <a:pt x="5128" y="750"/>
                      </a:lnTo>
                      <a:lnTo>
                        <a:pt x="4710" y="606"/>
                      </a:lnTo>
                      <a:lnTo>
                        <a:pt x="4247" y="474"/>
                      </a:lnTo>
                      <a:lnTo>
                        <a:pt x="3743" y="356"/>
                      </a:lnTo>
                      <a:lnTo>
                        <a:pt x="3200" y="252"/>
                      </a:lnTo>
                      <a:lnTo>
                        <a:pt x="2622" y="164"/>
                      </a:lnTo>
                      <a:lnTo>
                        <a:pt x="2009" y="95"/>
                      </a:lnTo>
                      <a:lnTo>
                        <a:pt x="1366" y="43"/>
                      </a:lnTo>
                      <a:lnTo>
                        <a:pt x="695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9" name="Freeform 214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1" y="2513"/>
                  <a:ext cx="0" cy="8"/>
                </a:xfrm>
                <a:custGeom>
                  <a:avLst/>
                  <a:gdLst>
                    <a:gd name="T0" fmla="*/ 53 h 53"/>
                    <a:gd name="T1" fmla="*/ 0 h 53"/>
                    <a:gd name="T2" fmla="*/ 53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53"/>
                      </a:moveTo>
                      <a:lnTo>
                        <a:pt x="0" y="0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0" name="Freeform 215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0" y="2214"/>
                  <a:ext cx="752" cy="300"/>
                </a:xfrm>
                <a:custGeom>
                  <a:avLst/>
                  <a:gdLst>
                    <a:gd name="T0" fmla="*/ 7138 w 7138"/>
                    <a:gd name="T1" fmla="*/ 0 h 2007"/>
                    <a:gd name="T2" fmla="*/ 6435 w 7138"/>
                    <a:gd name="T3" fmla="*/ 10 h 2007"/>
                    <a:gd name="T4" fmla="*/ 5747 w 7138"/>
                    <a:gd name="T5" fmla="*/ 39 h 2007"/>
                    <a:gd name="T6" fmla="*/ 5077 w 7138"/>
                    <a:gd name="T7" fmla="*/ 87 h 2007"/>
                    <a:gd name="T8" fmla="*/ 4430 w 7138"/>
                    <a:gd name="T9" fmla="*/ 152 h 2007"/>
                    <a:gd name="T10" fmla="*/ 3809 w 7138"/>
                    <a:gd name="T11" fmla="*/ 234 h 2007"/>
                    <a:gd name="T12" fmla="*/ 3219 w 7138"/>
                    <a:gd name="T13" fmla="*/ 332 h 2007"/>
                    <a:gd name="T14" fmla="*/ 2666 w 7138"/>
                    <a:gd name="T15" fmla="*/ 445 h 2007"/>
                    <a:gd name="T16" fmla="*/ 2153 w 7138"/>
                    <a:gd name="T17" fmla="*/ 573 h 2007"/>
                    <a:gd name="T18" fmla="*/ 1683 w 7138"/>
                    <a:gd name="T19" fmla="*/ 714 h 2007"/>
                    <a:gd name="T20" fmla="*/ 1262 w 7138"/>
                    <a:gd name="T21" fmla="*/ 867 h 2007"/>
                    <a:gd name="T22" fmla="*/ 894 w 7138"/>
                    <a:gd name="T23" fmla="*/ 1033 h 2007"/>
                    <a:gd name="T24" fmla="*/ 584 w 7138"/>
                    <a:gd name="T25" fmla="*/ 1209 h 2007"/>
                    <a:gd name="T26" fmla="*/ 335 w 7138"/>
                    <a:gd name="T27" fmla="*/ 1395 h 2007"/>
                    <a:gd name="T28" fmla="*/ 150 w 7138"/>
                    <a:gd name="T29" fmla="*/ 1591 h 2007"/>
                    <a:gd name="T30" fmla="*/ 38 w 7138"/>
                    <a:gd name="T31" fmla="*/ 1795 h 2007"/>
                    <a:gd name="T32" fmla="*/ 0 w 7138"/>
                    <a:gd name="T33" fmla="*/ 2007 h 20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38" h="2007">
                      <a:moveTo>
                        <a:pt x="7138" y="0"/>
                      </a:moveTo>
                      <a:lnTo>
                        <a:pt x="6435" y="10"/>
                      </a:lnTo>
                      <a:lnTo>
                        <a:pt x="5747" y="39"/>
                      </a:lnTo>
                      <a:lnTo>
                        <a:pt x="5077" y="87"/>
                      </a:lnTo>
                      <a:lnTo>
                        <a:pt x="4430" y="152"/>
                      </a:lnTo>
                      <a:lnTo>
                        <a:pt x="3809" y="234"/>
                      </a:lnTo>
                      <a:lnTo>
                        <a:pt x="3219" y="332"/>
                      </a:lnTo>
                      <a:lnTo>
                        <a:pt x="2666" y="445"/>
                      </a:lnTo>
                      <a:lnTo>
                        <a:pt x="2153" y="573"/>
                      </a:lnTo>
                      <a:lnTo>
                        <a:pt x="1683" y="714"/>
                      </a:lnTo>
                      <a:lnTo>
                        <a:pt x="1262" y="867"/>
                      </a:lnTo>
                      <a:lnTo>
                        <a:pt x="894" y="1033"/>
                      </a:lnTo>
                      <a:lnTo>
                        <a:pt x="584" y="1209"/>
                      </a:lnTo>
                      <a:lnTo>
                        <a:pt x="335" y="1395"/>
                      </a:lnTo>
                      <a:lnTo>
                        <a:pt x="150" y="1591"/>
                      </a:lnTo>
                      <a:lnTo>
                        <a:pt x="38" y="1795"/>
                      </a:lnTo>
                      <a:lnTo>
                        <a:pt x="0" y="2007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1" name="Freeform 216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1" y="2513"/>
                  <a:ext cx="0" cy="8"/>
                </a:xfrm>
                <a:custGeom>
                  <a:avLst/>
                  <a:gdLst>
                    <a:gd name="T0" fmla="*/ 0 h 53"/>
                    <a:gd name="T1" fmla="*/ 53 h 53"/>
                    <a:gd name="T2" fmla="*/ 0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0"/>
                      </a:moveTo>
                      <a:lnTo>
                        <a:pt x="0" y="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2" name="Freeform 217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230"/>
                  <a:ext cx="58" cy="14"/>
                </a:xfrm>
                <a:custGeom>
                  <a:avLst/>
                  <a:gdLst>
                    <a:gd name="T0" fmla="*/ 549 w 549"/>
                    <a:gd name="T1" fmla="*/ 1 h 81"/>
                    <a:gd name="T2" fmla="*/ 518 w 549"/>
                    <a:gd name="T3" fmla="*/ 0 h 81"/>
                    <a:gd name="T4" fmla="*/ 481 w 549"/>
                    <a:gd name="T5" fmla="*/ 0 h 81"/>
                    <a:gd name="T6" fmla="*/ 442 w 549"/>
                    <a:gd name="T7" fmla="*/ 0 h 81"/>
                    <a:gd name="T8" fmla="*/ 399 w 549"/>
                    <a:gd name="T9" fmla="*/ 1 h 81"/>
                    <a:gd name="T10" fmla="*/ 354 w 549"/>
                    <a:gd name="T11" fmla="*/ 1 h 81"/>
                    <a:gd name="T12" fmla="*/ 308 w 549"/>
                    <a:gd name="T13" fmla="*/ 3 h 81"/>
                    <a:gd name="T14" fmla="*/ 262 w 549"/>
                    <a:gd name="T15" fmla="*/ 5 h 81"/>
                    <a:gd name="T16" fmla="*/ 217 w 549"/>
                    <a:gd name="T17" fmla="*/ 7 h 81"/>
                    <a:gd name="T18" fmla="*/ 174 w 549"/>
                    <a:gd name="T19" fmla="*/ 12 h 81"/>
                    <a:gd name="T20" fmla="*/ 134 w 549"/>
                    <a:gd name="T21" fmla="*/ 17 h 81"/>
                    <a:gd name="T22" fmla="*/ 96 w 549"/>
                    <a:gd name="T23" fmla="*/ 23 h 81"/>
                    <a:gd name="T24" fmla="*/ 64 w 549"/>
                    <a:gd name="T25" fmla="*/ 31 h 81"/>
                    <a:gd name="T26" fmla="*/ 37 w 549"/>
                    <a:gd name="T27" fmla="*/ 40 h 81"/>
                    <a:gd name="T28" fmla="*/ 17 w 549"/>
                    <a:gd name="T29" fmla="*/ 52 h 81"/>
                    <a:gd name="T30" fmla="*/ 4 w 549"/>
                    <a:gd name="T31" fmla="*/ 65 h 81"/>
                    <a:gd name="T32" fmla="*/ 0 w 549"/>
                    <a:gd name="T3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9" h="81">
                      <a:moveTo>
                        <a:pt x="549" y="1"/>
                      </a:moveTo>
                      <a:lnTo>
                        <a:pt x="518" y="0"/>
                      </a:lnTo>
                      <a:lnTo>
                        <a:pt x="481" y="0"/>
                      </a:lnTo>
                      <a:lnTo>
                        <a:pt x="442" y="0"/>
                      </a:lnTo>
                      <a:lnTo>
                        <a:pt x="399" y="1"/>
                      </a:lnTo>
                      <a:lnTo>
                        <a:pt x="354" y="1"/>
                      </a:lnTo>
                      <a:lnTo>
                        <a:pt x="308" y="3"/>
                      </a:lnTo>
                      <a:lnTo>
                        <a:pt x="262" y="5"/>
                      </a:lnTo>
                      <a:lnTo>
                        <a:pt x="217" y="7"/>
                      </a:lnTo>
                      <a:lnTo>
                        <a:pt x="174" y="12"/>
                      </a:lnTo>
                      <a:lnTo>
                        <a:pt x="134" y="17"/>
                      </a:lnTo>
                      <a:lnTo>
                        <a:pt x="96" y="23"/>
                      </a:lnTo>
                      <a:lnTo>
                        <a:pt x="64" y="31"/>
                      </a:lnTo>
                      <a:lnTo>
                        <a:pt x="37" y="40"/>
                      </a:lnTo>
                      <a:lnTo>
                        <a:pt x="17" y="52"/>
                      </a:lnTo>
                      <a:lnTo>
                        <a:pt x="4" y="65"/>
                      </a:lnTo>
                      <a:lnTo>
                        <a:pt x="0" y="81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3" name="Freeform 218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238"/>
                  <a:ext cx="0" cy="9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4" name="Freeform 219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70" y="2228"/>
                  <a:ext cx="5" cy="2"/>
                </a:xfrm>
                <a:custGeom>
                  <a:avLst/>
                  <a:gdLst>
                    <a:gd name="T0" fmla="*/ 54 w 54"/>
                    <a:gd name="T1" fmla="*/ 0 w 54"/>
                    <a:gd name="T2" fmla="*/ 54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5" name="Freeform 220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195"/>
                  <a:ext cx="58" cy="35"/>
                </a:xfrm>
                <a:custGeom>
                  <a:avLst/>
                  <a:gdLst>
                    <a:gd name="T0" fmla="*/ 0 w 549"/>
                    <a:gd name="T1" fmla="*/ 0 h 242"/>
                    <a:gd name="T2" fmla="*/ 1 w 549"/>
                    <a:gd name="T3" fmla="*/ 17 h 242"/>
                    <a:gd name="T4" fmla="*/ 4 w 549"/>
                    <a:gd name="T5" fmla="*/ 35 h 242"/>
                    <a:gd name="T6" fmla="*/ 12 w 549"/>
                    <a:gd name="T7" fmla="*/ 56 h 242"/>
                    <a:gd name="T8" fmla="*/ 21 w 549"/>
                    <a:gd name="T9" fmla="*/ 75 h 242"/>
                    <a:gd name="T10" fmla="*/ 35 w 549"/>
                    <a:gd name="T11" fmla="*/ 95 h 242"/>
                    <a:gd name="T12" fmla="*/ 53 w 549"/>
                    <a:gd name="T13" fmla="*/ 116 h 242"/>
                    <a:gd name="T14" fmla="*/ 77 w 549"/>
                    <a:gd name="T15" fmla="*/ 135 h 242"/>
                    <a:gd name="T16" fmla="*/ 104 w 549"/>
                    <a:gd name="T17" fmla="*/ 154 h 242"/>
                    <a:gd name="T18" fmla="*/ 137 w 549"/>
                    <a:gd name="T19" fmla="*/ 172 h 242"/>
                    <a:gd name="T20" fmla="*/ 175 w 549"/>
                    <a:gd name="T21" fmla="*/ 188 h 242"/>
                    <a:gd name="T22" fmla="*/ 220 w 549"/>
                    <a:gd name="T23" fmla="*/ 203 h 242"/>
                    <a:gd name="T24" fmla="*/ 272 w 549"/>
                    <a:gd name="T25" fmla="*/ 216 h 242"/>
                    <a:gd name="T26" fmla="*/ 330 w 549"/>
                    <a:gd name="T27" fmla="*/ 227 h 242"/>
                    <a:gd name="T28" fmla="*/ 395 w 549"/>
                    <a:gd name="T29" fmla="*/ 234 h 242"/>
                    <a:gd name="T30" fmla="*/ 468 w 549"/>
                    <a:gd name="T31" fmla="*/ 240 h 242"/>
                    <a:gd name="T32" fmla="*/ 549 w 549"/>
                    <a:gd name="T33" fmla="*/ 24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9" h="242">
                      <a:moveTo>
                        <a:pt x="0" y="0"/>
                      </a:moveTo>
                      <a:lnTo>
                        <a:pt x="1" y="17"/>
                      </a:lnTo>
                      <a:lnTo>
                        <a:pt x="4" y="35"/>
                      </a:lnTo>
                      <a:lnTo>
                        <a:pt x="12" y="56"/>
                      </a:lnTo>
                      <a:lnTo>
                        <a:pt x="21" y="75"/>
                      </a:lnTo>
                      <a:lnTo>
                        <a:pt x="35" y="95"/>
                      </a:lnTo>
                      <a:lnTo>
                        <a:pt x="53" y="116"/>
                      </a:lnTo>
                      <a:lnTo>
                        <a:pt x="77" y="135"/>
                      </a:lnTo>
                      <a:lnTo>
                        <a:pt x="104" y="154"/>
                      </a:lnTo>
                      <a:lnTo>
                        <a:pt x="137" y="172"/>
                      </a:lnTo>
                      <a:lnTo>
                        <a:pt x="175" y="188"/>
                      </a:lnTo>
                      <a:lnTo>
                        <a:pt x="220" y="203"/>
                      </a:lnTo>
                      <a:lnTo>
                        <a:pt x="272" y="216"/>
                      </a:lnTo>
                      <a:lnTo>
                        <a:pt x="330" y="227"/>
                      </a:lnTo>
                      <a:lnTo>
                        <a:pt x="395" y="234"/>
                      </a:lnTo>
                      <a:lnTo>
                        <a:pt x="468" y="240"/>
                      </a:lnTo>
                      <a:lnTo>
                        <a:pt x="549" y="242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6" name="Freeform 221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70" y="2228"/>
                  <a:ext cx="5" cy="2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7" name="Freeform 222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190"/>
                  <a:ext cx="0" cy="8"/>
                </a:xfrm>
                <a:custGeom>
                  <a:avLst/>
                  <a:gdLst>
                    <a:gd name="T0" fmla="*/ 0 h 55"/>
                    <a:gd name="T1" fmla="*/ 55 h 55"/>
                    <a:gd name="T2" fmla="*/ 0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0"/>
                      </a:moveTo>
                      <a:lnTo>
                        <a:pt x="0" y="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8" name="Freeform 223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699" y="2196"/>
                  <a:ext cx="115" cy="35"/>
                </a:xfrm>
                <a:custGeom>
                  <a:avLst/>
                  <a:gdLst>
                    <a:gd name="T0" fmla="*/ 0 w 1099"/>
                    <a:gd name="T1" fmla="*/ 242 h 242"/>
                    <a:gd name="T2" fmla="*/ 87 w 1099"/>
                    <a:gd name="T3" fmla="*/ 241 h 242"/>
                    <a:gd name="T4" fmla="*/ 176 w 1099"/>
                    <a:gd name="T5" fmla="*/ 239 h 242"/>
                    <a:gd name="T6" fmla="*/ 268 w 1099"/>
                    <a:gd name="T7" fmla="*/ 234 h 242"/>
                    <a:gd name="T8" fmla="*/ 362 w 1099"/>
                    <a:gd name="T9" fmla="*/ 229 h 242"/>
                    <a:gd name="T10" fmla="*/ 455 w 1099"/>
                    <a:gd name="T11" fmla="*/ 222 h 242"/>
                    <a:gd name="T12" fmla="*/ 546 w 1099"/>
                    <a:gd name="T13" fmla="*/ 212 h 242"/>
                    <a:gd name="T14" fmla="*/ 634 w 1099"/>
                    <a:gd name="T15" fmla="*/ 200 h 242"/>
                    <a:gd name="T16" fmla="*/ 719 w 1099"/>
                    <a:gd name="T17" fmla="*/ 187 h 242"/>
                    <a:gd name="T18" fmla="*/ 797 w 1099"/>
                    <a:gd name="T19" fmla="*/ 171 h 242"/>
                    <a:gd name="T20" fmla="*/ 870 w 1099"/>
                    <a:gd name="T21" fmla="*/ 154 h 242"/>
                    <a:gd name="T22" fmla="*/ 935 w 1099"/>
                    <a:gd name="T23" fmla="*/ 134 h 242"/>
                    <a:gd name="T24" fmla="*/ 991 w 1099"/>
                    <a:gd name="T25" fmla="*/ 112 h 242"/>
                    <a:gd name="T26" fmla="*/ 1036 w 1099"/>
                    <a:gd name="T27" fmla="*/ 88 h 242"/>
                    <a:gd name="T28" fmla="*/ 1070 w 1099"/>
                    <a:gd name="T29" fmla="*/ 61 h 242"/>
                    <a:gd name="T30" fmla="*/ 1091 w 1099"/>
                    <a:gd name="T31" fmla="*/ 31 h 242"/>
                    <a:gd name="T32" fmla="*/ 1099 w 1099"/>
                    <a:gd name="T33" fmla="*/ 0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99" h="242">
                      <a:moveTo>
                        <a:pt x="0" y="242"/>
                      </a:moveTo>
                      <a:lnTo>
                        <a:pt x="87" y="241"/>
                      </a:lnTo>
                      <a:lnTo>
                        <a:pt x="176" y="239"/>
                      </a:lnTo>
                      <a:lnTo>
                        <a:pt x="268" y="234"/>
                      </a:lnTo>
                      <a:lnTo>
                        <a:pt x="362" y="229"/>
                      </a:lnTo>
                      <a:lnTo>
                        <a:pt x="455" y="222"/>
                      </a:lnTo>
                      <a:lnTo>
                        <a:pt x="546" y="212"/>
                      </a:lnTo>
                      <a:lnTo>
                        <a:pt x="634" y="200"/>
                      </a:lnTo>
                      <a:lnTo>
                        <a:pt x="719" y="187"/>
                      </a:lnTo>
                      <a:lnTo>
                        <a:pt x="797" y="171"/>
                      </a:lnTo>
                      <a:lnTo>
                        <a:pt x="870" y="154"/>
                      </a:lnTo>
                      <a:lnTo>
                        <a:pt x="935" y="134"/>
                      </a:lnTo>
                      <a:lnTo>
                        <a:pt x="991" y="112"/>
                      </a:lnTo>
                      <a:lnTo>
                        <a:pt x="1036" y="88"/>
                      </a:lnTo>
                      <a:lnTo>
                        <a:pt x="1070" y="61"/>
                      </a:lnTo>
                      <a:lnTo>
                        <a:pt x="1091" y="31"/>
                      </a:lnTo>
                      <a:lnTo>
                        <a:pt x="1099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39" name="Freeform 224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190"/>
                  <a:ext cx="0" cy="8"/>
                </a:xfrm>
                <a:custGeom>
                  <a:avLst/>
                  <a:gdLst>
                    <a:gd name="T0" fmla="*/ 55 h 55"/>
                    <a:gd name="T1" fmla="*/ 0 h 55"/>
                    <a:gd name="T2" fmla="*/ 55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55"/>
                      </a:moveTo>
                      <a:lnTo>
                        <a:pt x="0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40" name="Freeform 225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695" y="2229"/>
                  <a:ext cx="6" cy="2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41" name="Freeform 226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695" y="2229"/>
                  <a:ext cx="6" cy="2"/>
                </a:xfrm>
                <a:custGeom>
                  <a:avLst/>
                  <a:gdLst>
                    <a:gd name="T0" fmla="*/ 54 w 54"/>
                    <a:gd name="T1" fmla="*/ 0 w 54"/>
                    <a:gd name="T2" fmla="*/ 54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42" name="Freeform 227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987" y="2227"/>
                  <a:ext cx="3" cy="2"/>
                </a:xfrm>
                <a:custGeom>
                  <a:avLst/>
                  <a:gdLst>
                    <a:gd name="T0" fmla="*/ 54 w 54"/>
                    <a:gd name="T1" fmla="*/ 0 w 54"/>
                    <a:gd name="T2" fmla="*/ 54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43" name="Freeform 228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147"/>
                  <a:ext cx="173" cy="83"/>
                </a:xfrm>
                <a:custGeom>
                  <a:avLst/>
                  <a:gdLst>
                    <a:gd name="T0" fmla="*/ 0 w 1647"/>
                    <a:gd name="T1" fmla="*/ 0 h 563"/>
                    <a:gd name="T2" fmla="*/ 7 w 1647"/>
                    <a:gd name="T3" fmla="*/ 49 h 563"/>
                    <a:gd name="T4" fmla="*/ 27 w 1647"/>
                    <a:gd name="T5" fmla="*/ 101 h 563"/>
                    <a:gd name="T6" fmla="*/ 61 w 1647"/>
                    <a:gd name="T7" fmla="*/ 151 h 563"/>
                    <a:gd name="T8" fmla="*/ 108 w 1647"/>
                    <a:gd name="T9" fmla="*/ 200 h 563"/>
                    <a:gd name="T10" fmla="*/ 168 w 1647"/>
                    <a:gd name="T11" fmla="*/ 248 h 563"/>
                    <a:gd name="T12" fmla="*/ 242 w 1647"/>
                    <a:gd name="T13" fmla="*/ 294 h 563"/>
                    <a:gd name="T14" fmla="*/ 328 w 1647"/>
                    <a:gd name="T15" fmla="*/ 339 h 563"/>
                    <a:gd name="T16" fmla="*/ 427 w 1647"/>
                    <a:gd name="T17" fmla="*/ 381 h 563"/>
                    <a:gd name="T18" fmla="*/ 537 w 1647"/>
                    <a:gd name="T19" fmla="*/ 419 h 563"/>
                    <a:gd name="T20" fmla="*/ 660 w 1647"/>
                    <a:gd name="T21" fmla="*/ 455 h 563"/>
                    <a:gd name="T22" fmla="*/ 796 w 1647"/>
                    <a:gd name="T23" fmla="*/ 486 h 563"/>
                    <a:gd name="T24" fmla="*/ 943 w 1647"/>
                    <a:gd name="T25" fmla="*/ 511 h 563"/>
                    <a:gd name="T26" fmla="*/ 1102 w 1647"/>
                    <a:gd name="T27" fmla="*/ 533 h 563"/>
                    <a:gd name="T28" fmla="*/ 1272 w 1647"/>
                    <a:gd name="T29" fmla="*/ 549 h 563"/>
                    <a:gd name="T30" fmla="*/ 1453 w 1647"/>
                    <a:gd name="T31" fmla="*/ 558 h 563"/>
                    <a:gd name="T32" fmla="*/ 1647 w 1647"/>
                    <a:gd name="T33" fmla="*/ 563 h 5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47" h="563">
                      <a:moveTo>
                        <a:pt x="0" y="0"/>
                      </a:moveTo>
                      <a:lnTo>
                        <a:pt x="7" y="49"/>
                      </a:lnTo>
                      <a:lnTo>
                        <a:pt x="27" y="101"/>
                      </a:lnTo>
                      <a:lnTo>
                        <a:pt x="61" y="151"/>
                      </a:lnTo>
                      <a:lnTo>
                        <a:pt x="108" y="200"/>
                      </a:lnTo>
                      <a:lnTo>
                        <a:pt x="168" y="248"/>
                      </a:lnTo>
                      <a:lnTo>
                        <a:pt x="242" y="294"/>
                      </a:lnTo>
                      <a:lnTo>
                        <a:pt x="328" y="339"/>
                      </a:lnTo>
                      <a:lnTo>
                        <a:pt x="427" y="381"/>
                      </a:lnTo>
                      <a:lnTo>
                        <a:pt x="537" y="419"/>
                      </a:lnTo>
                      <a:lnTo>
                        <a:pt x="660" y="455"/>
                      </a:lnTo>
                      <a:lnTo>
                        <a:pt x="796" y="486"/>
                      </a:lnTo>
                      <a:lnTo>
                        <a:pt x="943" y="511"/>
                      </a:lnTo>
                      <a:lnTo>
                        <a:pt x="1102" y="533"/>
                      </a:lnTo>
                      <a:lnTo>
                        <a:pt x="1272" y="549"/>
                      </a:lnTo>
                      <a:lnTo>
                        <a:pt x="1453" y="558"/>
                      </a:lnTo>
                      <a:lnTo>
                        <a:pt x="1647" y="563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44" name="Freeform 229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987" y="2227"/>
                  <a:ext cx="3" cy="2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45" name="Freeform 230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141"/>
                  <a:ext cx="0" cy="11"/>
                </a:xfrm>
                <a:custGeom>
                  <a:avLst/>
                  <a:gdLst>
                    <a:gd name="T0" fmla="*/ 0 h 55"/>
                    <a:gd name="T1" fmla="*/ 55 h 55"/>
                    <a:gd name="T2" fmla="*/ 0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0"/>
                      </a:moveTo>
                      <a:lnTo>
                        <a:pt x="0" y="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46" name="Freeform 231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584" y="2148"/>
                  <a:ext cx="230" cy="83"/>
                </a:xfrm>
                <a:custGeom>
                  <a:avLst/>
                  <a:gdLst>
                    <a:gd name="T0" fmla="*/ 0 w 2196"/>
                    <a:gd name="T1" fmla="*/ 563 h 563"/>
                    <a:gd name="T2" fmla="*/ 198 w 2196"/>
                    <a:gd name="T3" fmla="*/ 560 h 563"/>
                    <a:gd name="T4" fmla="*/ 397 w 2196"/>
                    <a:gd name="T5" fmla="*/ 552 h 563"/>
                    <a:gd name="T6" fmla="*/ 594 w 2196"/>
                    <a:gd name="T7" fmla="*/ 540 h 563"/>
                    <a:gd name="T8" fmla="*/ 789 w 2196"/>
                    <a:gd name="T9" fmla="*/ 524 h 563"/>
                    <a:gd name="T10" fmla="*/ 977 w 2196"/>
                    <a:gd name="T11" fmla="*/ 503 h 563"/>
                    <a:gd name="T12" fmla="*/ 1159 w 2196"/>
                    <a:gd name="T13" fmla="*/ 477 h 563"/>
                    <a:gd name="T14" fmla="*/ 1331 w 2196"/>
                    <a:gd name="T15" fmla="*/ 447 h 563"/>
                    <a:gd name="T16" fmla="*/ 1494 w 2196"/>
                    <a:gd name="T17" fmla="*/ 414 h 563"/>
                    <a:gd name="T18" fmla="*/ 1643 w 2196"/>
                    <a:gd name="T19" fmla="*/ 376 h 563"/>
                    <a:gd name="T20" fmla="*/ 1778 w 2196"/>
                    <a:gd name="T21" fmla="*/ 333 h 563"/>
                    <a:gd name="T22" fmla="*/ 1898 w 2196"/>
                    <a:gd name="T23" fmla="*/ 287 h 563"/>
                    <a:gd name="T24" fmla="*/ 2001 w 2196"/>
                    <a:gd name="T25" fmla="*/ 236 h 563"/>
                    <a:gd name="T26" fmla="*/ 2083 w 2196"/>
                    <a:gd name="T27" fmla="*/ 183 h 563"/>
                    <a:gd name="T28" fmla="*/ 2144 w 2196"/>
                    <a:gd name="T29" fmla="*/ 125 h 563"/>
                    <a:gd name="T30" fmla="*/ 2182 w 2196"/>
                    <a:gd name="T31" fmla="*/ 64 h 563"/>
                    <a:gd name="T32" fmla="*/ 2196 w 2196"/>
                    <a:gd name="T33" fmla="*/ 0 h 5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96" h="563">
                      <a:moveTo>
                        <a:pt x="0" y="563"/>
                      </a:moveTo>
                      <a:lnTo>
                        <a:pt x="198" y="560"/>
                      </a:lnTo>
                      <a:lnTo>
                        <a:pt x="397" y="552"/>
                      </a:lnTo>
                      <a:lnTo>
                        <a:pt x="594" y="540"/>
                      </a:lnTo>
                      <a:lnTo>
                        <a:pt x="789" y="524"/>
                      </a:lnTo>
                      <a:lnTo>
                        <a:pt x="977" y="503"/>
                      </a:lnTo>
                      <a:lnTo>
                        <a:pt x="1159" y="477"/>
                      </a:lnTo>
                      <a:lnTo>
                        <a:pt x="1331" y="447"/>
                      </a:lnTo>
                      <a:lnTo>
                        <a:pt x="1494" y="414"/>
                      </a:lnTo>
                      <a:lnTo>
                        <a:pt x="1643" y="376"/>
                      </a:lnTo>
                      <a:lnTo>
                        <a:pt x="1778" y="333"/>
                      </a:lnTo>
                      <a:lnTo>
                        <a:pt x="1898" y="287"/>
                      </a:lnTo>
                      <a:lnTo>
                        <a:pt x="2001" y="236"/>
                      </a:lnTo>
                      <a:lnTo>
                        <a:pt x="2083" y="183"/>
                      </a:lnTo>
                      <a:lnTo>
                        <a:pt x="2144" y="125"/>
                      </a:lnTo>
                      <a:lnTo>
                        <a:pt x="2182" y="64"/>
                      </a:lnTo>
                      <a:lnTo>
                        <a:pt x="2196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47" name="Freeform 232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141"/>
                  <a:ext cx="0" cy="11"/>
                </a:xfrm>
                <a:custGeom>
                  <a:avLst/>
                  <a:gdLst>
                    <a:gd name="T0" fmla="*/ 55 h 55"/>
                    <a:gd name="T1" fmla="*/ 0 h 55"/>
                    <a:gd name="T2" fmla="*/ 55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55"/>
                      </a:moveTo>
                      <a:lnTo>
                        <a:pt x="0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48" name="Freeform 233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580" y="2229"/>
                  <a:ext cx="6" cy="3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49" name="Freeform 234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580" y="2229"/>
                  <a:ext cx="6" cy="3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50" name="Freeform 235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5102" y="2227"/>
                  <a:ext cx="5" cy="2"/>
                </a:xfrm>
                <a:custGeom>
                  <a:avLst/>
                  <a:gdLst>
                    <a:gd name="T0" fmla="*/ 54 w 54"/>
                    <a:gd name="T1" fmla="*/ 0 w 54"/>
                    <a:gd name="T2" fmla="*/ 54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51" name="Freeform 236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097"/>
                  <a:ext cx="290" cy="132"/>
                </a:xfrm>
                <a:custGeom>
                  <a:avLst/>
                  <a:gdLst>
                    <a:gd name="T0" fmla="*/ 0 w 2746"/>
                    <a:gd name="T1" fmla="*/ 0 h 885"/>
                    <a:gd name="T2" fmla="*/ 12 w 2746"/>
                    <a:gd name="T3" fmla="*/ 82 h 885"/>
                    <a:gd name="T4" fmla="*/ 49 w 2746"/>
                    <a:gd name="T5" fmla="*/ 165 h 885"/>
                    <a:gd name="T6" fmla="*/ 110 w 2746"/>
                    <a:gd name="T7" fmla="*/ 245 h 885"/>
                    <a:gd name="T8" fmla="*/ 195 w 2746"/>
                    <a:gd name="T9" fmla="*/ 324 h 885"/>
                    <a:gd name="T10" fmla="*/ 302 w 2746"/>
                    <a:gd name="T11" fmla="*/ 400 h 885"/>
                    <a:gd name="T12" fmla="*/ 430 w 2746"/>
                    <a:gd name="T13" fmla="*/ 474 h 885"/>
                    <a:gd name="T14" fmla="*/ 580 w 2746"/>
                    <a:gd name="T15" fmla="*/ 542 h 885"/>
                    <a:gd name="T16" fmla="*/ 750 w 2746"/>
                    <a:gd name="T17" fmla="*/ 608 h 885"/>
                    <a:gd name="T18" fmla="*/ 939 w 2746"/>
                    <a:gd name="T19" fmla="*/ 668 h 885"/>
                    <a:gd name="T20" fmla="*/ 1147 w 2746"/>
                    <a:gd name="T21" fmla="*/ 721 h 885"/>
                    <a:gd name="T22" fmla="*/ 1373 w 2746"/>
                    <a:gd name="T23" fmla="*/ 768 h 885"/>
                    <a:gd name="T24" fmla="*/ 1616 w 2746"/>
                    <a:gd name="T25" fmla="*/ 808 h 885"/>
                    <a:gd name="T26" fmla="*/ 1875 w 2746"/>
                    <a:gd name="T27" fmla="*/ 841 h 885"/>
                    <a:gd name="T28" fmla="*/ 2151 w 2746"/>
                    <a:gd name="T29" fmla="*/ 864 h 885"/>
                    <a:gd name="T30" fmla="*/ 2441 w 2746"/>
                    <a:gd name="T31" fmla="*/ 879 h 885"/>
                    <a:gd name="T32" fmla="*/ 2746 w 2746"/>
                    <a:gd name="T33" fmla="*/ 885 h 8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46" h="885">
                      <a:moveTo>
                        <a:pt x="0" y="0"/>
                      </a:moveTo>
                      <a:lnTo>
                        <a:pt x="12" y="82"/>
                      </a:lnTo>
                      <a:lnTo>
                        <a:pt x="49" y="165"/>
                      </a:lnTo>
                      <a:lnTo>
                        <a:pt x="110" y="245"/>
                      </a:lnTo>
                      <a:lnTo>
                        <a:pt x="195" y="324"/>
                      </a:lnTo>
                      <a:lnTo>
                        <a:pt x="302" y="400"/>
                      </a:lnTo>
                      <a:lnTo>
                        <a:pt x="430" y="474"/>
                      </a:lnTo>
                      <a:lnTo>
                        <a:pt x="580" y="542"/>
                      </a:lnTo>
                      <a:lnTo>
                        <a:pt x="750" y="608"/>
                      </a:lnTo>
                      <a:lnTo>
                        <a:pt x="939" y="668"/>
                      </a:lnTo>
                      <a:lnTo>
                        <a:pt x="1147" y="721"/>
                      </a:lnTo>
                      <a:lnTo>
                        <a:pt x="1373" y="768"/>
                      </a:lnTo>
                      <a:lnTo>
                        <a:pt x="1616" y="808"/>
                      </a:lnTo>
                      <a:lnTo>
                        <a:pt x="1875" y="841"/>
                      </a:lnTo>
                      <a:lnTo>
                        <a:pt x="2151" y="864"/>
                      </a:lnTo>
                      <a:lnTo>
                        <a:pt x="2441" y="879"/>
                      </a:lnTo>
                      <a:lnTo>
                        <a:pt x="2746" y="885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52" name="Freeform 237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5102" y="2227"/>
                  <a:ext cx="5" cy="2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53" name="Freeform 238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095"/>
                  <a:ext cx="0" cy="8"/>
                </a:xfrm>
                <a:custGeom>
                  <a:avLst/>
                  <a:gdLst>
                    <a:gd name="T0" fmla="*/ 0 h 55"/>
                    <a:gd name="T1" fmla="*/ 55 h 55"/>
                    <a:gd name="T2" fmla="*/ 0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0"/>
                      </a:moveTo>
                      <a:lnTo>
                        <a:pt x="0" y="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54" name="Freeform 239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469" y="2099"/>
                  <a:ext cx="345" cy="132"/>
                </a:xfrm>
                <a:custGeom>
                  <a:avLst/>
                  <a:gdLst>
                    <a:gd name="T0" fmla="*/ 0 w 3295"/>
                    <a:gd name="T1" fmla="*/ 885 h 885"/>
                    <a:gd name="T2" fmla="*/ 310 w 3295"/>
                    <a:gd name="T3" fmla="*/ 880 h 885"/>
                    <a:gd name="T4" fmla="*/ 618 w 3295"/>
                    <a:gd name="T5" fmla="*/ 868 h 885"/>
                    <a:gd name="T6" fmla="*/ 920 w 3295"/>
                    <a:gd name="T7" fmla="*/ 848 h 885"/>
                    <a:gd name="T8" fmla="*/ 1215 w 3295"/>
                    <a:gd name="T9" fmla="*/ 821 h 885"/>
                    <a:gd name="T10" fmla="*/ 1500 w 3295"/>
                    <a:gd name="T11" fmla="*/ 786 h 885"/>
                    <a:gd name="T12" fmla="*/ 1772 w 3295"/>
                    <a:gd name="T13" fmla="*/ 745 h 885"/>
                    <a:gd name="T14" fmla="*/ 2030 w 3295"/>
                    <a:gd name="T15" fmla="*/ 695 h 885"/>
                    <a:gd name="T16" fmla="*/ 2269 w 3295"/>
                    <a:gd name="T17" fmla="*/ 641 h 885"/>
                    <a:gd name="T18" fmla="*/ 2491 w 3295"/>
                    <a:gd name="T19" fmla="*/ 580 h 885"/>
                    <a:gd name="T20" fmla="*/ 2690 w 3295"/>
                    <a:gd name="T21" fmla="*/ 512 h 885"/>
                    <a:gd name="T22" fmla="*/ 2864 w 3295"/>
                    <a:gd name="T23" fmla="*/ 440 h 885"/>
                    <a:gd name="T24" fmla="*/ 3013 w 3295"/>
                    <a:gd name="T25" fmla="*/ 362 h 885"/>
                    <a:gd name="T26" fmla="*/ 3132 w 3295"/>
                    <a:gd name="T27" fmla="*/ 278 h 885"/>
                    <a:gd name="T28" fmla="*/ 3221 w 3295"/>
                    <a:gd name="T29" fmla="*/ 189 h 885"/>
                    <a:gd name="T30" fmla="*/ 3275 w 3295"/>
                    <a:gd name="T31" fmla="*/ 97 h 885"/>
                    <a:gd name="T32" fmla="*/ 3295 w 3295"/>
                    <a:gd name="T33" fmla="*/ 0 h 8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295" h="885">
                      <a:moveTo>
                        <a:pt x="0" y="885"/>
                      </a:moveTo>
                      <a:lnTo>
                        <a:pt x="310" y="880"/>
                      </a:lnTo>
                      <a:lnTo>
                        <a:pt x="618" y="868"/>
                      </a:lnTo>
                      <a:lnTo>
                        <a:pt x="920" y="848"/>
                      </a:lnTo>
                      <a:lnTo>
                        <a:pt x="1215" y="821"/>
                      </a:lnTo>
                      <a:lnTo>
                        <a:pt x="1500" y="786"/>
                      </a:lnTo>
                      <a:lnTo>
                        <a:pt x="1772" y="745"/>
                      </a:lnTo>
                      <a:lnTo>
                        <a:pt x="2030" y="695"/>
                      </a:lnTo>
                      <a:lnTo>
                        <a:pt x="2269" y="641"/>
                      </a:lnTo>
                      <a:lnTo>
                        <a:pt x="2491" y="580"/>
                      </a:lnTo>
                      <a:lnTo>
                        <a:pt x="2690" y="512"/>
                      </a:lnTo>
                      <a:lnTo>
                        <a:pt x="2864" y="440"/>
                      </a:lnTo>
                      <a:lnTo>
                        <a:pt x="3013" y="362"/>
                      </a:lnTo>
                      <a:lnTo>
                        <a:pt x="3132" y="278"/>
                      </a:lnTo>
                      <a:lnTo>
                        <a:pt x="3221" y="189"/>
                      </a:lnTo>
                      <a:lnTo>
                        <a:pt x="3275" y="97"/>
                      </a:lnTo>
                      <a:lnTo>
                        <a:pt x="3295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55" name="Freeform 240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095"/>
                  <a:ext cx="0" cy="8"/>
                </a:xfrm>
                <a:custGeom>
                  <a:avLst/>
                  <a:gdLst>
                    <a:gd name="T0" fmla="*/ 55 h 55"/>
                    <a:gd name="T1" fmla="*/ 0 h 55"/>
                    <a:gd name="T2" fmla="*/ 55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55"/>
                      </a:moveTo>
                      <a:lnTo>
                        <a:pt x="0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56" name="Freeform 241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465" y="2229"/>
                  <a:ext cx="5" cy="3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57" name="Freeform 242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465" y="2229"/>
                  <a:ext cx="5" cy="3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58" name="Freeform 243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5217" y="2226"/>
                  <a:ext cx="6" cy="3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59" name="Freeform 244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049"/>
                  <a:ext cx="405" cy="180"/>
                </a:xfrm>
                <a:custGeom>
                  <a:avLst/>
                  <a:gdLst>
                    <a:gd name="T0" fmla="*/ 0 w 3844"/>
                    <a:gd name="T1" fmla="*/ 0 h 1206"/>
                    <a:gd name="T2" fmla="*/ 18 w 3844"/>
                    <a:gd name="T3" fmla="*/ 116 h 1206"/>
                    <a:gd name="T4" fmla="*/ 72 w 3844"/>
                    <a:gd name="T5" fmla="*/ 229 h 1206"/>
                    <a:gd name="T6" fmla="*/ 161 w 3844"/>
                    <a:gd name="T7" fmla="*/ 341 h 1206"/>
                    <a:gd name="T8" fmla="*/ 282 w 3844"/>
                    <a:gd name="T9" fmla="*/ 449 h 1206"/>
                    <a:gd name="T10" fmla="*/ 435 w 3844"/>
                    <a:gd name="T11" fmla="*/ 553 h 1206"/>
                    <a:gd name="T12" fmla="*/ 619 w 3844"/>
                    <a:gd name="T13" fmla="*/ 654 h 1206"/>
                    <a:gd name="T14" fmla="*/ 832 w 3844"/>
                    <a:gd name="T15" fmla="*/ 747 h 1206"/>
                    <a:gd name="T16" fmla="*/ 1072 w 3844"/>
                    <a:gd name="T17" fmla="*/ 834 h 1206"/>
                    <a:gd name="T18" fmla="*/ 1340 w 3844"/>
                    <a:gd name="T19" fmla="*/ 915 h 1206"/>
                    <a:gd name="T20" fmla="*/ 1632 w 3844"/>
                    <a:gd name="T21" fmla="*/ 987 h 1206"/>
                    <a:gd name="T22" fmla="*/ 1949 w 3844"/>
                    <a:gd name="T23" fmla="*/ 1051 h 1206"/>
                    <a:gd name="T24" fmla="*/ 2288 w 3844"/>
                    <a:gd name="T25" fmla="*/ 1104 h 1206"/>
                    <a:gd name="T26" fmla="*/ 2648 w 3844"/>
                    <a:gd name="T27" fmla="*/ 1147 h 1206"/>
                    <a:gd name="T28" fmla="*/ 3029 w 3844"/>
                    <a:gd name="T29" fmla="*/ 1179 h 1206"/>
                    <a:gd name="T30" fmla="*/ 3427 w 3844"/>
                    <a:gd name="T31" fmla="*/ 1198 h 1206"/>
                    <a:gd name="T32" fmla="*/ 3844 w 3844"/>
                    <a:gd name="T33" fmla="*/ 1206 h 1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44" h="1206">
                      <a:moveTo>
                        <a:pt x="0" y="0"/>
                      </a:moveTo>
                      <a:lnTo>
                        <a:pt x="18" y="116"/>
                      </a:lnTo>
                      <a:lnTo>
                        <a:pt x="72" y="229"/>
                      </a:lnTo>
                      <a:lnTo>
                        <a:pt x="161" y="341"/>
                      </a:lnTo>
                      <a:lnTo>
                        <a:pt x="282" y="449"/>
                      </a:lnTo>
                      <a:lnTo>
                        <a:pt x="435" y="553"/>
                      </a:lnTo>
                      <a:lnTo>
                        <a:pt x="619" y="654"/>
                      </a:lnTo>
                      <a:lnTo>
                        <a:pt x="832" y="747"/>
                      </a:lnTo>
                      <a:lnTo>
                        <a:pt x="1072" y="834"/>
                      </a:lnTo>
                      <a:lnTo>
                        <a:pt x="1340" y="915"/>
                      </a:lnTo>
                      <a:lnTo>
                        <a:pt x="1632" y="987"/>
                      </a:lnTo>
                      <a:lnTo>
                        <a:pt x="1949" y="1051"/>
                      </a:lnTo>
                      <a:lnTo>
                        <a:pt x="2288" y="1104"/>
                      </a:lnTo>
                      <a:lnTo>
                        <a:pt x="2648" y="1147"/>
                      </a:lnTo>
                      <a:lnTo>
                        <a:pt x="3029" y="1179"/>
                      </a:lnTo>
                      <a:lnTo>
                        <a:pt x="3427" y="1198"/>
                      </a:lnTo>
                      <a:lnTo>
                        <a:pt x="3844" y="1206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0" name="Freeform 245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5217" y="2226"/>
                  <a:ext cx="6" cy="3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1" name="Freeform 246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3" y="2047"/>
                  <a:ext cx="0" cy="8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2" name="Freeform 247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52" y="2051"/>
                  <a:ext cx="462" cy="181"/>
                </a:xfrm>
                <a:custGeom>
                  <a:avLst/>
                  <a:gdLst>
                    <a:gd name="T0" fmla="*/ 0 w 4392"/>
                    <a:gd name="T1" fmla="*/ 1206 h 1206"/>
                    <a:gd name="T2" fmla="*/ 422 w 4392"/>
                    <a:gd name="T3" fmla="*/ 1199 h 1206"/>
                    <a:gd name="T4" fmla="*/ 839 w 4392"/>
                    <a:gd name="T5" fmla="*/ 1182 h 1206"/>
                    <a:gd name="T6" fmla="*/ 1245 w 4392"/>
                    <a:gd name="T7" fmla="*/ 1154 h 1206"/>
                    <a:gd name="T8" fmla="*/ 1641 w 4392"/>
                    <a:gd name="T9" fmla="*/ 1117 h 1206"/>
                    <a:gd name="T10" fmla="*/ 2022 w 4392"/>
                    <a:gd name="T11" fmla="*/ 1068 h 1206"/>
                    <a:gd name="T12" fmla="*/ 2385 w 4392"/>
                    <a:gd name="T13" fmla="*/ 1010 h 1206"/>
                    <a:gd name="T14" fmla="*/ 2726 w 4392"/>
                    <a:gd name="T15" fmla="*/ 944 h 1206"/>
                    <a:gd name="T16" fmla="*/ 3045 w 4392"/>
                    <a:gd name="T17" fmla="*/ 868 h 1206"/>
                    <a:gd name="T18" fmla="*/ 3337 w 4392"/>
                    <a:gd name="T19" fmla="*/ 784 h 1206"/>
                    <a:gd name="T20" fmla="*/ 3600 w 4392"/>
                    <a:gd name="T21" fmla="*/ 692 h 1206"/>
                    <a:gd name="T22" fmla="*/ 3830 w 4392"/>
                    <a:gd name="T23" fmla="*/ 593 h 1206"/>
                    <a:gd name="T24" fmla="*/ 4024 w 4392"/>
                    <a:gd name="T25" fmla="*/ 487 h 1206"/>
                    <a:gd name="T26" fmla="*/ 4181 w 4392"/>
                    <a:gd name="T27" fmla="*/ 373 h 1206"/>
                    <a:gd name="T28" fmla="*/ 4296 w 4392"/>
                    <a:gd name="T29" fmla="*/ 255 h 1206"/>
                    <a:gd name="T30" fmla="*/ 4368 w 4392"/>
                    <a:gd name="T31" fmla="*/ 130 h 1206"/>
                    <a:gd name="T32" fmla="*/ 4392 w 4392"/>
                    <a:gd name="T33" fmla="*/ 0 h 1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92" h="1206">
                      <a:moveTo>
                        <a:pt x="0" y="1206"/>
                      </a:moveTo>
                      <a:lnTo>
                        <a:pt x="422" y="1199"/>
                      </a:lnTo>
                      <a:lnTo>
                        <a:pt x="839" y="1182"/>
                      </a:lnTo>
                      <a:lnTo>
                        <a:pt x="1245" y="1154"/>
                      </a:lnTo>
                      <a:lnTo>
                        <a:pt x="1641" y="1117"/>
                      </a:lnTo>
                      <a:lnTo>
                        <a:pt x="2022" y="1068"/>
                      </a:lnTo>
                      <a:lnTo>
                        <a:pt x="2385" y="1010"/>
                      </a:lnTo>
                      <a:lnTo>
                        <a:pt x="2726" y="944"/>
                      </a:lnTo>
                      <a:lnTo>
                        <a:pt x="3045" y="868"/>
                      </a:lnTo>
                      <a:lnTo>
                        <a:pt x="3337" y="784"/>
                      </a:lnTo>
                      <a:lnTo>
                        <a:pt x="3600" y="692"/>
                      </a:lnTo>
                      <a:lnTo>
                        <a:pt x="3830" y="593"/>
                      </a:lnTo>
                      <a:lnTo>
                        <a:pt x="4024" y="487"/>
                      </a:lnTo>
                      <a:lnTo>
                        <a:pt x="4181" y="373"/>
                      </a:lnTo>
                      <a:lnTo>
                        <a:pt x="4296" y="255"/>
                      </a:lnTo>
                      <a:lnTo>
                        <a:pt x="4368" y="130"/>
                      </a:lnTo>
                      <a:lnTo>
                        <a:pt x="4392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3" name="Freeform 248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3" y="2047"/>
                  <a:ext cx="0" cy="8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4" name="Freeform 249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50" y="2230"/>
                  <a:ext cx="5" cy="3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5" name="Freeform 250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50" y="2230"/>
                  <a:ext cx="5" cy="3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6" name="Freeform 251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5332" y="2225"/>
                  <a:ext cx="6" cy="3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7" name="Freeform 252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2000"/>
                  <a:ext cx="522" cy="229"/>
                </a:xfrm>
                <a:custGeom>
                  <a:avLst/>
                  <a:gdLst>
                    <a:gd name="T0" fmla="*/ 0 w 4943"/>
                    <a:gd name="T1" fmla="*/ 0 h 1527"/>
                    <a:gd name="T2" fmla="*/ 24 w 4943"/>
                    <a:gd name="T3" fmla="*/ 148 h 1527"/>
                    <a:gd name="T4" fmla="*/ 95 w 4943"/>
                    <a:gd name="T5" fmla="*/ 293 h 1527"/>
                    <a:gd name="T6" fmla="*/ 210 w 4943"/>
                    <a:gd name="T7" fmla="*/ 435 h 1527"/>
                    <a:gd name="T8" fmla="*/ 368 w 4943"/>
                    <a:gd name="T9" fmla="*/ 573 h 1527"/>
                    <a:gd name="T10" fmla="*/ 569 w 4943"/>
                    <a:gd name="T11" fmla="*/ 706 h 1527"/>
                    <a:gd name="T12" fmla="*/ 807 w 4943"/>
                    <a:gd name="T13" fmla="*/ 832 h 1527"/>
                    <a:gd name="T14" fmla="*/ 1083 w 4943"/>
                    <a:gd name="T15" fmla="*/ 951 h 1527"/>
                    <a:gd name="T16" fmla="*/ 1396 w 4943"/>
                    <a:gd name="T17" fmla="*/ 1061 h 1527"/>
                    <a:gd name="T18" fmla="*/ 1740 w 4943"/>
                    <a:gd name="T19" fmla="*/ 1162 h 1527"/>
                    <a:gd name="T20" fmla="*/ 2118 w 4943"/>
                    <a:gd name="T21" fmla="*/ 1253 h 1527"/>
                    <a:gd name="T22" fmla="*/ 2525 w 4943"/>
                    <a:gd name="T23" fmla="*/ 1332 h 1527"/>
                    <a:gd name="T24" fmla="*/ 2960 w 4943"/>
                    <a:gd name="T25" fmla="*/ 1399 h 1527"/>
                    <a:gd name="T26" fmla="*/ 3421 w 4943"/>
                    <a:gd name="T27" fmla="*/ 1454 h 1527"/>
                    <a:gd name="T28" fmla="*/ 3906 w 4943"/>
                    <a:gd name="T29" fmla="*/ 1493 h 1527"/>
                    <a:gd name="T30" fmla="*/ 4414 w 4943"/>
                    <a:gd name="T31" fmla="*/ 1518 h 1527"/>
                    <a:gd name="T32" fmla="*/ 4943 w 4943"/>
                    <a:gd name="T33" fmla="*/ 1527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943" h="1527">
                      <a:moveTo>
                        <a:pt x="0" y="0"/>
                      </a:moveTo>
                      <a:lnTo>
                        <a:pt x="24" y="148"/>
                      </a:lnTo>
                      <a:lnTo>
                        <a:pt x="95" y="293"/>
                      </a:lnTo>
                      <a:lnTo>
                        <a:pt x="210" y="435"/>
                      </a:lnTo>
                      <a:lnTo>
                        <a:pt x="368" y="573"/>
                      </a:lnTo>
                      <a:lnTo>
                        <a:pt x="569" y="706"/>
                      </a:lnTo>
                      <a:lnTo>
                        <a:pt x="807" y="832"/>
                      </a:lnTo>
                      <a:lnTo>
                        <a:pt x="1083" y="951"/>
                      </a:lnTo>
                      <a:lnTo>
                        <a:pt x="1396" y="1061"/>
                      </a:lnTo>
                      <a:lnTo>
                        <a:pt x="1740" y="1162"/>
                      </a:lnTo>
                      <a:lnTo>
                        <a:pt x="2118" y="1253"/>
                      </a:lnTo>
                      <a:lnTo>
                        <a:pt x="2525" y="1332"/>
                      </a:lnTo>
                      <a:lnTo>
                        <a:pt x="2960" y="1399"/>
                      </a:lnTo>
                      <a:lnTo>
                        <a:pt x="3421" y="1454"/>
                      </a:lnTo>
                      <a:lnTo>
                        <a:pt x="3906" y="1493"/>
                      </a:lnTo>
                      <a:lnTo>
                        <a:pt x="4414" y="1518"/>
                      </a:lnTo>
                      <a:lnTo>
                        <a:pt x="4943" y="1527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8" name="Freeform 253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5332" y="2225"/>
                  <a:ext cx="6" cy="3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69" name="Freeform 254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3" y="1998"/>
                  <a:ext cx="0" cy="8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0" name="Freeform 255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236" y="2003"/>
                  <a:ext cx="578" cy="229"/>
                </a:xfrm>
                <a:custGeom>
                  <a:avLst/>
                  <a:gdLst>
                    <a:gd name="T0" fmla="*/ 0 w 5491"/>
                    <a:gd name="T1" fmla="*/ 1527 h 1527"/>
                    <a:gd name="T2" fmla="*/ 534 w 5491"/>
                    <a:gd name="T3" fmla="*/ 1519 h 1527"/>
                    <a:gd name="T4" fmla="*/ 1059 w 5491"/>
                    <a:gd name="T5" fmla="*/ 1497 h 1527"/>
                    <a:gd name="T6" fmla="*/ 1572 w 5491"/>
                    <a:gd name="T7" fmla="*/ 1461 h 1527"/>
                    <a:gd name="T8" fmla="*/ 2068 w 5491"/>
                    <a:gd name="T9" fmla="*/ 1412 h 1527"/>
                    <a:gd name="T10" fmla="*/ 2544 w 5491"/>
                    <a:gd name="T11" fmla="*/ 1350 h 1527"/>
                    <a:gd name="T12" fmla="*/ 2998 w 5491"/>
                    <a:gd name="T13" fmla="*/ 1276 h 1527"/>
                    <a:gd name="T14" fmla="*/ 3425 w 5491"/>
                    <a:gd name="T15" fmla="*/ 1191 h 1527"/>
                    <a:gd name="T16" fmla="*/ 3821 w 5491"/>
                    <a:gd name="T17" fmla="*/ 1094 h 1527"/>
                    <a:gd name="T18" fmla="*/ 4184 w 5491"/>
                    <a:gd name="T19" fmla="*/ 987 h 1527"/>
                    <a:gd name="T20" fmla="*/ 4510 w 5491"/>
                    <a:gd name="T21" fmla="*/ 871 h 1527"/>
                    <a:gd name="T22" fmla="*/ 4795 w 5491"/>
                    <a:gd name="T23" fmla="*/ 746 h 1527"/>
                    <a:gd name="T24" fmla="*/ 5037 w 5491"/>
                    <a:gd name="T25" fmla="*/ 611 h 1527"/>
                    <a:gd name="T26" fmla="*/ 5230 w 5491"/>
                    <a:gd name="T27" fmla="*/ 469 h 1527"/>
                    <a:gd name="T28" fmla="*/ 5373 w 5491"/>
                    <a:gd name="T29" fmla="*/ 319 h 1527"/>
                    <a:gd name="T30" fmla="*/ 5460 w 5491"/>
                    <a:gd name="T31" fmla="*/ 163 h 1527"/>
                    <a:gd name="T32" fmla="*/ 5491 w 5491"/>
                    <a:gd name="T33" fmla="*/ 0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91" h="1527">
                      <a:moveTo>
                        <a:pt x="0" y="1527"/>
                      </a:moveTo>
                      <a:lnTo>
                        <a:pt x="534" y="1519"/>
                      </a:lnTo>
                      <a:lnTo>
                        <a:pt x="1059" y="1497"/>
                      </a:lnTo>
                      <a:lnTo>
                        <a:pt x="1572" y="1461"/>
                      </a:lnTo>
                      <a:lnTo>
                        <a:pt x="2068" y="1412"/>
                      </a:lnTo>
                      <a:lnTo>
                        <a:pt x="2544" y="1350"/>
                      </a:lnTo>
                      <a:lnTo>
                        <a:pt x="2998" y="1276"/>
                      </a:lnTo>
                      <a:lnTo>
                        <a:pt x="3425" y="1191"/>
                      </a:lnTo>
                      <a:lnTo>
                        <a:pt x="3821" y="1094"/>
                      </a:lnTo>
                      <a:lnTo>
                        <a:pt x="4184" y="987"/>
                      </a:lnTo>
                      <a:lnTo>
                        <a:pt x="4510" y="871"/>
                      </a:lnTo>
                      <a:lnTo>
                        <a:pt x="4795" y="746"/>
                      </a:lnTo>
                      <a:lnTo>
                        <a:pt x="5037" y="611"/>
                      </a:lnTo>
                      <a:lnTo>
                        <a:pt x="5230" y="469"/>
                      </a:lnTo>
                      <a:lnTo>
                        <a:pt x="5373" y="319"/>
                      </a:lnTo>
                      <a:lnTo>
                        <a:pt x="5460" y="163"/>
                      </a:lnTo>
                      <a:lnTo>
                        <a:pt x="5491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1" name="Freeform 256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3" y="1998"/>
                  <a:ext cx="0" cy="8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2" name="Freeform 257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235" y="2231"/>
                  <a:ext cx="5" cy="3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3" name="Freeform 258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235" y="2231"/>
                  <a:ext cx="5" cy="3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4" name="Freeform 259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5448" y="2225"/>
                  <a:ext cx="5" cy="3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5" name="Freeform 260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4" y="1950"/>
                  <a:ext cx="637" cy="279"/>
                </a:xfrm>
                <a:custGeom>
                  <a:avLst/>
                  <a:gdLst>
                    <a:gd name="T0" fmla="*/ 0 w 6041"/>
                    <a:gd name="T1" fmla="*/ 0 h 1848"/>
                    <a:gd name="T2" fmla="*/ 29 w 6041"/>
                    <a:gd name="T3" fmla="*/ 181 h 1848"/>
                    <a:gd name="T4" fmla="*/ 117 w 6041"/>
                    <a:gd name="T5" fmla="*/ 358 h 1848"/>
                    <a:gd name="T6" fmla="*/ 259 w 6041"/>
                    <a:gd name="T7" fmla="*/ 532 h 1848"/>
                    <a:gd name="T8" fmla="*/ 455 w 6041"/>
                    <a:gd name="T9" fmla="*/ 699 h 1848"/>
                    <a:gd name="T10" fmla="*/ 701 w 6041"/>
                    <a:gd name="T11" fmla="*/ 859 h 1848"/>
                    <a:gd name="T12" fmla="*/ 996 w 6041"/>
                    <a:gd name="T13" fmla="*/ 1012 h 1848"/>
                    <a:gd name="T14" fmla="*/ 1335 w 6041"/>
                    <a:gd name="T15" fmla="*/ 1155 h 1848"/>
                    <a:gd name="T16" fmla="*/ 1718 w 6041"/>
                    <a:gd name="T17" fmla="*/ 1288 h 1848"/>
                    <a:gd name="T18" fmla="*/ 2142 w 6041"/>
                    <a:gd name="T19" fmla="*/ 1410 h 1848"/>
                    <a:gd name="T20" fmla="*/ 2603 w 6041"/>
                    <a:gd name="T21" fmla="*/ 1519 h 1848"/>
                    <a:gd name="T22" fmla="*/ 3100 w 6041"/>
                    <a:gd name="T23" fmla="*/ 1615 h 1848"/>
                    <a:gd name="T24" fmla="*/ 3631 w 6041"/>
                    <a:gd name="T25" fmla="*/ 1696 h 1848"/>
                    <a:gd name="T26" fmla="*/ 4194 w 6041"/>
                    <a:gd name="T27" fmla="*/ 1761 h 1848"/>
                    <a:gd name="T28" fmla="*/ 4784 w 6041"/>
                    <a:gd name="T29" fmla="*/ 1809 h 1848"/>
                    <a:gd name="T30" fmla="*/ 5400 w 6041"/>
                    <a:gd name="T31" fmla="*/ 1838 h 1848"/>
                    <a:gd name="T32" fmla="*/ 6041 w 6041"/>
                    <a:gd name="T33" fmla="*/ 1848 h 18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41" h="1848">
                      <a:moveTo>
                        <a:pt x="0" y="0"/>
                      </a:moveTo>
                      <a:lnTo>
                        <a:pt x="29" y="181"/>
                      </a:lnTo>
                      <a:lnTo>
                        <a:pt x="117" y="358"/>
                      </a:lnTo>
                      <a:lnTo>
                        <a:pt x="259" y="532"/>
                      </a:lnTo>
                      <a:lnTo>
                        <a:pt x="455" y="699"/>
                      </a:lnTo>
                      <a:lnTo>
                        <a:pt x="701" y="859"/>
                      </a:lnTo>
                      <a:lnTo>
                        <a:pt x="996" y="1012"/>
                      </a:lnTo>
                      <a:lnTo>
                        <a:pt x="1335" y="1155"/>
                      </a:lnTo>
                      <a:lnTo>
                        <a:pt x="1718" y="1288"/>
                      </a:lnTo>
                      <a:lnTo>
                        <a:pt x="2142" y="1410"/>
                      </a:lnTo>
                      <a:lnTo>
                        <a:pt x="2603" y="1519"/>
                      </a:lnTo>
                      <a:lnTo>
                        <a:pt x="3100" y="1615"/>
                      </a:lnTo>
                      <a:lnTo>
                        <a:pt x="3631" y="1696"/>
                      </a:lnTo>
                      <a:lnTo>
                        <a:pt x="4194" y="1761"/>
                      </a:lnTo>
                      <a:lnTo>
                        <a:pt x="4784" y="1809"/>
                      </a:lnTo>
                      <a:lnTo>
                        <a:pt x="5400" y="1838"/>
                      </a:lnTo>
                      <a:lnTo>
                        <a:pt x="6041" y="1848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6" name="Freeform 261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5448" y="2225"/>
                  <a:ext cx="5" cy="3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7" name="Freeform 262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3" y="1950"/>
                  <a:ext cx="0" cy="8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8" name="Freeform 263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119" y="1954"/>
                  <a:ext cx="695" cy="278"/>
                </a:xfrm>
                <a:custGeom>
                  <a:avLst/>
                  <a:gdLst>
                    <a:gd name="T0" fmla="*/ 0 w 6589"/>
                    <a:gd name="T1" fmla="*/ 1848 h 1848"/>
                    <a:gd name="T2" fmla="*/ 646 w 6589"/>
                    <a:gd name="T3" fmla="*/ 1839 h 1848"/>
                    <a:gd name="T4" fmla="*/ 1280 w 6589"/>
                    <a:gd name="T5" fmla="*/ 1812 h 1848"/>
                    <a:gd name="T6" fmla="*/ 1897 w 6589"/>
                    <a:gd name="T7" fmla="*/ 1768 h 1848"/>
                    <a:gd name="T8" fmla="*/ 2494 w 6589"/>
                    <a:gd name="T9" fmla="*/ 1708 h 1848"/>
                    <a:gd name="T10" fmla="*/ 3067 w 6589"/>
                    <a:gd name="T11" fmla="*/ 1632 h 1848"/>
                    <a:gd name="T12" fmla="*/ 3610 w 6589"/>
                    <a:gd name="T13" fmla="*/ 1543 h 1848"/>
                    <a:gd name="T14" fmla="*/ 4122 w 6589"/>
                    <a:gd name="T15" fmla="*/ 1439 h 1848"/>
                    <a:gd name="T16" fmla="*/ 4597 w 6589"/>
                    <a:gd name="T17" fmla="*/ 1321 h 1848"/>
                    <a:gd name="T18" fmla="*/ 5030 w 6589"/>
                    <a:gd name="T19" fmla="*/ 1192 h 1848"/>
                    <a:gd name="T20" fmla="*/ 5420 w 6589"/>
                    <a:gd name="T21" fmla="*/ 1051 h 1848"/>
                    <a:gd name="T22" fmla="*/ 5760 w 6589"/>
                    <a:gd name="T23" fmla="*/ 898 h 1848"/>
                    <a:gd name="T24" fmla="*/ 6048 w 6589"/>
                    <a:gd name="T25" fmla="*/ 736 h 1848"/>
                    <a:gd name="T26" fmla="*/ 6278 w 6589"/>
                    <a:gd name="T27" fmla="*/ 564 h 1848"/>
                    <a:gd name="T28" fmla="*/ 6448 w 6589"/>
                    <a:gd name="T29" fmla="*/ 383 h 1848"/>
                    <a:gd name="T30" fmla="*/ 6553 w 6589"/>
                    <a:gd name="T31" fmla="*/ 195 h 1848"/>
                    <a:gd name="T32" fmla="*/ 6589 w 6589"/>
                    <a:gd name="T33" fmla="*/ 0 h 18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89" h="1848">
                      <a:moveTo>
                        <a:pt x="0" y="1848"/>
                      </a:moveTo>
                      <a:lnTo>
                        <a:pt x="646" y="1839"/>
                      </a:lnTo>
                      <a:lnTo>
                        <a:pt x="1280" y="1812"/>
                      </a:lnTo>
                      <a:lnTo>
                        <a:pt x="1897" y="1768"/>
                      </a:lnTo>
                      <a:lnTo>
                        <a:pt x="2494" y="1708"/>
                      </a:lnTo>
                      <a:lnTo>
                        <a:pt x="3067" y="1632"/>
                      </a:lnTo>
                      <a:lnTo>
                        <a:pt x="3610" y="1543"/>
                      </a:lnTo>
                      <a:lnTo>
                        <a:pt x="4122" y="1439"/>
                      </a:lnTo>
                      <a:lnTo>
                        <a:pt x="4597" y="1321"/>
                      </a:lnTo>
                      <a:lnTo>
                        <a:pt x="5030" y="1192"/>
                      </a:lnTo>
                      <a:lnTo>
                        <a:pt x="5420" y="1051"/>
                      </a:lnTo>
                      <a:lnTo>
                        <a:pt x="5760" y="898"/>
                      </a:lnTo>
                      <a:lnTo>
                        <a:pt x="6048" y="736"/>
                      </a:lnTo>
                      <a:lnTo>
                        <a:pt x="6278" y="564"/>
                      </a:lnTo>
                      <a:lnTo>
                        <a:pt x="6448" y="383"/>
                      </a:lnTo>
                      <a:lnTo>
                        <a:pt x="6553" y="195"/>
                      </a:lnTo>
                      <a:lnTo>
                        <a:pt x="6589" y="0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79" name="Freeform 264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3" y="1950"/>
                  <a:ext cx="0" cy="8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80" name="Freeform 265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118" y="2231"/>
                  <a:ext cx="5" cy="3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81" name="Freeform 266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118" y="2231"/>
                  <a:ext cx="5" cy="3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82" name="Freeform 267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5565" y="2224"/>
                  <a:ext cx="5" cy="3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83" name="Freeform 268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3" y="1905"/>
                  <a:ext cx="753" cy="324"/>
                </a:xfrm>
                <a:custGeom>
                  <a:avLst/>
                  <a:gdLst>
                    <a:gd name="T0" fmla="*/ 0 w 7138"/>
                    <a:gd name="T1" fmla="*/ 0 h 2168"/>
                    <a:gd name="T2" fmla="*/ 35 w 7138"/>
                    <a:gd name="T3" fmla="*/ 213 h 2168"/>
                    <a:gd name="T4" fmla="*/ 139 w 7138"/>
                    <a:gd name="T5" fmla="*/ 423 h 2168"/>
                    <a:gd name="T6" fmla="*/ 309 w 7138"/>
                    <a:gd name="T7" fmla="*/ 627 h 2168"/>
                    <a:gd name="T8" fmla="*/ 541 w 7138"/>
                    <a:gd name="T9" fmla="*/ 824 h 2168"/>
                    <a:gd name="T10" fmla="*/ 833 w 7138"/>
                    <a:gd name="T11" fmla="*/ 1012 h 2168"/>
                    <a:gd name="T12" fmla="*/ 1183 w 7138"/>
                    <a:gd name="T13" fmla="*/ 1191 h 2168"/>
                    <a:gd name="T14" fmla="*/ 1585 w 7138"/>
                    <a:gd name="T15" fmla="*/ 1359 h 2168"/>
                    <a:gd name="T16" fmla="*/ 2039 w 7138"/>
                    <a:gd name="T17" fmla="*/ 1515 h 2168"/>
                    <a:gd name="T18" fmla="*/ 2541 w 7138"/>
                    <a:gd name="T19" fmla="*/ 1657 h 2168"/>
                    <a:gd name="T20" fmla="*/ 3087 w 7138"/>
                    <a:gd name="T21" fmla="*/ 1785 h 2168"/>
                    <a:gd name="T22" fmla="*/ 3675 w 7138"/>
                    <a:gd name="T23" fmla="*/ 1897 h 2168"/>
                    <a:gd name="T24" fmla="*/ 4302 w 7138"/>
                    <a:gd name="T25" fmla="*/ 1991 h 2168"/>
                    <a:gd name="T26" fmla="*/ 4965 w 7138"/>
                    <a:gd name="T27" fmla="*/ 2067 h 2168"/>
                    <a:gd name="T28" fmla="*/ 5660 w 7138"/>
                    <a:gd name="T29" fmla="*/ 2121 h 2168"/>
                    <a:gd name="T30" fmla="*/ 6386 w 7138"/>
                    <a:gd name="T31" fmla="*/ 2157 h 2168"/>
                    <a:gd name="T32" fmla="*/ 7138 w 7138"/>
                    <a:gd name="T33" fmla="*/ 2168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38" h="2168">
                      <a:moveTo>
                        <a:pt x="0" y="0"/>
                      </a:moveTo>
                      <a:lnTo>
                        <a:pt x="35" y="213"/>
                      </a:lnTo>
                      <a:lnTo>
                        <a:pt x="139" y="423"/>
                      </a:lnTo>
                      <a:lnTo>
                        <a:pt x="309" y="627"/>
                      </a:lnTo>
                      <a:lnTo>
                        <a:pt x="541" y="824"/>
                      </a:lnTo>
                      <a:lnTo>
                        <a:pt x="833" y="1012"/>
                      </a:lnTo>
                      <a:lnTo>
                        <a:pt x="1183" y="1191"/>
                      </a:lnTo>
                      <a:lnTo>
                        <a:pt x="1585" y="1359"/>
                      </a:lnTo>
                      <a:lnTo>
                        <a:pt x="2039" y="1515"/>
                      </a:lnTo>
                      <a:lnTo>
                        <a:pt x="2541" y="1657"/>
                      </a:lnTo>
                      <a:lnTo>
                        <a:pt x="3087" y="1785"/>
                      </a:lnTo>
                      <a:lnTo>
                        <a:pt x="3675" y="1897"/>
                      </a:lnTo>
                      <a:lnTo>
                        <a:pt x="4302" y="1991"/>
                      </a:lnTo>
                      <a:lnTo>
                        <a:pt x="4965" y="2067"/>
                      </a:lnTo>
                      <a:lnTo>
                        <a:pt x="5660" y="2121"/>
                      </a:lnTo>
                      <a:lnTo>
                        <a:pt x="6386" y="2157"/>
                      </a:lnTo>
                      <a:lnTo>
                        <a:pt x="7138" y="2168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84" name="Freeform 269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5565" y="2224"/>
                  <a:ext cx="5" cy="3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85" name="Freeform 270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3" y="1901"/>
                  <a:ext cx="0" cy="8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86" name="Freeform 271"/>
                <p:cNvSpPr>
                  <a:spLocks noChangeAspect="1"/>
                </p:cNvSpPr>
                <p:nvPr/>
              </p:nvSpPr>
              <p:spPr bwMode="auto">
                <a:xfrm>
                  <a:off x="3269" y="1906"/>
                  <a:ext cx="1543" cy="345"/>
                </a:xfrm>
                <a:custGeom>
                  <a:avLst/>
                  <a:gdLst>
                    <a:gd name="T0" fmla="*/ 1543 w 1543"/>
                    <a:gd name="T1" fmla="*/ 0 h 345"/>
                    <a:gd name="T2" fmla="*/ 1464 w 1543"/>
                    <a:gd name="T3" fmla="*/ 3 h 345"/>
                    <a:gd name="T4" fmla="*/ 1386 w 1543"/>
                    <a:gd name="T5" fmla="*/ 7 h 345"/>
                    <a:gd name="T6" fmla="*/ 1309 w 1543"/>
                    <a:gd name="T7" fmla="*/ 16 h 345"/>
                    <a:gd name="T8" fmla="*/ 1236 w 1543"/>
                    <a:gd name="T9" fmla="*/ 26 h 345"/>
                    <a:gd name="T10" fmla="*/ 1166 w 1543"/>
                    <a:gd name="T11" fmla="*/ 40 h 345"/>
                    <a:gd name="T12" fmla="*/ 1099 w 1543"/>
                    <a:gd name="T13" fmla="*/ 57 h 345"/>
                    <a:gd name="T14" fmla="*/ 1036 w 1543"/>
                    <a:gd name="T15" fmla="*/ 75 h 345"/>
                    <a:gd name="T16" fmla="*/ 978 w 1543"/>
                    <a:gd name="T17" fmla="*/ 96 h 345"/>
                    <a:gd name="T18" fmla="*/ 925 w 1543"/>
                    <a:gd name="T19" fmla="*/ 119 h 345"/>
                    <a:gd name="T20" fmla="*/ 868 w 1543"/>
                    <a:gd name="T21" fmla="*/ 157 h 345"/>
                    <a:gd name="T22" fmla="*/ 834 w 1543"/>
                    <a:gd name="T23" fmla="*/ 192 h 345"/>
                    <a:gd name="T24" fmla="*/ 787 w 1543"/>
                    <a:gd name="T25" fmla="*/ 209 h 345"/>
                    <a:gd name="T26" fmla="*/ 0 w 1543"/>
                    <a:gd name="T27" fmla="*/ 34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43" h="345">
                      <a:moveTo>
                        <a:pt x="1543" y="0"/>
                      </a:moveTo>
                      <a:lnTo>
                        <a:pt x="1464" y="3"/>
                      </a:lnTo>
                      <a:lnTo>
                        <a:pt x="1386" y="7"/>
                      </a:lnTo>
                      <a:lnTo>
                        <a:pt x="1309" y="16"/>
                      </a:lnTo>
                      <a:lnTo>
                        <a:pt x="1236" y="26"/>
                      </a:lnTo>
                      <a:lnTo>
                        <a:pt x="1166" y="40"/>
                      </a:lnTo>
                      <a:lnTo>
                        <a:pt x="1099" y="57"/>
                      </a:lnTo>
                      <a:lnTo>
                        <a:pt x="1036" y="75"/>
                      </a:lnTo>
                      <a:lnTo>
                        <a:pt x="978" y="96"/>
                      </a:lnTo>
                      <a:lnTo>
                        <a:pt x="925" y="119"/>
                      </a:lnTo>
                      <a:lnTo>
                        <a:pt x="868" y="157"/>
                      </a:lnTo>
                      <a:lnTo>
                        <a:pt x="834" y="192"/>
                      </a:lnTo>
                      <a:lnTo>
                        <a:pt x="787" y="209"/>
                      </a:lnTo>
                      <a:lnTo>
                        <a:pt x="0" y="345"/>
                      </a:ln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87" name="Freeform 272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813" y="1901"/>
                  <a:ext cx="0" cy="8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FF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88" name="Freeform 273"/>
                <p:cNvSpPr>
                  <a:spLocks noChangeAspect="1"/>
                </p:cNvSpPr>
                <p:nvPr/>
              </p:nvSpPr>
              <p:spPr bwMode="auto">
                <a:xfrm>
                  <a:off x="4051" y="2242"/>
                  <a:ext cx="754" cy="220"/>
                </a:xfrm>
                <a:custGeom>
                  <a:avLst/>
                  <a:gdLst>
                    <a:gd name="T0" fmla="*/ 754 w 754"/>
                    <a:gd name="T1" fmla="*/ 0 h 220"/>
                    <a:gd name="T2" fmla="*/ 88 w 754"/>
                    <a:gd name="T3" fmla="*/ 164 h 220"/>
                    <a:gd name="T4" fmla="*/ 0 w 754"/>
                    <a:gd name="T5" fmla="*/ 22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54" h="220">
                      <a:moveTo>
                        <a:pt x="754" y="0"/>
                      </a:moveTo>
                      <a:lnTo>
                        <a:pt x="88" y="164"/>
                      </a:lnTo>
                      <a:lnTo>
                        <a:pt x="0" y="220"/>
                      </a:lnTo>
                    </a:path>
                  </a:pathLst>
                </a:custGeom>
                <a:noFill/>
                <a:ln w="38100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78000" anchor="ctr"/>
                <a:lstStyle/>
                <a:p>
                  <a:endParaRPr lang="zh-TW" altLang="en-US"/>
                </a:p>
              </p:txBody>
            </p:sp>
          </p:grpSp>
        </p:grpSp>
      </p:grpSp>
      <p:grpSp>
        <p:nvGrpSpPr>
          <p:cNvPr id="275" name="Group 274"/>
          <p:cNvGrpSpPr>
            <a:grpSpLocks noChangeAspect="1"/>
          </p:cNvGrpSpPr>
          <p:nvPr/>
        </p:nvGrpSpPr>
        <p:grpSpPr bwMode="auto">
          <a:xfrm>
            <a:off x="6729276" y="3700463"/>
            <a:ext cx="3452813" cy="2411412"/>
            <a:chOff x="458" y="2297"/>
            <a:chExt cx="2417" cy="1688"/>
          </a:xfrm>
        </p:grpSpPr>
        <p:grpSp>
          <p:nvGrpSpPr>
            <p:cNvPr id="276" name="Group 275"/>
            <p:cNvGrpSpPr>
              <a:grpSpLocks noChangeAspect="1"/>
            </p:cNvGrpSpPr>
            <p:nvPr/>
          </p:nvGrpSpPr>
          <p:grpSpPr bwMode="auto">
            <a:xfrm>
              <a:off x="458" y="2297"/>
              <a:ext cx="2417" cy="1659"/>
              <a:chOff x="458" y="2303"/>
              <a:chExt cx="2417" cy="1659"/>
            </a:xfrm>
          </p:grpSpPr>
          <p:grpSp>
            <p:nvGrpSpPr>
              <p:cNvPr id="278" name="Group 276"/>
              <p:cNvGrpSpPr>
                <a:grpSpLocks noChangeAspect="1"/>
              </p:cNvGrpSpPr>
              <p:nvPr/>
            </p:nvGrpSpPr>
            <p:grpSpPr bwMode="auto">
              <a:xfrm rot="18188" flipV="1">
                <a:off x="465" y="3243"/>
                <a:ext cx="1560" cy="305"/>
                <a:chOff x="3424" y="1145"/>
                <a:chExt cx="813" cy="113"/>
              </a:xfrm>
            </p:grpSpPr>
            <p:sp>
              <p:nvSpPr>
                <p:cNvPr id="416" name="Freeform 277"/>
                <p:cNvSpPr>
                  <a:spLocks noChangeAspect="1"/>
                </p:cNvSpPr>
                <p:nvPr/>
              </p:nvSpPr>
              <p:spPr bwMode="auto">
                <a:xfrm>
                  <a:off x="3816" y="1235"/>
                  <a:ext cx="60" cy="23"/>
                </a:xfrm>
                <a:custGeom>
                  <a:avLst/>
                  <a:gdLst>
                    <a:gd name="T0" fmla="*/ 1099 w 1099"/>
                    <a:gd name="T1" fmla="*/ 400 h 400"/>
                    <a:gd name="T2" fmla="*/ 1095 w 1099"/>
                    <a:gd name="T3" fmla="*/ 366 h 400"/>
                    <a:gd name="T4" fmla="*/ 1082 w 1099"/>
                    <a:gd name="T5" fmla="*/ 332 h 400"/>
                    <a:gd name="T6" fmla="*/ 1061 w 1099"/>
                    <a:gd name="T7" fmla="*/ 297 h 400"/>
                    <a:gd name="T8" fmla="*/ 1032 w 1099"/>
                    <a:gd name="T9" fmla="*/ 263 h 400"/>
                    <a:gd name="T10" fmla="*/ 996 w 1099"/>
                    <a:gd name="T11" fmla="*/ 229 h 400"/>
                    <a:gd name="T12" fmla="*/ 950 w 1099"/>
                    <a:gd name="T13" fmla="*/ 196 h 400"/>
                    <a:gd name="T14" fmla="*/ 896 w 1099"/>
                    <a:gd name="T15" fmla="*/ 164 h 400"/>
                    <a:gd name="T16" fmla="*/ 832 w 1099"/>
                    <a:gd name="T17" fmla="*/ 134 h 400"/>
                    <a:gd name="T18" fmla="*/ 760 w 1099"/>
                    <a:gd name="T19" fmla="*/ 106 h 400"/>
                    <a:gd name="T20" fmla="*/ 679 w 1099"/>
                    <a:gd name="T21" fmla="*/ 80 h 400"/>
                    <a:gd name="T22" fmla="*/ 589 w 1099"/>
                    <a:gd name="T23" fmla="*/ 57 h 400"/>
                    <a:gd name="T24" fmla="*/ 490 w 1099"/>
                    <a:gd name="T25" fmla="*/ 37 h 400"/>
                    <a:gd name="T26" fmla="*/ 381 w 1099"/>
                    <a:gd name="T27" fmla="*/ 21 h 400"/>
                    <a:gd name="T28" fmla="*/ 263 w 1099"/>
                    <a:gd name="T29" fmla="*/ 10 h 400"/>
                    <a:gd name="T30" fmla="*/ 136 w 1099"/>
                    <a:gd name="T31" fmla="*/ 2 h 400"/>
                    <a:gd name="T32" fmla="*/ 0 w 1099"/>
                    <a:gd name="T33" fmla="*/ 0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99" h="400">
                      <a:moveTo>
                        <a:pt x="1099" y="400"/>
                      </a:moveTo>
                      <a:lnTo>
                        <a:pt x="1095" y="366"/>
                      </a:lnTo>
                      <a:lnTo>
                        <a:pt x="1082" y="332"/>
                      </a:lnTo>
                      <a:lnTo>
                        <a:pt x="1061" y="297"/>
                      </a:lnTo>
                      <a:lnTo>
                        <a:pt x="1032" y="263"/>
                      </a:lnTo>
                      <a:lnTo>
                        <a:pt x="996" y="229"/>
                      </a:lnTo>
                      <a:lnTo>
                        <a:pt x="950" y="196"/>
                      </a:lnTo>
                      <a:lnTo>
                        <a:pt x="896" y="164"/>
                      </a:lnTo>
                      <a:lnTo>
                        <a:pt x="832" y="134"/>
                      </a:lnTo>
                      <a:lnTo>
                        <a:pt x="760" y="106"/>
                      </a:lnTo>
                      <a:lnTo>
                        <a:pt x="679" y="80"/>
                      </a:lnTo>
                      <a:lnTo>
                        <a:pt x="589" y="57"/>
                      </a:lnTo>
                      <a:lnTo>
                        <a:pt x="490" y="37"/>
                      </a:lnTo>
                      <a:lnTo>
                        <a:pt x="381" y="21"/>
                      </a:lnTo>
                      <a:lnTo>
                        <a:pt x="263" y="10"/>
                      </a:lnTo>
                      <a:lnTo>
                        <a:pt x="136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17" name="Freeform 278"/>
                <p:cNvSpPr>
                  <a:spLocks noChangeAspect="1"/>
                </p:cNvSpPr>
                <p:nvPr/>
              </p:nvSpPr>
              <p:spPr bwMode="auto">
                <a:xfrm>
                  <a:off x="3816" y="1234"/>
                  <a:ext cx="0" cy="3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18" name="Freeform 279"/>
                <p:cNvSpPr>
                  <a:spLocks noChangeAspect="1"/>
                </p:cNvSpPr>
                <p:nvPr/>
              </p:nvSpPr>
              <p:spPr bwMode="auto">
                <a:xfrm>
                  <a:off x="3726" y="1235"/>
                  <a:ext cx="90" cy="23"/>
                </a:xfrm>
                <a:custGeom>
                  <a:avLst/>
                  <a:gdLst>
                    <a:gd name="T0" fmla="*/ 1647 w 1647"/>
                    <a:gd name="T1" fmla="*/ 0 h 400"/>
                    <a:gd name="T2" fmla="*/ 1504 w 1647"/>
                    <a:gd name="T3" fmla="*/ 1 h 400"/>
                    <a:gd name="T4" fmla="*/ 1359 w 1647"/>
                    <a:gd name="T5" fmla="*/ 5 h 400"/>
                    <a:gd name="T6" fmla="*/ 1214 w 1647"/>
                    <a:gd name="T7" fmla="*/ 14 h 400"/>
                    <a:gd name="T8" fmla="*/ 1070 w 1647"/>
                    <a:gd name="T9" fmla="*/ 25 h 400"/>
                    <a:gd name="T10" fmla="*/ 930 w 1647"/>
                    <a:gd name="T11" fmla="*/ 39 h 400"/>
                    <a:gd name="T12" fmla="*/ 793 w 1647"/>
                    <a:gd name="T13" fmla="*/ 57 h 400"/>
                    <a:gd name="T14" fmla="*/ 662 w 1647"/>
                    <a:gd name="T15" fmla="*/ 77 h 400"/>
                    <a:gd name="T16" fmla="*/ 539 w 1647"/>
                    <a:gd name="T17" fmla="*/ 101 h 400"/>
                    <a:gd name="T18" fmla="*/ 425 w 1647"/>
                    <a:gd name="T19" fmla="*/ 127 h 400"/>
                    <a:gd name="T20" fmla="*/ 321 w 1647"/>
                    <a:gd name="T21" fmla="*/ 157 h 400"/>
                    <a:gd name="T22" fmla="*/ 229 w 1647"/>
                    <a:gd name="T23" fmla="*/ 189 h 400"/>
                    <a:gd name="T24" fmla="*/ 151 w 1647"/>
                    <a:gd name="T25" fmla="*/ 226 h 400"/>
                    <a:gd name="T26" fmla="*/ 87 w 1647"/>
                    <a:gd name="T27" fmla="*/ 264 h 400"/>
                    <a:gd name="T28" fmla="*/ 40 w 1647"/>
                    <a:gd name="T29" fmla="*/ 307 h 400"/>
                    <a:gd name="T30" fmla="*/ 10 w 1647"/>
                    <a:gd name="T31" fmla="*/ 352 h 400"/>
                    <a:gd name="T32" fmla="*/ 0 w 1647"/>
                    <a:gd name="T33" fmla="*/ 400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47" h="400">
                      <a:moveTo>
                        <a:pt x="1647" y="0"/>
                      </a:moveTo>
                      <a:lnTo>
                        <a:pt x="1504" y="1"/>
                      </a:lnTo>
                      <a:lnTo>
                        <a:pt x="1359" y="5"/>
                      </a:lnTo>
                      <a:lnTo>
                        <a:pt x="1214" y="14"/>
                      </a:lnTo>
                      <a:lnTo>
                        <a:pt x="1070" y="25"/>
                      </a:lnTo>
                      <a:lnTo>
                        <a:pt x="930" y="39"/>
                      </a:lnTo>
                      <a:lnTo>
                        <a:pt x="793" y="57"/>
                      </a:lnTo>
                      <a:lnTo>
                        <a:pt x="662" y="77"/>
                      </a:lnTo>
                      <a:lnTo>
                        <a:pt x="539" y="101"/>
                      </a:lnTo>
                      <a:lnTo>
                        <a:pt x="425" y="127"/>
                      </a:lnTo>
                      <a:lnTo>
                        <a:pt x="321" y="157"/>
                      </a:lnTo>
                      <a:lnTo>
                        <a:pt x="229" y="189"/>
                      </a:lnTo>
                      <a:lnTo>
                        <a:pt x="151" y="226"/>
                      </a:lnTo>
                      <a:lnTo>
                        <a:pt x="87" y="264"/>
                      </a:lnTo>
                      <a:lnTo>
                        <a:pt x="40" y="307"/>
                      </a:lnTo>
                      <a:lnTo>
                        <a:pt x="10" y="352"/>
                      </a:lnTo>
                      <a:lnTo>
                        <a:pt x="0" y="40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19" name="Freeform 280"/>
                <p:cNvSpPr>
                  <a:spLocks noChangeAspect="1"/>
                </p:cNvSpPr>
                <p:nvPr/>
              </p:nvSpPr>
              <p:spPr bwMode="auto">
                <a:xfrm>
                  <a:off x="3816" y="1234"/>
                  <a:ext cx="0" cy="3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" name="Freeform 281"/>
                <p:cNvSpPr>
                  <a:spLocks noChangeAspect="1"/>
                </p:cNvSpPr>
                <p:nvPr/>
              </p:nvSpPr>
              <p:spPr bwMode="auto">
                <a:xfrm>
                  <a:off x="3816" y="1217"/>
                  <a:ext cx="120" cy="41"/>
                </a:xfrm>
                <a:custGeom>
                  <a:avLst/>
                  <a:gdLst>
                    <a:gd name="T0" fmla="*/ 2196 w 2196"/>
                    <a:gd name="T1" fmla="*/ 722 h 722"/>
                    <a:gd name="T2" fmla="*/ 2185 w 2196"/>
                    <a:gd name="T3" fmla="*/ 656 h 722"/>
                    <a:gd name="T4" fmla="*/ 2156 w 2196"/>
                    <a:gd name="T5" fmla="*/ 589 h 722"/>
                    <a:gd name="T6" fmla="*/ 2109 w 2196"/>
                    <a:gd name="T7" fmla="*/ 524 h 722"/>
                    <a:gd name="T8" fmla="*/ 2043 w 2196"/>
                    <a:gd name="T9" fmla="*/ 460 h 722"/>
                    <a:gd name="T10" fmla="*/ 1959 w 2196"/>
                    <a:gd name="T11" fmla="*/ 398 h 722"/>
                    <a:gd name="T12" fmla="*/ 1859 w 2196"/>
                    <a:gd name="T13" fmla="*/ 338 h 722"/>
                    <a:gd name="T14" fmla="*/ 1741 w 2196"/>
                    <a:gd name="T15" fmla="*/ 281 h 722"/>
                    <a:gd name="T16" fmla="*/ 1607 w 2196"/>
                    <a:gd name="T17" fmla="*/ 229 h 722"/>
                    <a:gd name="T18" fmla="*/ 1457 w 2196"/>
                    <a:gd name="T19" fmla="*/ 180 h 722"/>
                    <a:gd name="T20" fmla="*/ 1291 w 2196"/>
                    <a:gd name="T21" fmla="*/ 135 h 722"/>
                    <a:gd name="T22" fmla="*/ 1111 w 2196"/>
                    <a:gd name="T23" fmla="*/ 96 h 722"/>
                    <a:gd name="T24" fmla="*/ 916 w 2196"/>
                    <a:gd name="T25" fmla="*/ 63 h 722"/>
                    <a:gd name="T26" fmla="*/ 706 w 2196"/>
                    <a:gd name="T27" fmla="*/ 36 h 722"/>
                    <a:gd name="T28" fmla="*/ 484 w 2196"/>
                    <a:gd name="T29" fmla="*/ 16 h 722"/>
                    <a:gd name="T30" fmla="*/ 248 w 2196"/>
                    <a:gd name="T31" fmla="*/ 3 h 722"/>
                    <a:gd name="T32" fmla="*/ 0 w 2196"/>
                    <a:gd name="T33" fmla="*/ 0 h 7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96" h="722">
                      <a:moveTo>
                        <a:pt x="2196" y="722"/>
                      </a:moveTo>
                      <a:lnTo>
                        <a:pt x="2185" y="656"/>
                      </a:lnTo>
                      <a:lnTo>
                        <a:pt x="2156" y="589"/>
                      </a:lnTo>
                      <a:lnTo>
                        <a:pt x="2109" y="524"/>
                      </a:lnTo>
                      <a:lnTo>
                        <a:pt x="2043" y="460"/>
                      </a:lnTo>
                      <a:lnTo>
                        <a:pt x="1959" y="398"/>
                      </a:lnTo>
                      <a:lnTo>
                        <a:pt x="1859" y="338"/>
                      </a:lnTo>
                      <a:lnTo>
                        <a:pt x="1741" y="281"/>
                      </a:lnTo>
                      <a:lnTo>
                        <a:pt x="1607" y="229"/>
                      </a:lnTo>
                      <a:lnTo>
                        <a:pt x="1457" y="180"/>
                      </a:lnTo>
                      <a:lnTo>
                        <a:pt x="1291" y="135"/>
                      </a:lnTo>
                      <a:lnTo>
                        <a:pt x="1111" y="96"/>
                      </a:lnTo>
                      <a:lnTo>
                        <a:pt x="916" y="63"/>
                      </a:lnTo>
                      <a:lnTo>
                        <a:pt x="706" y="36"/>
                      </a:lnTo>
                      <a:lnTo>
                        <a:pt x="484" y="16"/>
                      </a:lnTo>
                      <a:lnTo>
                        <a:pt x="248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1" name="Freeform 282"/>
                <p:cNvSpPr>
                  <a:spLocks noChangeAspect="1"/>
                </p:cNvSpPr>
                <p:nvPr/>
              </p:nvSpPr>
              <p:spPr bwMode="auto">
                <a:xfrm>
                  <a:off x="3816" y="1217"/>
                  <a:ext cx="0" cy="2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2" name="Freeform 283"/>
                <p:cNvSpPr>
                  <a:spLocks noChangeAspect="1"/>
                </p:cNvSpPr>
                <p:nvPr/>
              </p:nvSpPr>
              <p:spPr bwMode="auto">
                <a:xfrm>
                  <a:off x="3665" y="1217"/>
                  <a:ext cx="151" cy="41"/>
                </a:xfrm>
                <a:custGeom>
                  <a:avLst/>
                  <a:gdLst>
                    <a:gd name="T0" fmla="*/ 2746 w 2746"/>
                    <a:gd name="T1" fmla="*/ 0 h 722"/>
                    <a:gd name="T2" fmla="*/ 2490 w 2746"/>
                    <a:gd name="T3" fmla="*/ 3 h 722"/>
                    <a:gd name="T4" fmla="*/ 2238 w 2746"/>
                    <a:gd name="T5" fmla="*/ 13 h 722"/>
                    <a:gd name="T6" fmla="*/ 1987 w 2746"/>
                    <a:gd name="T7" fmla="*/ 28 h 722"/>
                    <a:gd name="T8" fmla="*/ 1743 w 2746"/>
                    <a:gd name="T9" fmla="*/ 50 h 722"/>
                    <a:gd name="T10" fmla="*/ 1507 w 2746"/>
                    <a:gd name="T11" fmla="*/ 78 h 722"/>
                    <a:gd name="T12" fmla="*/ 1279 w 2746"/>
                    <a:gd name="T13" fmla="*/ 111 h 722"/>
                    <a:gd name="T14" fmla="*/ 1064 w 2746"/>
                    <a:gd name="T15" fmla="*/ 151 h 722"/>
                    <a:gd name="T16" fmla="*/ 863 w 2746"/>
                    <a:gd name="T17" fmla="*/ 196 h 722"/>
                    <a:gd name="T18" fmla="*/ 678 w 2746"/>
                    <a:gd name="T19" fmla="*/ 245 h 722"/>
                    <a:gd name="T20" fmla="*/ 511 w 2746"/>
                    <a:gd name="T21" fmla="*/ 300 h 722"/>
                    <a:gd name="T22" fmla="*/ 363 w 2746"/>
                    <a:gd name="T23" fmla="*/ 358 h 722"/>
                    <a:gd name="T24" fmla="*/ 238 w 2746"/>
                    <a:gd name="T25" fmla="*/ 423 h 722"/>
                    <a:gd name="T26" fmla="*/ 136 w 2746"/>
                    <a:gd name="T27" fmla="*/ 491 h 722"/>
                    <a:gd name="T28" fmla="*/ 62 w 2746"/>
                    <a:gd name="T29" fmla="*/ 564 h 722"/>
                    <a:gd name="T30" fmla="*/ 15 w 2746"/>
                    <a:gd name="T31" fmla="*/ 641 h 722"/>
                    <a:gd name="T32" fmla="*/ 0 w 2746"/>
                    <a:gd name="T33" fmla="*/ 722 h 7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46" h="722">
                      <a:moveTo>
                        <a:pt x="2746" y="0"/>
                      </a:moveTo>
                      <a:lnTo>
                        <a:pt x="2490" y="3"/>
                      </a:lnTo>
                      <a:lnTo>
                        <a:pt x="2238" y="13"/>
                      </a:lnTo>
                      <a:lnTo>
                        <a:pt x="1987" y="28"/>
                      </a:lnTo>
                      <a:lnTo>
                        <a:pt x="1743" y="50"/>
                      </a:lnTo>
                      <a:lnTo>
                        <a:pt x="1507" y="78"/>
                      </a:lnTo>
                      <a:lnTo>
                        <a:pt x="1279" y="111"/>
                      </a:lnTo>
                      <a:lnTo>
                        <a:pt x="1064" y="151"/>
                      </a:lnTo>
                      <a:lnTo>
                        <a:pt x="863" y="196"/>
                      </a:lnTo>
                      <a:lnTo>
                        <a:pt x="678" y="245"/>
                      </a:lnTo>
                      <a:lnTo>
                        <a:pt x="511" y="300"/>
                      </a:lnTo>
                      <a:lnTo>
                        <a:pt x="363" y="358"/>
                      </a:lnTo>
                      <a:lnTo>
                        <a:pt x="238" y="423"/>
                      </a:lnTo>
                      <a:lnTo>
                        <a:pt x="136" y="491"/>
                      </a:lnTo>
                      <a:lnTo>
                        <a:pt x="62" y="564"/>
                      </a:lnTo>
                      <a:lnTo>
                        <a:pt x="15" y="641"/>
                      </a:lnTo>
                      <a:lnTo>
                        <a:pt x="0" y="722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3" name="Freeform 284"/>
                <p:cNvSpPr>
                  <a:spLocks noChangeAspect="1"/>
                </p:cNvSpPr>
                <p:nvPr/>
              </p:nvSpPr>
              <p:spPr bwMode="auto">
                <a:xfrm>
                  <a:off x="3816" y="1217"/>
                  <a:ext cx="0" cy="2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4" name="Freeform 285"/>
                <p:cNvSpPr>
                  <a:spLocks noChangeAspect="1"/>
                </p:cNvSpPr>
                <p:nvPr/>
              </p:nvSpPr>
              <p:spPr bwMode="auto">
                <a:xfrm>
                  <a:off x="3816" y="1200"/>
                  <a:ext cx="180" cy="58"/>
                </a:xfrm>
                <a:custGeom>
                  <a:avLst/>
                  <a:gdLst>
                    <a:gd name="T0" fmla="*/ 3295 w 3295"/>
                    <a:gd name="T1" fmla="*/ 1043 h 1043"/>
                    <a:gd name="T2" fmla="*/ 3279 w 3295"/>
                    <a:gd name="T3" fmla="*/ 944 h 1043"/>
                    <a:gd name="T4" fmla="*/ 3233 w 3295"/>
                    <a:gd name="T5" fmla="*/ 845 h 1043"/>
                    <a:gd name="T6" fmla="*/ 3159 w 3295"/>
                    <a:gd name="T7" fmla="*/ 750 h 1043"/>
                    <a:gd name="T8" fmla="*/ 3055 w 3295"/>
                    <a:gd name="T9" fmla="*/ 656 h 1043"/>
                    <a:gd name="T10" fmla="*/ 2925 w 3295"/>
                    <a:gd name="T11" fmla="*/ 566 h 1043"/>
                    <a:gd name="T12" fmla="*/ 2769 w 3295"/>
                    <a:gd name="T13" fmla="*/ 479 h 1043"/>
                    <a:gd name="T14" fmla="*/ 2588 w 3295"/>
                    <a:gd name="T15" fmla="*/ 398 h 1043"/>
                    <a:gd name="T16" fmla="*/ 2383 w 3295"/>
                    <a:gd name="T17" fmla="*/ 322 h 1043"/>
                    <a:gd name="T18" fmla="*/ 2155 w 3295"/>
                    <a:gd name="T19" fmla="*/ 253 h 1043"/>
                    <a:gd name="T20" fmla="*/ 1905 w 3295"/>
                    <a:gd name="T21" fmla="*/ 190 h 1043"/>
                    <a:gd name="T22" fmla="*/ 1634 w 3295"/>
                    <a:gd name="T23" fmla="*/ 135 h 1043"/>
                    <a:gd name="T24" fmla="*/ 1343 w 3295"/>
                    <a:gd name="T25" fmla="*/ 88 h 1043"/>
                    <a:gd name="T26" fmla="*/ 1032 w 3295"/>
                    <a:gd name="T27" fmla="*/ 50 h 1043"/>
                    <a:gd name="T28" fmla="*/ 705 w 3295"/>
                    <a:gd name="T29" fmla="*/ 23 h 1043"/>
                    <a:gd name="T30" fmla="*/ 359 w 3295"/>
                    <a:gd name="T31" fmla="*/ 6 h 1043"/>
                    <a:gd name="T32" fmla="*/ 0 w 3295"/>
                    <a:gd name="T33" fmla="*/ 0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295" h="1043">
                      <a:moveTo>
                        <a:pt x="3295" y="1043"/>
                      </a:moveTo>
                      <a:lnTo>
                        <a:pt x="3279" y="944"/>
                      </a:lnTo>
                      <a:lnTo>
                        <a:pt x="3233" y="845"/>
                      </a:lnTo>
                      <a:lnTo>
                        <a:pt x="3159" y="750"/>
                      </a:lnTo>
                      <a:lnTo>
                        <a:pt x="3055" y="656"/>
                      </a:lnTo>
                      <a:lnTo>
                        <a:pt x="2925" y="566"/>
                      </a:lnTo>
                      <a:lnTo>
                        <a:pt x="2769" y="479"/>
                      </a:lnTo>
                      <a:lnTo>
                        <a:pt x="2588" y="398"/>
                      </a:lnTo>
                      <a:lnTo>
                        <a:pt x="2383" y="322"/>
                      </a:lnTo>
                      <a:lnTo>
                        <a:pt x="2155" y="253"/>
                      </a:lnTo>
                      <a:lnTo>
                        <a:pt x="1905" y="190"/>
                      </a:lnTo>
                      <a:lnTo>
                        <a:pt x="1634" y="135"/>
                      </a:lnTo>
                      <a:lnTo>
                        <a:pt x="1343" y="88"/>
                      </a:lnTo>
                      <a:lnTo>
                        <a:pt x="1032" y="50"/>
                      </a:lnTo>
                      <a:lnTo>
                        <a:pt x="705" y="23"/>
                      </a:lnTo>
                      <a:lnTo>
                        <a:pt x="359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5" name="Freeform 286"/>
                <p:cNvSpPr>
                  <a:spLocks noChangeAspect="1"/>
                </p:cNvSpPr>
                <p:nvPr/>
              </p:nvSpPr>
              <p:spPr bwMode="auto">
                <a:xfrm>
                  <a:off x="3816" y="1199"/>
                  <a:ext cx="0" cy="2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6" name="Freeform 287"/>
                <p:cNvSpPr>
                  <a:spLocks noChangeAspect="1"/>
                </p:cNvSpPr>
                <p:nvPr/>
              </p:nvSpPr>
              <p:spPr bwMode="auto">
                <a:xfrm>
                  <a:off x="3605" y="1200"/>
                  <a:ext cx="211" cy="58"/>
                </a:xfrm>
                <a:custGeom>
                  <a:avLst/>
                  <a:gdLst>
                    <a:gd name="T0" fmla="*/ 3844 w 3844"/>
                    <a:gd name="T1" fmla="*/ 0 h 1043"/>
                    <a:gd name="T2" fmla="*/ 3477 w 3844"/>
                    <a:gd name="T3" fmla="*/ 4 h 1043"/>
                    <a:gd name="T4" fmla="*/ 3114 w 3844"/>
                    <a:gd name="T5" fmla="*/ 19 h 1043"/>
                    <a:gd name="T6" fmla="*/ 2760 w 3844"/>
                    <a:gd name="T7" fmla="*/ 43 h 1043"/>
                    <a:gd name="T8" fmla="*/ 2414 w 3844"/>
                    <a:gd name="T9" fmla="*/ 76 h 1043"/>
                    <a:gd name="T10" fmla="*/ 2082 w 3844"/>
                    <a:gd name="T11" fmla="*/ 117 h 1043"/>
                    <a:gd name="T12" fmla="*/ 1765 w 3844"/>
                    <a:gd name="T13" fmla="*/ 167 h 1043"/>
                    <a:gd name="T14" fmla="*/ 1464 w 3844"/>
                    <a:gd name="T15" fmla="*/ 224 h 1043"/>
                    <a:gd name="T16" fmla="*/ 1185 w 3844"/>
                    <a:gd name="T17" fmla="*/ 289 h 1043"/>
                    <a:gd name="T18" fmla="*/ 929 w 3844"/>
                    <a:gd name="T19" fmla="*/ 362 h 1043"/>
                    <a:gd name="T20" fmla="*/ 698 w 3844"/>
                    <a:gd name="T21" fmla="*/ 441 h 1043"/>
                    <a:gd name="T22" fmla="*/ 496 w 3844"/>
                    <a:gd name="T23" fmla="*/ 526 h 1043"/>
                    <a:gd name="T24" fmla="*/ 325 w 3844"/>
                    <a:gd name="T25" fmla="*/ 618 h 1043"/>
                    <a:gd name="T26" fmla="*/ 186 w 3844"/>
                    <a:gd name="T27" fmla="*/ 717 h 1043"/>
                    <a:gd name="T28" fmla="*/ 85 w 3844"/>
                    <a:gd name="T29" fmla="*/ 821 h 1043"/>
                    <a:gd name="T30" fmla="*/ 22 w 3844"/>
                    <a:gd name="T31" fmla="*/ 929 h 1043"/>
                    <a:gd name="T32" fmla="*/ 0 w 3844"/>
                    <a:gd name="T3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44" h="1043">
                      <a:moveTo>
                        <a:pt x="3844" y="0"/>
                      </a:moveTo>
                      <a:lnTo>
                        <a:pt x="3477" y="4"/>
                      </a:lnTo>
                      <a:lnTo>
                        <a:pt x="3114" y="19"/>
                      </a:lnTo>
                      <a:lnTo>
                        <a:pt x="2760" y="43"/>
                      </a:lnTo>
                      <a:lnTo>
                        <a:pt x="2414" y="76"/>
                      </a:lnTo>
                      <a:lnTo>
                        <a:pt x="2082" y="117"/>
                      </a:lnTo>
                      <a:lnTo>
                        <a:pt x="1765" y="167"/>
                      </a:lnTo>
                      <a:lnTo>
                        <a:pt x="1464" y="224"/>
                      </a:lnTo>
                      <a:lnTo>
                        <a:pt x="1185" y="289"/>
                      </a:lnTo>
                      <a:lnTo>
                        <a:pt x="929" y="362"/>
                      </a:lnTo>
                      <a:lnTo>
                        <a:pt x="698" y="441"/>
                      </a:lnTo>
                      <a:lnTo>
                        <a:pt x="496" y="526"/>
                      </a:lnTo>
                      <a:lnTo>
                        <a:pt x="325" y="618"/>
                      </a:lnTo>
                      <a:lnTo>
                        <a:pt x="186" y="717"/>
                      </a:lnTo>
                      <a:lnTo>
                        <a:pt x="85" y="821"/>
                      </a:lnTo>
                      <a:lnTo>
                        <a:pt x="22" y="929"/>
                      </a:lnTo>
                      <a:lnTo>
                        <a:pt x="0" y="1043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7" name="Freeform 288"/>
                <p:cNvSpPr>
                  <a:spLocks noChangeAspect="1"/>
                </p:cNvSpPr>
                <p:nvPr/>
              </p:nvSpPr>
              <p:spPr bwMode="auto">
                <a:xfrm>
                  <a:off x="3816" y="1199"/>
                  <a:ext cx="0" cy="2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8" name="Freeform 289"/>
                <p:cNvSpPr>
                  <a:spLocks noChangeAspect="1"/>
                </p:cNvSpPr>
                <p:nvPr/>
              </p:nvSpPr>
              <p:spPr bwMode="auto">
                <a:xfrm>
                  <a:off x="3816" y="1182"/>
                  <a:ext cx="241" cy="76"/>
                </a:xfrm>
                <a:custGeom>
                  <a:avLst/>
                  <a:gdLst>
                    <a:gd name="T0" fmla="*/ 4392 w 4392"/>
                    <a:gd name="T1" fmla="*/ 1364 h 1364"/>
                    <a:gd name="T2" fmla="*/ 4371 w 4392"/>
                    <a:gd name="T3" fmla="*/ 1231 h 1364"/>
                    <a:gd name="T4" fmla="*/ 4309 w 4392"/>
                    <a:gd name="T5" fmla="*/ 1102 h 1364"/>
                    <a:gd name="T6" fmla="*/ 4206 w 4392"/>
                    <a:gd name="T7" fmla="*/ 976 h 1364"/>
                    <a:gd name="T8" fmla="*/ 4066 w 4392"/>
                    <a:gd name="T9" fmla="*/ 853 h 1364"/>
                    <a:gd name="T10" fmla="*/ 3891 w 4392"/>
                    <a:gd name="T11" fmla="*/ 734 h 1364"/>
                    <a:gd name="T12" fmla="*/ 3679 w 4392"/>
                    <a:gd name="T13" fmla="*/ 622 h 1364"/>
                    <a:gd name="T14" fmla="*/ 3435 w 4392"/>
                    <a:gd name="T15" fmla="*/ 516 h 1364"/>
                    <a:gd name="T16" fmla="*/ 3159 w 4392"/>
                    <a:gd name="T17" fmla="*/ 417 h 1364"/>
                    <a:gd name="T18" fmla="*/ 2852 w 4392"/>
                    <a:gd name="T19" fmla="*/ 327 h 1364"/>
                    <a:gd name="T20" fmla="*/ 2518 w 4392"/>
                    <a:gd name="T21" fmla="*/ 245 h 1364"/>
                    <a:gd name="T22" fmla="*/ 2156 w 4392"/>
                    <a:gd name="T23" fmla="*/ 174 h 1364"/>
                    <a:gd name="T24" fmla="*/ 1769 w 4392"/>
                    <a:gd name="T25" fmla="*/ 114 h 1364"/>
                    <a:gd name="T26" fmla="*/ 1358 w 4392"/>
                    <a:gd name="T27" fmla="*/ 66 h 1364"/>
                    <a:gd name="T28" fmla="*/ 925 w 4392"/>
                    <a:gd name="T29" fmla="*/ 29 h 1364"/>
                    <a:gd name="T30" fmla="*/ 472 w 4392"/>
                    <a:gd name="T31" fmla="*/ 8 h 1364"/>
                    <a:gd name="T32" fmla="*/ 0 w 4392"/>
                    <a:gd name="T33" fmla="*/ 0 h 1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92" h="1364">
                      <a:moveTo>
                        <a:pt x="4392" y="1364"/>
                      </a:moveTo>
                      <a:lnTo>
                        <a:pt x="4371" y="1231"/>
                      </a:lnTo>
                      <a:lnTo>
                        <a:pt x="4309" y="1102"/>
                      </a:lnTo>
                      <a:lnTo>
                        <a:pt x="4206" y="976"/>
                      </a:lnTo>
                      <a:lnTo>
                        <a:pt x="4066" y="853"/>
                      </a:lnTo>
                      <a:lnTo>
                        <a:pt x="3891" y="734"/>
                      </a:lnTo>
                      <a:lnTo>
                        <a:pt x="3679" y="622"/>
                      </a:lnTo>
                      <a:lnTo>
                        <a:pt x="3435" y="516"/>
                      </a:lnTo>
                      <a:lnTo>
                        <a:pt x="3159" y="417"/>
                      </a:lnTo>
                      <a:lnTo>
                        <a:pt x="2852" y="327"/>
                      </a:lnTo>
                      <a:lnTo>
                        <a:pt x="2518" y="245"/>
                      </a:lnTo>
                      <a:lnTo>
                        <a:pt x="2156" y="174"/>
                      </a:lnTo>
                      <a:lnTo>
                        <a:pt x="1769" y="114"/>
                      </a:lnTo>
                      <a:lnTo>
                        <a:pt x="1358" y="66"/>
                      </a:lnTo>
                      <a:lnTo>
                        <a:pt x="925" y="29"/>
                      </a:lnTo>
                      <a:lnTo>
                        <a:pt x="472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9" name="Freeform 290"/>
                <p:cNvSpPr>
                  <a:spLocks noChangeAspect="1"/>
                </p:cNvSpPr>
                <p:nvPr/>
              </p:nvSpPr>
              <p:spPr bwMode="auto">
                <a:xfrm>
                  <a:off x="3816" y="1181"/>
                  <a:ext cx="0" cy="3"/>
                </a:xfrm>
                <a:custGeom>
                  <a:avLst/>
                  <a:gdLst>
                    <a:gd name="T0" fmla="*/ 53 h 53"/>
                    <a:gd name="T1" fmla="*/ 0 h 53"/>
                    <a:gd name="T2" fmla="*/ 53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53"/>
                      </a:moveTo>
                      <a:lnTo>
                        <a:pt x="0" y="0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30" name="Freeform 291"/>
                <p:cNvSpPr>
                  <a:spLocks noChangeAspect="1"/>
                </p:cNvSpPr>
                <p:nvPr/>
              </p:nvSpPr>
              <p:spPr bwMode="auto">
                <a:xfrm>
                  <a:off x="3544" y="1182"/>
                  <a:ext cx="272" cy="76"/>
                </a:xfrm>
                <a:custGeom>
                  <a:avLst/>
                  <a:gdLst>
                    <a:gd name="T0" fmla="*/ 4943 w 4943"/>
                    <a:gd name="T1" fmla="*/ 0 h 1364"/>
                    <a:gd name="T2" fmla="*/ 4464 w 4943"/>
                    <a:gd name="T3" fmla="*/ 7 h 1364"/>
                    <a:gd name="T4" fmla="*/ 3993 w 4943"/>
                    <a:gd name="T5" fmla="*/ 26 h 1364"/>
                    <a:gd name="T6" fmla="*/ 3533 w 4943"/>
                    <a:gd name="T7" fmla="*/ 58 h 1364"/>
                    <a:gd name="T8" fmla="*/ 3087 w 4943"/>
                    <a:gd name="T9" fmla="*/ 101 h 1364"/>
                    <a:gd name="T10" fmla="*/ 2658 w 4943"/>
                    <a:gd name="T11" fmla="*/ 156 h 1364"/>
                    <a:gd name="T12" fmla="*/ 2251 w 4943"/>
                    <a:gd name="T13" fmla="*/ 222 h 1364"/>
                    <a:gd name="T14" fmla="*/ 1867 w 4943"/>
                    <a:gd name="T15" fmla="*/ 298 h 1364"/>
                    <a:gd name="T16" fmla="*/ 1508 w 4943"/>
                    <a:gd name="T17" fmla="*/ 384 h 1364"/>
                    <a:gd name="T18" fmla="*/ 1181 w 4943"/>
                    <a:gd name="T19" fmla="*/ 479 h 1364"/>
                    <a:gd name="T20" fmla="*/ 886 w 4943"/>
                    <a:gd name="T21" fmla="*/ 583 h 1364"/>
                    <a:gd name="T22" fmla="*/ 630 w 4943"/>
                    <a:gd name="T23" fmla="*/ 696 h 1364"/>
                    <a:gd name="T24" fmla="*/ 411 w 4943"/>
                    <a:gd name="T25" fmla="*/ 815 h 1364"/>
                    <a:gd name="T26" fmla="*/ 236 w 4943"/>
                    <a:gd name="T27" fmla="*/ 943 h 1364"/>
                    <a:gd name="T28" fmla="*/ 107 w 4943"/>
                    <a:gd name="T29" fmla="*/ 1077 h 1364"/>
                    <a:gd name="T30" fmla="*/ 27 w 4943"/>
                    <a:gd name="T31" fmla="*/ 1218 h 1364"/>
                    <a:gd name="T32" fmla="*/ 0 w 4943"/>
                    <a:gd name="T33" fmla="*/ 1364 h 1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943" h="1364">
                      <a:moveTo>
                        <a:pt x="4943" y="0"/>
                      </a:moveTo>
                      <a:lnTo>
                        <a:pt x="4464" y="7"/>
                      </a:lnTo>
                      <a:lnTo>
                        <a:pt x="3993" y="26"/>
                      </a:lnTo>
                      <a:lnTo>
                        <a:pt x="3533" y="58"/>
                      </a:lnTo>
                      <a:lnTo>
                        <a:pt x="3087" y="101"/>
                      </a:lnTo>
                      <a:lnTo>
                        <a:pt x="2658" y="156"/>
                      </a:lnTo>
                      <a:lnTo>
                        <a:pt x="2251" y="222"/>
                      </a:lnTo>
                      <a:lnTo>
                        <a:pt x="1867" y="298"/>
                      </a:lnTo>
                      <a:lnTo>
                        <a:pt x="1508" y="384"/>
                      </a:lnTo>
                      <a:lnTo>
                        <a:pt x="1181" y="479"/>
                      </a:lnTo>
                      <a:lnTo>
                        <a:pt x="886" y="583"/>
                      </a:lnTo>
                      <a:lnTo>
                        <a:pt x="630" y="696"/>
                      </a:lnTo>
                      <a:lnTo>
                        <a:pt x="411" y="815"/>
                      </a:lnTo>
                      <a:lnTo>
                        <a:pt x="236" y="943"/>
                      </a:lnTo>
                      <a:lnTo>
                        <a:pt x="107" y="1077"/>
                      </a:lnTo>
                      <a:lnTo>
                        <a:pt x="27" y="1218"/>
                      </a:lnTo>
                      <a:lnTo>
                        <a:pt x="0" y="1364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31" name="Freeform 292"/>
                <p:cNvSpPr>
                  <a:spLocks noChangeAspect="1"/>
                </p:cNvSpPr>
                <p:nvPr/>
              </p:nvSpPr>
              <p:spPr bwMode="auto">
                <a:xfrm>
                  <a:off x="3816" y="1181"/>
                  <a:ext cx="0" cy="3"/>
                </a:xfrm>
                <a:custGeom>
                  <a:avLst/>
                  <a:gdLst>
                    <a:gd name="T0" fmla="*/ 0 h 53"/>
                    <a:gd name="T1" fmla="*/ 53 h 53"/>
                    <a:gd name="T2" fmla="*/ 0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0"/>
                      </a:moveTo>
                      <a:lnTo>
                        <a:pt x="0" y="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32" name="Freeform 293"/>
                <p:cNvSpPr>
                  <a:spLocks noChangeAspect="1"/>
                </p:cNvSpPr>
                <p:nvPr/>
              </p:nvSpPr>
              <p:spPr bwMode="auto">
                <a:xfrm>
                  <a:off x="3816" y="1164"/>
                  <a:ext cx="301" cy="94"/>
                </a:xfrm>
                <a:custGeom>
                  <a:avLst/>
                  <a:gdLst>
                    <a:gd name="T0" fmla="*/ 5491 w 5491"/>
                    <a:gd name="T1" fmla="*/ 1686 h 1686"/>
                    <a:gd name="T2" fmla="*/ 5464 w 5491"/>
                    <a:gd name="T3" fmla="*/ 1521 h 1686"/>
                    <a:gd name="T4" fmla="*/ 5385 w 5491"/>
                    <a:gd name="T5" fmla="*/ 1360 h 1686"/>
                    <a:gd name="T6" fmla="*/ 5256 w 5491"/>
                    <a:gd name="T7" fmla="*/ 1203 h 1686"/>
                    <a:gd name="T8" fmla="*/ 5078 w 5491"/>
                    <a:gd name="T9" fmla="*/ 1050 h 1686"/>
                    <a:gd name="T10" fmla="*/ 4856 w 5491"/>
                    <a:gd name="T11" fmla="*/ 903 h 1686"/>
                    <a:gd name="T12" fmla="*/ 4589 w 5491"/>
                    <a:gd name="T13" fmla="*/ 764 h 1686"/>
                    <a:gd name="T14" fmla="*/ 4281 w 5491"/>
                    <a:gd name="T15" fmla="*/ 634 h 1686"/>
                    <a:gd name="T16" fmla="*/ 3934 w 5491"/>
                    <a:gd name="T17" fmla="*/ 512 h 1686"/>
                    <a:gd name="T18" fmla="*/ 3550 w 5491"/>
                    <a:gd name="T19" fmla="*/ 400 h 1686"/>
                    <a:gd name="T20" fmla="*/ 3131 w 5491"/>
                    <a:gd name="T21" fmla="*/ 301 h 1686"/>
                    <a:gd name="T22" fmla="*/ 2678 w 5491"/>
                    <a:gd name="T23" fmla="*/ 213 h 1686"/>
                    <a:gd name="T24" fmla="*/ 2196 w 5491"/>
                    <a:gd name="T25" fmla="*/ 139 h 1686"/>
                    <a:gd name="T26" fmla="*/ 1684 w 5491"/>
                    <a:gd name="T27" fmla="*/ 79 h 1686"/>
                    <a:gd name="T28" fmla="*/ 1146 w 5491"/>
                    <a:gd name="T29" fmla="*/ 36 h 1686"/>
                    <a:gd name="T30" fmla="*/ 584 w 5491"/>
                    <a:gd name="T31" fmla="*/ 9 h 1686"/>
                    <a:gd name="T32" fmla="*/ 0 w 5491"/>
                    <a:gd name="T33" fmla="*/ 0 h 1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91" h="1686">
                      <a:moveTo>
                        <a:pt x="5491" y="1686"/>
                      </a:moveTo>
                      <a:lnTo>
                        <a:pt x="5464" y="1521"/>
                      </a:lnTo>
                      <a:lnTo>
                        <a:pt x="5385" y="1360"/>
                      </a:lnTo>
                      <a:lnTo>
                        <a:pt x="5256" y="1203"/>
                      </a:lnTo>
                      <a:lnTo>
                        <a:pt x="5078" y="1050"/>
                      </a:lnTo>
                      <a:lnTo>
                        <a:pt x="4856" y="903"/>
                      </a:lnTo>
                      <a:lnTo>
                        <a:pt x="4589" y="764"/>
                      </a:lnTo>
                      <a:lnTo>
                        <a:pt x="4281" y="634"/>
                      </a:lnTo>
                      <a:lnTo>
                        <a:pt x="3934" y="512"/>
                      </a:lnTo>
                      <a:lnTo>
                        <a:pt x="3550" y="400"/>
                      </a:lnTo>
                      <a:lnTo>
                        <a:pt x="3131" y="301"/>
                      </a:lnTo>
                      <a:lnTo>
                        <a:pt x="2678" y="213"/>
                      </a:lnTo>
                      <a:lnTo>
                        <a:pt x="2196" y="139"/>
                      </a:lnTo>
                      <a:lnTo>
                        <a:pt x="1684" y="79"/>
                      </a:lnTo>
                      <a:lnTo>
                        <a:pt x="1146" y="36"/>
                      </a:lnTo>
                      <a:lnTo>
                        <a:pt x="584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33" name="Freeform 294"/>
                <p:cNvSpPr>
                  <a:spLocks noChangeAspect="1"/>
                </p:cNvSpPr>
                <p:nvPr/>
              </p:nvSpPr>
              <p:spPr bwMode="auto">
                <a:xfrm>
                  <a:off x="3816" y="1163"/>
                  <a:ext cx="0" cy="3"/>
                </a:xfrm>
                <a:custGeom>
                  <a:avLst/>
                  <a:gdLst>
                    <a:gd name="T0" fmla="*/ 53 h 53"/>
                    <a:gd name="T1" fmla="*/ 0 h 53"/>
                    <a:gd name="T2" fmla="*/ 53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53"/>
                      </a:moveTo>
                      <a:lnTo>
                        <a:pt x="0" y="0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34" name="Freeform 295"/>
                <p:cNvSpPr>
                  <a:spLocks noChangeAspect="1"/>
                </p:cNvSpPr>
                <p:nvPr/>
              </p:nvSpPr>
              <p:spPr bwMode="auto">
                <a:xfrm>
                  <a:off x="3484" y="1164"/>
                  <a:ext cx="332" cy="94"/>
                </a:xfrm>
                <a:custGeom>
                  <a:avLst/>
                  <a:gdLst>
                    <a:gd name="T0" fmla="*/ 6041 w 6041"/>
                    <a:gd name="T1" fmla="*/ 0 h 1686"/>
                    <a:gd name="T2" fmla="*/ 5450 w 6041"/>
                    <a:gd name="T3" fmla="*/ 8 h 1686"/>
                    <a:gd name="T4" fmla="*/ 4870 w 6041"/>
                    <a:gd name="T5" fmla="*/ 32 h 1686"/>
                    <a:gd name="T6" fmla="*/ 4305 w 6041"/>
                    <a:gd name="T7" fmla="*/ 72 h 1686"/>
                    <a:gd name="T8" fmla="*/ 3758 w 6041"/>
                    <a:gd name="T9" fmla="*/ 127 h 1686"/>
                    <a:gd name="T10" fmla="*/ 3234 w 6041"/>
                    <a:gd name="T11" fmla="*/ 195 h 1686"/>
                    <a:gd name="T12" fmla="*/ 2736 w 6041"/>
                    <a:gd name="T13" fmla="*/ 277 h 1686"/>
                    <a:gd name="T14" fmla="*/ 2267 w 6041"/>
                    <a:gd name="T15" fmla="*/ 373 h 1686"/>
                    <a:gd name="T16" fmla="*/ 1831 w 6041"/>
                    <a:gd name="T17" fmla="*/ 478 h 1686"/>
                    <a:gd name="T18" fmla="*/ 1432 w 6041"/>
                    <a:gd name="T19" fmla="*/ 597 h 1686"/>
                    <a:gd name="T20" fmla="*/ 1075 w 6041"/>
                    <a:gd name="T21" fmla="*/ 726 h 1686"/>
                    <a:gd name="T22" fmla="*/ 762 w 6041"/>
                    <a:gd name="T23" fmla="*/ 865 h 1686"/>
                    <a:gd name="T24" fmla="*/ 498 w 6041"/>
                    <a:gd name="T25" fmla="*/ 1013 h 1686"/>
                    <a:gd name="T26" fmla="*/ 285 w 6041"/>
                    <a:gd name="T27" fmla="*/ 1169 h 1686"/>
                    <a:gd name="T28" fmla="*/ 129 w 6041"/>
                    <a:gd name="T29" fmla="*/ 1334 h 1686"/>
                    <a:gd name="T30" fmla="*/ 33 w 6041"/>
                    <a:gd name="T31" fmla="*/ 1506 h 1686"/>
                    <a:gd name="T32" fmla="*/ 0 w 6041"/>
                    <a:gd name="T33" fmla="*/ 1686 h 1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41" h="1686">
                      <a:moveTo>
                        <a:pt x="6041" y="0"/>
                      </a:moveTo>
                      <a:lnTo>
                        <a:pt x="5450" y="8"/>
                      </a:lnTo>
                      <a:lnTo>
                        <a:pt x="4870" y="32"/>
                      </a:lnTo>
                      <a:lnTo>
                        <a:pt x="4305" y="72"/>
                      </a:lnTo>
                      <a:lnTo>
                        <a:pt x="3758" y="127"/>
                      </a:lnTo>
                      <a:lnTo>
                        <a:pt x="3234" y="195"/>
                      </a:lnTo>
                      <a:lnTo>
                        <a:pt x="2736" y="277"/>
                      </a:lnTo>
                      <a:lnTo>
                        <a:pt x="2267" y="373"/>
                      </a:lnTo>
                      <a:lnTo>
                        <a:pt x="1831" y="478"/>
                      </a:lnTo>
                      <a:lnTo>
                        <a:pt x="1432" y="597"/>
                      </a:lnTo>
                      <a:lnTo>
                        <a:pt x="1075" y="726"/>
                      </a:lnTo>
                      <a:lnTo>
                        <a:pt x="762" y="865"/>
                      </a:lnTo>
                      <a:lnTo>
                        <a:pt x="498" y="1013"/>
                      </a:lnTo>
                      <a:lnTo>
                        <a:pt x="285" y="1169"/>
                      </a:lnTo>
                      <a:lnTo>
                        <a:pt x="129" y="1334"/>
                      </a:lnTo>
                      <a:lnTo>
                        <a:pt x="33" y="1506"/>
                      </a:lnTo>
                      <a:lnTo>
                        <a:pt x="0" y="1686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35" name="Freeform 296"/>
                <p:cNvSpPr>
                  <a:spLocks noChangeAspect="1"/>
                </p:cNvSpPr>
                <p:nvPr/>
              </p:nvSpPr>
              <p:spPr bwMode="auto">
                <a:xfrm>
                  <a:off x="3816" y="1163"/>
                  <a:ext cx="0" cy="3"/>
                </a:xfrm>
                <a:custGeom>
                  <a:avLst/>
                  <a:gdLst>
                    <a:gd name="T0" fmla="*/ 0 h 53"/>
                    <a:gd name="T1" fmla="*/ 53 h 53"/>
                    <a:gd name="T2" fmla="*/ 0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0"/>
                      </a:moveTo>
                      <a:lnTo>
                        <a:pt x="0" y="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36" name="Freeform 297"/>
                <p:cNvSpPr>
                  <a:spLocks noChangeAspect="1"/>
                </p:cNvSpPr>
                <p:nvPr/>
              </p:nvSpPr>
              <p:spPr bwMode="auto">
                <a:xfrm>
                  <a:off x="3816" y="1147"/>
                  <a:ext cx="362" cy="111"/>
                </a:xfrm>
                <a:custGeom>
                  <a:avLst/>
                  <a:gdLst>
                    <a:gd name="T0" fmla="*/ 6589 w 6589"/>
                    <a:gd name="T1" fmla="*/ 2007 h 2007"/>
                    <a:gd name="T2" fmla="*/ 6556 w 6589"/>
                    <a:gd name="T3" fmla="*/ 1809 h 2007"/>
                    <a:gd name="T4" fmla="*/ 6461 w 6589"/>
                    <a:gd name="T5" fmla="*/ 1617 h 2007"/>
                    <a:gd name="T6" fmla="*/ 6305 w 6589"/>
                    <a:gd name="T7" fmla="*/ 1428 h 2007"/>
                    <a:gd name="T8" fmla="*/ 6090 w 6589"/>
                    <a:gd name="T9" fmla="*/ 1247 h 2007"/>
                    <a:gd name="T10" fmla="*/ 5821 w 6589"/>
                    <a:gd name="T11" fmla="*/ 1072 h 2007"/>
                    <a:gd name="T12" fmla="*/ 5499 w 6589"/>
                    <a:gd name="T13" fmla="*/ 906 h 2007"/>
                    <a:gd name="T14" fmla="*/ 5128 w 6589"/>
                    <a:gd name="T15" fmla="*/ 750 h 2007"/>
                    <a:gd name="T16" fmla="*/ 4710 w 6589"/>
                    <a:gd name="T17" fmla="*/ 606 h 2007"/>
                    <a:gd name="T18" fmla="*/ 4247 w 6589"/>
                    <a:gd name="T19" fmla="*/ 474 h 2007"/>
                    <a:gd name="T20" fmla="*/ 3743 w 6589"/>
                    <a:gd name="T21" fmla="*/ 356 h 2007"/>
                    <a:gd name="T22" fmla="*/ 3200 w 6589"/>
                    <a:gd name="T23" fmla="*/ 252 h 2007"/>
                    <a:gd name="T24" fmla="*/ 2622 w 6589"/>
                    <a:gd name="T25" fmla="*/ 164 h 2007"/>
                    <a:gd name="T26" fmla="*/ 2009 w 6589"/>
                    <a:gd name="T27" fmla="*/ 95 h 2007"/>
                    <a:gd name="T28" fmla="*/ 1366 w 6589"/>
                    <a:gd name="T29" fmla="*/ 43 h 2007"/>
                    <a:gd name="T30" fmla="*/ 695 w 6589"/>
                    <a:gd name="T31" fmla="*/ 11 h 2007"/>
                    <a:gd name="T32" fmla="*/ 0 w 6589"/>
                    <a:gd name="T33" fmla="*/ 0 h 20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89" h="2007">
                      <a:moveTo>
                        <a:pt x="6589" y="2007"/>
                      </a:moveTo>
                      <a:lnTo>
                        <a:pt x="6556" y="1809"/>
                      </a:lnTo>
                      <a:lnTo>
                        <a:pt x="6461" y="1617"/>
                      </a:lnTo>
                      <a:lnTo>
                        <a:pt x="6305" y="1428"/>
                      </a:lnTo>
                      <a:lnTo>
                        <a:pt x="6090" y="1247"/>
                      </a:lnTo>
                      <a:lnTo>
                        <a:pt x="5821" y="1072"/>
                      </a:lnTo>
                      <a:lnTo>
                        <a:pt x="5499" y="906"/>
                      </a:lnTo>
                      <a:lnTo>
                        <a:pt x="5128" y="750"/>
                      </a:lnTo>
                      <a:lnTo>
                        <a:pt x="4710" y="606"/>
                      </a:lnTo>
                      <a:lnTo>
                        <a:pt x="4247" y="474"/>
                      </a:lnTo>
                      <a:lnTo>
                        <a:pt x="3743" y="356"/>
                      </a:lnTo>
                      <a:lnTo>
                        <a:pt x="3200" y="252"/>
                      </a:lnTo>
                      <a:lnTo>
                        <a:pt x="2622" y="164"/>
                      </a:lnTo>
                      <a:lnTo>
                        <a:pt x="2009" y="95"/>
                      </a:lnTo>
                      <a:lnTo>
                        <a:pt x="1366" y="43"/>
                      </a:lnTo>
                      <a:lnTo>
                        <a:pt x="695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37" name="Freeform 298"/>
                <p:cNvSpPr>
                  <a:spLocks noChangeAspect="1"/>
                </p:cNvSpPr>
                <p:nvPr/>
              </p:nvSpPr>
              <p:spPr bwMode="auto">
                <a:xfrm>
                  <a:off x="3816" y="1145"/>
                  <a:ext cx="0" cy="3"/>
                </a:xfrm>
                <a:custGeom>
                  <a:avLst/>
                  <a:gdLst>
                    <a:gd name="T0" fmla="*/ 53 h 53"/>
                    <a:gd name="T1" fmla="*/ 0 h 53"/>
                    <a:gd name="T2" fmla="*/ 53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53"/>
                      </a:moveTo>
                      <a:lnTo>
                        <a:pt x="0" y="0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38" name="Freeform 299"/>
                <p:cNvSpPr>
                  <a:spLocks noChangeAspect="1"/>
                </p:cNvSpPr>
                <p:nvPr/>
              </p:nvSpPr>
              <p:spPr bwMode="auto">
                <a:xfrm>
                  <a:off x="3424" y="1147"/>
                  <a:ext cx="392" cy="111"/>
                </a:xfrm>
                <a:custGeom>
                  <a:avLst/>
                  <a:gdLst>
                    <a:gd name="T0" fmla="*/ 7138 w 7138"/>
                    <a:gd name="T1" fmla="*/ 0 h 2007"/>
                    <a:gd name="T2" fmla="*/ 6435 w 7138"/>
                    <a:gd name="T3" fmla="*/ 10 h 2007"/>
                    <a:gd name="T4" fmla="*/ 5747 w 7138"/>
                    <a:gd name="T5" fmla="*/ 39 h 2007"/>
                    <a:gd name="T6" fmla="*/ 5077 w 7138"/>
                    <a:gd name="T7" fmla="*/ 87 h 2007"/>
                    <a:gd name="T8" fmla="*/ 4430 w 7138"/>
                    <a:gd name="T9" fmla="*/ 152 h 2007"/>
                    <a:gd name="T10" fmla="*/ 3809 w 7138"/>
                    <a:gd name="T11" fmla="*/ 234 h 2007"/>
                    <a:gd name="T12" fmla="*/ 3219 w 7138"/>
                    <a:gd name="T13" fmla="*/ 332 h 2007"/>
                    <a:gd name="T14" fmla="*/ 2666 w 7138"/>
                    <a:gd name="T15" fmla="*/ 445 h 2007"/>
                    <a:gd name="T16" fmla="*/ 2153 w 7138"/>
                    <a:gd name="T17" fmla="*/ 573 h 2007"/>
                    <a:gd name="T18" fmla="*/ 1683 w 7138"/>
                    <a:gd name="T19" fmla="*/ 714 h 2007"/>
                    <a:gd name="T20" fmla="*/ 1262 w 7138"/>
                    <a:gd name="T21" fmla="*/ 867 h 2007"/>
                    <a:gd name="T22" fmla="*/ 894 w 7138"/>
                    <a:gd name="T23" fmla="*/ 1033 h 2007"/>
                    <a:gd name="T24" fmla="*/ 584 w 7138"/>
                    <a:gd name="T25" fmla="*/ 1209 h 2007"/>
                    <a:gd name="T26" fmla="*/ 335 w 7138"/>
                    <a:gd name="T27" fmla="*/ 1395 h 2007"/>
                    <a:gd name="T28" fmla="*/ 150 w 7138"/>
                    <a:gd name="T29" fmla="*/ 1591 h 2007"/>
                    <a:gd name="T30" fmla="*/ 38 w 7138"/>
                    <a:gd name="T31" fmla="*/ 1795 h 2007"/>
                    <a:gd name="T32" fmla="*/ 0 w 7138"/>
                    <a:gd name="T33" fmla="*/ 2007 h 20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38" h="2007">
                      <a:moveTo>
                        <a:pt x="7138" y="0"/>
                      </a:moveTo>
                      <a:lnTo>
                        <a:pt x="6435" y="10"/>
                      </a:lnTo>
                      <a:lnTo>
                        <a:pt x="5747" y="39"/>
                      </a:lnTo>
                      <a:lnTo>
                        <a:pt x="5077" y="87"/>
                      </a:lnTo>
                      <a:lnTo>
                        <a:pt x="4430" y="152"/>
                      </a:lnTo>
                      <a:lnTo>
                        <a:pt x="3809" y="234"/>
                      </a:lnTo>
                      <a:lnTo>
                        <a:pt x="3219" y="332"/>
                      </a:lnTo>
                      <a:lnTo>
                        <a:pt x="2666" y="445"/>
                      </a:lnTo>
                      <a:lnTo>
                        <a:pt x="2153" y="573"/>
                      </a:lnTo>
                      <a:lnTo>
                        <a:pt x="1683" y="714"/>
                      </a:lnTo>
                      <a:lnTo>
                        <a:pt x="1262" y="867"/>
                      </a:lnTo>
                      <a:lnTo>
                        <a:pt x="894" y="1033"/>
                      </a:lnTo>
                      <a:lnTo>
                        <a:pt x="584" y="1209"/>
                      </a:lnTo>
                      <a:lnTo>
                        <a:pt x="335" y="1395"/>
                      </a:lnTo>
                      <a:lnTo>
                        <a:pt x="150" y="1591"/>
                      </a:lnTo>
                      <a:lnTo>
                        <a:pt x="38" y="1795"/>
                      </a:lnTo>
                      <a:lnTo>
                        <a:pt x="0" y="2007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39" name="Freeform 300"/>
                <p:cNvSpPr>
                  <a:spLocks noChangeAspect="1"/>
                </p:cNvSpPr>
                <p:nvPr/>
              </p:nvSpPr>
              <p:spPr bwMode="auto">
                <a:xfrm>
                  <a:off x="3816" y="1145"/>
                  <a:ext cx="0" cy="3"/>
                </a:xfrm>
                <a:custGeom>
                  <a:avLst/>
                  <a:gdLst>
                    <a:gd name="T0" fmla="*/ 0 h 53"/>
                    <a:gd name="T1" fmla="*/ 53 h 53"/>
                    <a:gd name="T2" fmla="*/ 0 h 5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3">
                      <a:moveTo>
                        <a:pt x="0" y="0"/>
                      </a:moveTo>
                      <a:lnTo>
                        <a:pt x="0" y="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40" name="Freeform 301"/>
                <p:cNvSpPr>
                  <a:spLocks noChangeAspect="1"/>
                </p:cNvSpPr>
                <p:nvPr/>
              </p:nvSpPr>
              <p:spPr bwMode="auto">
                <a:xfrm>
                  <a:off x="4168" y="1187"/>
                  <a:ext cx="69" cy="71"/>
                </a:xfrm>
                <a:custGeom>
                  <a:avLst/>
                  <a:gdLst>
                    <a:gd name="T0" fmla="*/ 1277 w 1277"/>
                    <a:gd name="T1" fmla="*/ 1279 h 1279"/>
                    <a:gd name="T2" fmla="*/ 1271 w 1277"/>
                    <a:gd name="T3" fmla="*/ 1192 h 1279"/>
                    <a:gd name="T4" fmla="*/ 1255 w 1277"/>
                    <a:gd name="T5" fmla="*/ 1106 h 1279"/>
                    <a:gd name="T6" fmla="*/ 1228 w 1277"/>
                    <a:gd name="T7" fmla="*/ 1021 h 1279"/>
                    <a:gd name="T8" fmla="*/ 1192 w 1277"/>
                    <a:gd name="T9" fmla="*/ 936 h 1279"/>
                    <a:gd name="T10" fmla="*/ 1143 w 1277"/>
                    <a:gd name="T11" fmla="*/ 852 h 1279"/>
                    <a:gd name="T12" fmla="*/ 1087 w 1277"/>
                    <a:gd name="T13" fmla="*/ 769 h 1279"/>
                    <a:gd name="T14" fmla="*/ 1019 w 1277"/>
                    <a:gd name="T15" fmla="*/ 687 h 1279"/>
                    <a:gd name="T16" fmla="*/ 942 w 1277"/>
                    <a:gd name="T17" fmla="*/ 605 h 1279"/>
                    <a:gd name="T18" fmla="*/ 856 w 1277"/>
                    <a:gd name="T19" fmla="*/ 525 h 1279"/>
                    <a:gd name="T20" fmla="*/ 760 w 1277"/>
                    <a:gd name="T21" fmla="*/ 446 h 1279"/>
                    <a:gd name="T22" fmla="*/ 655 w 1277"/>
                    <a:gd name="T23" fmla="*/ 369 h 1279"/>
                    <a:gd name="T24" fmla="*/ 541 w 1277"/>
                    <a:gd name="T25" fmla="*/ 292 h 1279"/>
                    <a:gd name="T26" fmla="*/ 419 w 1277"/>
                    <a:gd name="T27" fmla="*/ 216 h 1279"/>
                    <a:gd name="T28" fmla="*/ 287 w 1277"/>
                    <a:gd name="T29" fmla="*/ 142 h 1279"/>
                    <a:gd name="T30" fmla="*/ 147 w 1277"/>
                    <a:gd name="T31" fmla="*/ 70 h 1279"/>
                    <a:gd name="T32" fmla="*/ 0 w 1277"/>
                    <a:gd name="T33" fmla="*/ 0 h 1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77" h="1279">
                      <a:moveTo>
                        <a:pt x="1277" y="1279"/>
                      </a:moveTo>
                      <a:lnTo>
                        <a:pt x="1271" y="1192"/>
                      </a:lnTo>
                      <a:lnTo>
                        <a:pt x="1255" y="1106"/>
                      </a:lnTo>
                      <a:lnTo>
                        <a:pt x="1228" y="1021"/>
                      </a:lnTo>
                      <a:lnTo>
                        <a:pt x="1192" y="936"/>
                      </a:lnTo>
                      <a:lnTo>
                        <a:pt x="1143" y="852"/>
                      </a:lnTo>
                      <a:lnTo>
                        <a:pt x="1087" y="769"/>
                      </a:lnTo>
                      <a:lnTo>
                        <a:pt x="1019" y="687"/>
                      </a:lnTo>
                      <a:lnTo>
                        <a:pt x="942" y="605"/>
                      </a:lnTo>
                      <a:lnTo>
                        <a:pt x="856" y="525"/>
                      </a:lnTo>
                      <a:lnTo>
                        <a:pt x="760" y="446"/>
                      </a:lnTo>
                      <a:lnTo>
                        <a:pt x="655" y="369"/>
                      </a:lnTo>
                      <a:lnTo>
                        <a:pt x="541" y="292"/>
                      </a:lnTo>
                      <a:lnTo>
                        <a:pt x="419" y="216"/>
                      </a:lnTo>
                      <a:lnTo>
                        <a:pt x="287" y="142"/>
                      </a:lnTo>
                      <a:lnTo>
                        <a:pt x="147" y="7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41" name="Freeform 302"/>
                <p:cNvSpPr>
                  <a:spLocks noChangeAspect="1"/>
                </p:cNvSpPr>
                <p:nvPr/>
              </p:nvSpPr>
              <p:spPr bwMode="auto">
                <a:xfrm>
                  <a:off x="4167" y="1185"/>
                  <a:ext cx="1" cy="3"/>
                </a:xfrm>
                <a:custGeom>
                  <a:avLst/>
                  <a:gdLst>
                    <a:gd name="T0" fmla="*/ 0 w 21"/>
                    <a:gd name="T1" fmla="*/ 49 h 49"/>
                    <a:gd name="T2" fmla="*/ 21 w 21"/>
                    <a:gd name="T3" fmla="*/ 0 h 49"/>
                    <a:gd name="T4" fmla="*/ 0 w 21"/>
                    <a:gd name="T5" fmla="*/ 4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49">
                      <a:moveTo>
                        <a:pt x="0" y="49"/>
                      </a:moveTo>
                      <a:lnTo>
                        <a:pt x="21" y="0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79" name="Group 303"/>
              <p:cNvGrpSpPr>
                <a:grpSpLocks noChangeAspect="1"/>
              </p:cNvGrpSpPr>
              <p:nvPr/>
            </p:nvGrpSpPr>
            <p:grpSpPr bwMode="auto">
              <a:xfrm rot="18188" flipV="1">
                <a:off x="458" y="2928"/>
                <a:ext cx="1568" cy="345"/>
                <a:chOff x="4729" y="1482"/>
                <a:chExt cx="817" cy="128"/>
              </a:xfrm>
            </p:grpSpPr>
            <p:sp>
              <p:nvSpPr>
                <p:cNvPr id="358" name="Freeform 304"/>
                <p:cNvSpPr>
                  <a:spLocks noChangeAspect="1"/>
                </p:cNvSpPr>
                <p:nvPr/>
              </p:nvSpPr>
              <p:spPr bwMode="auto">
                <a:xfrm>
                  <a:off x="5093" y="1483"/>
                  <a:ext cx="30" cy="5"/>
                </a:xfrm>
                <a:custGeom>
                  <a:avLst/>
                  <a:gdLst>
                    <a:gd name="T0" fmla="*/ 549 w 549"/>
                    <a:gd name="T1" fmla="*/ 1 h 81"/>
                    <a:gd name="T2" fmla="*/ 518 w 549"/>
                    <a:gd name="T3" fmla="*/ 0 h 81"/>
                    <a:gd name="T4" fmla="*/ 481 w 549"/>
                    <a:gd name="T5" fmla="*/ 0 h 81"/>
                    <a:gd name="T6" fmla="*/ 442 w 549"/>
                    <a:gd name="T7" fmla="*/ 0 h 81"/>
                    <a:gd name="T8" fmla="*/ 399 w 549"/>
                    <a:gd name="T9" fmla="*/ 1 h 81"/>
                    <a:gd name="T10" fmla="*/ 354 w 549"/>
                    <a:gd name="T11" fmla="*/ 1 h 81"/>
                    <a:gd name="T12" fmla="*/ 308 w 549"/>
                    <a:gd name="T13" fmla="*/ 3 h 81"/>
                    <a:gd name="T14" fmla="*/ 262 w 549"/>
                    <a:gd name="T15" fmla="*/ 5 h 81"/>
                    <a:gd name="T16" fmla="*/ 217 w 549"/>
                    <a:gd name="T17" fmla="*/ 7 h 81"/>
                    <a:gd name="T18" fmla="*/ 174 w 549"/>
                    <a:gd name="T19" fmla="*/ 12 h 81"/>
                    <a:gd name="T20" fmla="*/ 134 w 549"/>
                    <a:gd name="T21" fmla="*/ 17 h 81"/>
                    <a:gd name="T22" fmla="*/ 96 w 549"/>
                    <a:gd name="T23" fmla="*/ 23 h 81"/>
                    <a:gd name="T24" fmla="*/ 64 w 549"/>
                    <a:gd name="T25" fmla="*/ 31 h 81"/>
                    <a:gd name="T26" fmla="*/ 37 w 549"/>
                    <a:gd name="T27" fmla="*/ 40 h 81"/>
                    <a:gd name="T28" fmla="*/ 17 w 549"/>
                    <a:gd name="T29" fmla="*/ 52 h 81"/>
                    <a:gd name="T30" fmla="*/ 4 w 549"/>
                    <a:gd name="T31" fmla="*/ 65 h 81"/>
                    <a:gd name="T32" fmla="*/ 0 w 549"/>
                    <a:gd name="T3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9" h="81">
                      <a:moveTo>
                        <a:pt x="549" y="1"/>
                      </a:moveTo>
                      <a:lnTo>
                        <a:pt x="518" y="0"/>
                      </a:lnTo>
                      <a:lnTo>
                        <a:pt x="481" y="0"/>
                      </a:lnTo>
                      <a:lnTo>
                        <a:pt x="442" y="0"/>
                      </a:lnTo>
                      <a:lnTo>
                        <a:pt x="399" y="1"/>
                      </a:lnTo>
                      <a:lnTo>
                        <a:pt x="354" y="1"/>
                      </a:lnTo>
                      <a:lnTo>
                        <a:pt x="308" y="3"/>
                      </a:lnTo>
                      <a:lnTo>
                        <a:pt x="262" y="5"/>
                      </a:lnTo>
                      <a:lnTo>
                        <a:pt x="217" y="7"/>
                      </a:lnTo>
                      <a:lnTo>
                        <a:pt x="174" y="12"/>
                      </a:lnTo>
                      <a:lnTo>
                        <a:pt x="134" y="17"/>
                      </a:lnTo>
                      <a:lnTo>
                        <a:pt x="96" y="23"/>
                      </a:lnTo>
                      <a:lnTo>
                        <a:pt x="64" y="31"/>
                      </a:lnTo>
                      <a:lnTo>
                        <a:pt x="37" y="40"/>
                      </a:lnTo>
                      <a:lnTo>
                        <a:pt x="17" y="52"/>
                      </a:lnTo>
                      <a:lnTo>
                        <a:pt x="4" y="65"/>
                      </a:lnTo>
                      <a:lnTo>
                        <a:pt x="0" y="81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59" name="Freeform 305"/>
                <p:cNvSpPr>
                  <a:spLocks noChangeAspect="1"/>
                </p:cNvSpPr>
                <p:nvPr/>
              </p:nvSpPr>
              <p:spPr bwMode="auto">
                <a:xfrm>
                  <a:off x="5123" y="1482"/>
                  <a:ext cx="0" cy="3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60" name="Freeform 306"/>
                <p:cNvSpPr>
                  <a:spLocks noChangeAspect="1"/>
                </p:cNvSpPr>
                <p:nvPr/>
              </p:nvSpPr>
              <p:spPr bwMode="auto">
                <a:xfrm>
                  <a:off x="5091" y="1488"/>
                  <a:ext cx="3" cy="1"/>
                </a:xfrm>
                <a:custGeom>
                  <a:avLst/>
                  <a:gdLst>
                    <a:gd name="T0" fmla="*/ 54 w 54"/>
                    <a:gd name="T1" fmla="*/ 0 w 54"/>
                    <a:gd name="T2" fmla="*/ 54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61" name="Freeform 307"/>
                <p:cNvSpPr>
                  <a:spLocks noChangeAspect="1"/>
                </p:cNvSpPr>
                <p:nvPr/>
              </p:nvSpPr>
              <p:spPr bwMode="auto">
                <a:xfrm>
                  <a:off x="5093" y="1488"/>
                  <a:ext cx="30" cy="13"/>
                </a:xfrm>
                <a:custGeom>
                  <a:avLst/>
                  <a:gdLst>
                    <a:gd name="T0" fmla="*/ 0 w 549"/>
                    <a:gd name="T1" fmla="*/ 0 h 242"/>
                    <a:gd name="T2" fmla="*/ 1 w 549"/>
                    <a:gd name="T3" fmla="*/ 17 h 242"/>
                    <a:gd name="T4" fmla="*/ 4 w 549"/>
                    <a:gd name="T5" fmla="*/ 35 h 242"/>
                    <a:gd name="T6" fmla="*/ 12 w 549"/>
                    <a:gd name="T7" fmla="*/ 56 h 242"/>
                    <a:gd name="T8" fmla="*/ 21 w 549"/>
                    <a:gd name="T9" fmla="*/ 75 h 242"/>
                    <a:gd name="T10" fmla="*/ 35 w 549"/>
                    <a:gd name="T11" fmla="*/ 95 h 242"/>
                    <a:gd name="T12" fmla="*/ 53 w 549"/>
                    <a:gd name="T13" fmla="*/ 116 h 242"/>
                    <a:gd name="T14" fmla="*/ 77 w 549"/>
                    <a:gd name="T15" fmla="*/ 135 h 242"/>
                    <a:gd name="T16" fmla="*/ 104 w 549"/>
                    <a:gd name="T17" fmla="*/ 154 h 242"/>
                    <a:gd name="T18" fmla="*/ 137 w 549"/>
                    <a:gd name="T19" fmla="*/ 172 h 242"/>
                    <a:gd name="T20" fmla="*/ 175 w 549"/>
                    <a:gd name="T21" fmla="*/ 188 h 242"/>
                    <a:gd name="T22" fmla="*/ 220 w 549"/>
                    <a:gd name="T23" fmla="*/ 203 h 242"/>
                    <a:gd name="T24" fmla="*/ 272 w 549"/>
                    <a:gd name="T25" fmla="*/ 216 h 242"/>
                    <a:gd name="T26" fmla="*/ 330 w 549"/>
                    <a:gd name="T27" fmla="*/ 227 h 242"/>
                    <a:gd name="T28" fmla="*/ 395 w 549"/>
                    <a:gd name="T29" fmla="*/ 234 h 242"/>
                    <a:gd name="T30" fmla="*/ 468 w 549"/>
                    <a:gd name="T31" fmla="*/ 240 h 242"/>
                    <a:gd name="T32" fmla="*/ 549 w 549"/>
                    <a:gd name="T33" fmla="*/ 24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9" h="242">
                      <a:moveTo>
                        <a:pt x="0" y="0"/>
                      </a:moveTo>
                      <a:lnTo>
                        <a:pt x="1" y="17"/>
                      </a:lnTo>
                      <a:lnTo>
                        <a:pt x="4" y="35"/>
                      </a:lnTo>
                      <a:lnTo>
                        <a:pt x="12" y="56"/>
                      </a:lnTo>
                      <a:lnTo>
                        <a:pt x="21" y="75"/>
                      </a:lnTo>
                      <a:lnTo>
                        <a:pt x="35" y="95"/>
                      </a:lnTo>
                      <a:lnTo>
                        <a:pt x="53" y="116"/>
                      </a:lnTo>
                      <a:lnTo>
                        <a:pt x="77" y="135"/>
                      </a:lnTo>
                      <a:lnTo>
                        <a:pt x="104" y="154"/>
                      </a:lnTo>
                      <a:lnTo>
                        <a:pt x="137" y="172"/>
                      </a:lnTo>
                      <a:lnTo>
                        <a:pt x="175" y="188"/>
                      </a:lnTo>
                      <a:lnTo>
                        <a:pt x="220" y="203"/>
                      </a:lnTo>
                      <a:lnTo>
                        <a:pt x="272" y="216"/>
                      </a:lnTo>
                      <a:lnTo>
                        <a:pt x="330" y="227"/>
                      </a:lnTo>
                      <a:lnTo>
                        <a:pt x="395" y="234"/>
                      </a:lnTo>
                      <a:lnTo>
                        <a:pt x="468" y="240"/>
                      </a:lnTo>
                      <a:lnTo>
                        <a:pt x="549" y="242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62" name="Freeform 308"/>
                <p:cNvSpPr>
                  <a:spLocks noChangeAspect="1"/>
                </p:cNvSpPr>
                <p:nvPr/>
              </p:nvSpPr>
              <p:spPr bwMode="auto">
                <a:xfrm>
                  <a:off x="5091" y="1488"/>
                  <a:ext cx="3" cy="1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63" name="Freeform 309"/>
                <p:cNvSpPr>
                  <a:spLocks noChangeAspect="1"/>
                </p:cNvSpPr>
                <p:nvPr/>
              </p:nvSpPr>
              <p:spPr bwMode="auto">
                <a:xfrm>
                  <a:off x="5123" y="1500"/>
                  <a:ext cx="0" cy="3"/>
                </a:xfrm>
                <a:custGeom>
                  <a:avLst/>
                  <a:gdLst>
                    <a:gd name="T0" fmla="*/ 0 h 55"/>
                    <a:gd name="T1" fmla="*/ 55 h 55"/>
                    <a:gd name="T2" fmla="*/ 0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0"/>
                      </a:moveTo>
                      <a:lnTo>
                        <a:pt x="0" y="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64" name="Freeform 310"/>
                <p:cNvSpPr>
                  <a:spLocks noChangeAspect="1"/>
                </p:cNvSpPr>
                <p:nvPr/>
              </p:nvSpPr>
              <p:spPr bwMode="auto">
                <a:xfrm>
                  <a:off x="5123" y="1488"/>
                  <a:ext cx="60" cy="13"/>
                </a:xfrm>
                <a:custGeom>
                  <a:avLst/>
                  <a:gdLst>
                    <a:gd name="T0" fmla="*/ 0 w 1099"/>
                    <a:gd name="T1" fmla="*/ 242 h 242"/>
                    <a:gd name="T2" fmla="*/ 87 w 1099"/>
                    <a:gd name="T3" fmla="*/ 241 h 242"/>
                    <a:gd name="T4" fmla="*/ 176 w 1099"/>
                    <a:gd name="T5" fmla="*/ 239 h 242"/>
                    <a:gd name="T6" fmla="*/ 268 w 1099"/>
                    <a:gd name="T7" fmla="*/ 234 h 242"/>
                    <a:gd name="T8" fmla="*/ 362 w 1099"/>
                    <a:gd name="T9" fmla="*/ 229 h 242"/>
                    <a:gd name="T10" fmla="*/ 455 w 1099"/>
                    <a:gd name="T11" fmla="*/ 222 h 242"/>
                    <a:gd name="T12" fmla="*/ 546 w 1099"/>
                    <a:gd name="T13" fmla="*/ 212 h 242"/>
                    <a:gd name="T14" fmla="*/ 634 w 1099"/>
                    <a:gd name="T15" fmla="*/ 200 h 242"/>
                    <a:gd name="T16" fmla="*/ 719 w 1099"/>
                    <a:gd name="T17" fmla="*/ 187 h 242"/>
                    <a:gd name="T18" fmla="*/ 797 w 1099"/>
                    <a:gd name="T19" fmla="*/ 171 h 242"/>
                    <a:gd name="T20" fmla="*/ 870 w 1099"/>
                    <a:gd name="T21" fmla="*/ 154 h 242"/>
                    <a:gd name="T22" fmla="*/ 935 w 1099"/>
                    <a:gd name="T23" fmla="*/ 134 h 242"/>
                    <a:gd name="T24" fmla="*/ 991 w 1099"/>
                    <a:gd name="T25" fmla="*/ 112 h 242"/>
                    <a:gd name="T26" fmla="*/ 1036 w 1099"/>
                    <a:gd name="T27" fmla="*/ 88 h 242"/>
                    <a:gd name="T28" fmla="*/ 1070 w 1099"/>
                    <a:gd name="T29" fmla="*/ 61 h 242"/>
                    <a:gd name="T30" fmla="*/ 1091 w 1099"/>
                    <a:gd name="T31" fmla="*/ 31 h 242"/>
                    <a:gd name="T32" fmla="*/ 1099 w 1099"/>
                    <a:gd name="T33" fmla="*/ 0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99" h="242">
                      <a:moveTo>
                        <a:pt x="0" y="242"/>
                      </a:moveTo>
                      <a:lnTo>
                        <a:pt x="87" y="241"/>
                      </a:lnTo>
                      <a:lnTo>
                        <a:pt x="176" y="239"/>
                      </a:lnTo>
                      <a:lnTo>
                        <a:pt x="268" y="234"/>
                      </a:lnTo>
                      <a:lnTo>
                        <a:pt x="362" y="229"/>
                      </a:lnTo>
                      <a:lnTo>
                        <a:pt x="455" y="222"/>
                      </a:lnTo>
                      <a:lnTo>
                        <a:pt x="546" y="212"/>
                      </a:lnTo>
                      <a:lnTo>
                        <a:pt x="634" y="200"/>
                      </a:lnTo>
                      <a:lnTo>
                        <a:pt x="719" y="187"/>
                      </a:lnTo>
                      <a:lnTo>
                        <a:pt x="797" y="171"/>
                      </a:lnTo>
                      <a:lnTo>
                        <a:pt x="870" y="154"/>
                      </a:lnTo>
                      <a:lnTo>
                        <a:pt x="935" y="134"/>
                      </a:lnTo>
                      <a:lnTo>
                        <a:pt x="991" y="112"/>
                      </a:lnTo>
                      <a:lnTo>
                        <a:pt x="1036" y="88"/>
                      </a:lnTo>
                      <a:lnTo>
                        <a:pt x="1070" y="61"/>
                      </a:lnTo>
                      <a:lnTo>
                        <a:pt x="1091" y="31"/>
                      </a:lnTo>
                      <a:lnTo>
                        <a:pt x="1099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65" name="Freeform 311"/>
                <p:cNvSpPr>
                  <a:spLocks noChangeAspect="1"/>
                </p:cNvSpPr>
                <p:nvPr/>
              </p:nvSpPr>
              <p:spPr bwMode="auto">
                <a:xfrm>
                  <a:off x="5123" y="1500"/>
                  <a:ext cx="0" cy="3"/>
                </a:xfrm>
                <a:custGeom>
                  <a:avLst/>
                  <a:gdLst>
                    <a:gd name="T0" fmla="*/ 55 h 55"/>
                    <a:gd name="T1" fmla="*/ 0 h 55"/>
                    <a:gd name="T2" fmla="*/ 55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55"/>
                      </a:moveTo>
                      <a:lnTo>
                        <a:pt x="0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66" name="Freeform 312"/>
                <p:cNvSpPr>
                  <a:spLocks noChangeAspect="1"/>
                </p:cNvSpPr>
                <p:nvPr/>
              </p:nvSpPr>
              <p:spPr bwMode="auto">
                <a:xfrm>
                  <a:off x="5182" y="1488"/>
                  <a:ext cx="3" cy="1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67" name="Freeform 313"/>
                <p:cNvSpPr>
                  <a:spLocks noChangeAspect="1"/>
                </p:cNvSpPr>
                <p:nvPr/>
              </p:nvSpPr>
              <p:spPr bwMode="auto">
                <a:xfrm>
                  <a:off x="5182" y="1488"/>
                  <a:ext cx="3" cy="1"/>
                </a:xfrm>
                <a:custGeom>
                  <a:avLst/>
                  <a:gdLst>
                    <a:gd name="T0" fmla="*/ 54 w 54"/>
                    <a:gd name="T1" fmla="*/ 0 w 54"/>
                    <a:gd name="T2" fmla="*/ 54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68" name="Freeform 314"/>
                <p:cNvSpPr>
                  <a:spLocks noChangeAspect="1"/>
                </p:cNvSpPr>
                <p:nvPr/>
              </p:nvSpPr>
              <p:spPr bwMode="auto">
                <a:xfrm>
                  <a:off x="5031" y="1488"/>
                  <a:ext cx="2" cy="1"/>
                </a:xfrm>
                <a:custGeom>
                  <a:avLst/>
                  <a:gdLst>
                    <a:gd name="T0" fmla="*/ 54 w 54"/>
                    <a:gd name="T1" fmla="*/ 0 w 54"/>
                    <a:gd name="T2" fmla="*/ 54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69" name="Freeform 315"/>
                <p:cNvSpPr>
                  <a:spLocks noChangeAspect="1"/>
                </p:cNvSpPr>
                <p:nvPr/>
              </p:nvSpPr>
              <p:spPr bwMode="auto">
                <a:xfrm>
                  <a:off x="5033" y="1488"/>
                  <a:ext cx="90" cy="31"/>
                </a:xfrm>
                <a:custGeom>
                  <a:avLst/>
                  <a:gdLst>
                    <a:gd name="T0" fmla="*/ 0 w 1647"/>
                    <a:gd name="T1" fmla="*/ 0 h 563"/>
                    <a:gd name="T2" fmla="*/ 7 w 1647"/>
                    <a:gd name="T3" fmla="*/ 49 h 563"/>
                    <a:gd name="T4" fmla="*/ 27 w 1647"/>
                    <a:gd name="T5" fmla="*/ 101 h 563"/>
                    <a:gd name="T6" fmla="*/ 61 w 1647"/>
                    <a:gd name="T7" fmla="*/ 151 h 563"/>
                    <a:gd name="T8" fmla="*/ 108 w 1647"/>
                    <a:gd name="T9" fmla="*/ 200 h 563"/>
                    <a:gd name="T10" fmla="*/ 168 w 1647"/>
                    <a:gd name="T11" fmla="*/ 248 h 563"/>
                    <a:gd name="T12" fmla="*/ 242 w 1647"/>
                    <a:gd name="T13" fmla="*/ 294 h 563"/>
                    <a:gd name="T14" fmla="*/ 328 w 1647"/>
                    <a:gd name="T15" fmla="*/ 339 h 563"/>
                    <a:gd name="T16" fmla="*/ 427 w 1647"/>
                    <a:gd name="T17" fmla="*/ 381 h 563"/>
                    <a:gd name="T18" fmla="*/ 537 w 1647"/>
                    <a:gd name="T19" fmla="*/ 419 h 563"/>
                    <a:gd name="T20" fmla="*/ 660 w 1647"/>
                    <a:gd name="T21" fmla="*/ 455 h 563"/>
                    <a:gd name="T22" fmla="*/ 796 w 1647"/>
                    <a:gd name="T23" fmla="*/ 486 h 563"/>
                    <a:gd name="T24" fmla="*/ 943 w 1647"/>
                    <a:gd name="T25" fmla="*/ 511 h 563"/>
                    <a:gd name="T26" fmla="*/ 1102 w 1647"/>
                    <a:gd name="T27" fmla="*/ 533 h 563"/>
                    <a:gd name="T28" fmla="*/ 1272 w 1647"/>
                    <a:gd name="T29" fmla="*/ 549 h 563"/>
                    <a:gd name="T30" fmla="*/ 1453 w 1647"/>
                    <a:gd name="T31" fmla="*/ 558 h 563"/>
                    <a:gd name="T32" fmla="*/ 1647 w 1647"/>
                    <a:gd name="T33" fmla="*/ 563 h 5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47" h="563">
                      <a:moveTo>
                        <a:pt x="0" y="0"/>
                      </a:moveTo>
                      <a:lnTo>
                        <a:pt x="7" y="49"/>
                      </a:lnTo>
                      <a:lnTo>
                        <a:pt x="27" y="101"/>
                      </a:lnTo>
                      <a:lnTo>
                        <a:pt x="61" y="151"/>
                      </a:lnTo>
                      <a:lnTo>
                        <a:pt x="108" y="200"/>
                      </a:lnTo>
                      <a:lnTo>
                        <a:pt x="168" y="248"/>
                      </a:lnTo>
                      <a:lnTo>
                        <a:pt x="242" y="294"/>
                      </a:lnTo>
                      <a:lnTo>
                        <a:pt x="328" y="339"/>
                      </a:lnTo>
                      <a:lnTo>
                        <a:pt x="427" y="381"/>
                      </a:lnTo>
                      <a:lnTo>
                        <a:pt x="537" y="419"/>
                      </a:lnTo>
                      <a:lnTo>
                        <a:pt x="660" y="455"/>
                      </a:lnTo>
                      <a:lnTo>
                        <a:pt x="796" y="486"/>
                      </a:lnTo>
                      <a:lnTo>
                        <a:pt x="943" y="511"/>
                      </a:lnTo>
                      <a:lnTo>
                        <a:pt x="1102" y="533"/>
                      </a:lnTo>
                      <a:lnTo>
                        <a:pt x="1272" y="549"/>
                      </a:lnTo>
                      <a:lnTo>
                        <a:pt x="1453" y="558"/>
                      </a:lnTo>
                      <a:lnTo>
                        <a:pt x="1647" y="563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0" name="Freeform 316"/>
                <p:cNvSpPr>
                  <a:spLocks noChangeAspect="1"/>
                </p:cNvSpPr>
                <p:nvPr/>
              </p:nvSpPr>
              <p:spPr bwMode="auto">
                <a:xfrm>
                  <a:off x="5031" y="1488"/>
                  <a:ext cx="2" cy="1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1" name="Freeform 317"/>
                <p:cNvSpPr>
                  <a:spLocks noChangeAspect="1"/>
                </p:cNvSpPr>
                <p:nvPr/>
              </p:nvSpPr>
              <p:spPr bwMode="auto">
                <a:xfrm>
                  <a:off x="5123" y="1517"/>
                  <a:ext cx="0" cy="4"/>
                </a:xfrm>
                <a:custGeom>
                  <a:avLst/>
                  <a:gdLst>
                    <a:gd name="T0" fmla="*/ 0 h 55"/>
                    <a:gd name="T1" fmla="*/ 55 h 55"/>
                    <a:gd name="T2" fmla="*/ 0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0"/>
                      </a:moveTo>
                      <a:lnTo>
                        <a:pt x="0" y="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2" name="Freeform 318"/>
                <p:cNvSpPr>
                  <a:spLocks noChangeAspect="1"/>
                </p:cNvSpPr>
                <p:nvPr/>
              </p:nvSpPr>
              <p:spPr bwMode="auto">
                <a:xfrm>
                  <a:off x="5123" y="1488"/>
                  <a:ext cx="120" cy="31"/>
                </a:xfrm>
                <a:custGeom>
                  <a:avLst/>
                  <a:gdLst>
                    <a:gd name="T0" fmla="*/ 0 w 2196"/>
                    <a:gd name="T1" fmla="*/ 563 h 563"/>
                    <a:gd name="T2" fmla="*/ 198 w 2196"/>
                    <a:gd name="T3" fmla="*/ 560 h 563"/>
                    <a:gd name="T4" fmla="*/ 397 w 2196"/>
                    <a:gd name="T5" fmla="*/ 552 h 563"/>
                    <a:gd name="T6" fmla="*/ 594 w 2196"/>
                    <a:gd name="T7" fmla="*/ 540 h 563"/>
                    <a:gd name="T8" fmla="*/ 789 w 2196"/>
                    <a:gd name="T9" fmla="*/ 524 h 563"/>
                    <a:gd name="T10" fmla="*/ 977 w 2196"/>
                    <a:gd name="T11" fmla="*/ 503 h 563"/>
                    <a:gd name="T12" fmla="*/ 1159 w 2196"/>
                    <a:gd name="T13" fmla="*/ 477 h 563"/>
                    <a:gd name="T14" fmla="*/ 1331 w 2196"/>
                    <a:gd name="T15" fmla="*/ 447 h 563"/>
                    <a:gd name="T16" fmla="*/ 1494 w 2196"/>
                    <a:gd name="T17" fmla="*/ 414 h 563"/>
                    <a:gd name="T18" fmla="*/ 1643 w 2196"/>
                    <a:gd name="T19" fmla="*/ 376 h 563"/>
                    <a:gd name="T20" fmla="*/ 1778 w 2196"/>
                    <a:gd name="T21" fmla="*/ 333 h 563"/>
                    <a:gd name="T22" fmla="*/ 1898 w 2196"/>
                    <a:gd name="T23" fmla="*/ 287 h 563"/>
                    <a:gd name="T24" fmla="*/ 2001 w 2196"/>
                    <a:gd name="T25" fmla="*/ 236 h 563"/>
                    <a:gd name="T26" fmla="*/ 2083 w 2196"/>
                    <a:gd name="T27" fmla="*/ 183 h 563"/>
                    <a:gd name="T28" fmla="*/ 2144 w 2196"/>
                    <a:gd name="T29" fmla="*/ 125 h 563"/>
                    <a:gd name="T30" fmla="*/ 2182 w 2196"/>
                    <a:gd name="T31" fmla="*/ 64 h 563"/>
                    <a:gd name="T32" fmla="*/ 2196 w 2196"/>
                    <a:gd name="T33" fmla="*/ 0 h 5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96" h="563">
                      <a:moveTo>
                        <a:pt x="0" y="563"/>
                      </a:moveTo>
                      <a:lnTo>
                        <a:pt x="198" y="560"/>
                      </a:lnTo>
                      <a:lnTo>
                        <a:pt x="397" y="552"/>
                      </a:lnTo>
                      <a:lnTo>
                        <a:pt x="594" y="540"/>
                      </a:lnTo>
                      <a:lnTo>
                        <a:pt x="789" y="524"/>
                      </a:lnTo>
                      <a:lnTo>
                        <a:pt x="977" y="503"/>
                      </a:lnTo>
                      <a:lnTo>
                        <a:pt x="1159" y="477"/>
                      </a:lnTo>
                      <a:lnTo>
                        <a:pt x="1331" y="447"/>
                      </a:lnTo>
                      <a:lnTo>
                        <a:pt x="1494" y="414"/>
                      </a:lnTo>
                      <a:lnTo>
                        <a:pt x="1643" y="376"/>
                      </a:lnTo>
                      <a:lnTo>
                        <a:pt x="1778" y="333"/>
                      </a:lnTo>
                      <a:lnTo>
                        <a:pt x="1898" y="287"/>
                      </a:lnTo>
                      <a:lnTo>
                        <a:pt x="2001" y="236"/>
                      </a:lnTo>
                      <a:lnTo>
                        <a:pt x="2083" y="183"/>
                      </a:lnTo>
                      <a:lnTo>
                        <a:pt x="2144" y="125"/>
                      </a:lnTo>
                      <a:lnTo>
                        <a:pt x="2182" y="64"/>
                      </a:lnTo>
                      <a:lnTo>
                        <a:pt x="2196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3" name="Freeform 319"/>
                <p:cNvSpPr>
                  <a:spLocks noChangeAspect="1"/>
                </p:cNvSpPr>
                <p:nvPr/>
              </p:nvSpPr>
              <p:spPr bwMode="auto">
                <a:xfrm>
                  <a:off x="5123" y="1517"/>
                  <a:ext cx="0" cy="4"/>
                </a:xfrm>
                <a:custGeom>
                  <a:avLst/>
                  <a:gdLst>
                    <a:gd name="T0" fmla="*/ 55 h 55"/>
                    <a:gd name="T1" fmla="*/ 0 h 55"/>
                    <a:gd name="T2" fmla="*/ 55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55"/>
                      </a:moveTo>
                      <a:lnTo>
                        <a:pt x="0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4" name="Freeform 320"/>
                <p:cNvSpPr>
                  <a:spLocks noChangeAspect="1"/>
                </p:cNvSpPr>
                <p:nvPr/>
              </p:nvSpPr>
              <p:spPr bwMode="auto">
                <a:xfrm>
                  <a:off x="5242" y="1488"/>
                  <a:ext cx="3" cy="1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5" name="Freeform 321"/>
                <p:cNvSpPr>
                  <a:spLocks noChangeAspect="1"/>
                </p:cNvSpPr>
                <p:nvPr/>
              </p:nvSpPr>
              <p:spPr bwMode="auto">
                <a:xfrm>
                  <a:off x="5242" y="1488"/>
                  <a:ext cx="3" cy="1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6" name="Freeform 322"/>
                <p:cNvSpPr>
                  <a:spLocks noChangeAspect="1"/>
                </p:cNvSpPr>
                <p:nvPr/>
              </p:nvSpPr>
              <p:spPr bwMode="auto">
                <a:xfrm>
                  <a:off x="4970" y="1488"/>
                  <a:ext cx="3" cy="1"/>
                </a:xfrm>
                <a:custGeom>
                  <a:avLst/>
                  <a:gdLst>
                    <a:gd name="T0" fmla="*/ 54 w 54"/>
                    <a:gd name="T1" fmla="*/ 0 w 54"/>
                    <a:gd name="T2" fmla="*/ 54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7" name="Freeform 323"/>
                <p:cNvSpPr>
                  <a:spLocks noChangeAspect="1"/>
                </p:cNvSpPr>
                <p:nvPr/>
              </p:nvSpPr>
              <p:spPr bwMode="auto">
                <a:xfrm>
                  <a:off x="4972" y="1488"/>
                  <a:ext cx="151" cy="49"/>
                </a:xfrm>
                <a:custGeom>
                  <a:avLst/>
                  <a:gdLst>
                    <a:gd name="T0" fmla="*/ 0 w 2746"/>
                    <a:gd name="T1" fmla="*/ 0 h 885"/>
                    <a:gd name="T2" fmla="*/ 12 w 2746"/>
                    <a:gd name="T3" fmla="*/ 82 h 885"/>
                    <a:gd name="T4" fmla="*/ 49 w 2746"/>
                    <a:gd name="T5" fmla="*/ 165 h 885"/>
                    <a:gd name="T6" fmla="*/ 110 w 2746"/>
                    <a:gd name="T7" fmla="*/ 245 h 885"/>
                    <a:gd name="T8" fmla="*/ 195 w 2746"/>
                    <a:gd name="T9" fmla="*/ 324 h 885"/>
                    <a:gd name="T10" fmla="*/ 302 w 2746"/>
                    <a:gd name="T11" fmla="*/ 400 h 885"/>
                    <a:gd name="T12" fmla="*/ 430 w 2746"/>
                    <a:gd name="T13" fmla="*/ 474 h 885"/>
                    <a:gd name="T14" fmla="*/ 580 w 2746"/>
                    <a:gd name="T15" fmla="*/ 542 h 885"/>
                    <a:gd name="T16" fmla="*/ 750 w 2746"/>
                    <a:gd name="T17" fmla="*/ 608 h 885"/>
                    <a:gd name="T18" fmla="*/ 939 w 2746"/>
                    <a:gd name="T19" fmla="*/ 668 h 885"/>
                    <a:gd name="T20" fmla="*/ 1147 w 2746"/>
                    <a:gd name="T21" fmla="*/ 721 h 885"/>
                    <a:gd name="T22" fmla="*/ 1373 w 2746"/>
                    <a:gd name="T23" fmla="*/ 768 h 885"/>
                    <a:gd name="T24" fmla="*/ 1616 w 2746"/>
                    <a:gd name="T25" fmla="*/ 808 h 885"/>
                    <a:gd name="T26" fmla="*/ 1875 w 2746"/>
                    <a:gd name="T27" fmla="*/ 841 h 885"/>
                    <a:gd name="T28" fmla="*/ 2151 w 2746"/>
                    <a:gd name="T29" fmla="*/ 864 h 885"/>
                    <a:gd name="T30" fmla="*/ 2441 w 2746"/>
                    <a:gd name="T31" fmla="*/ 879 h 885"/>
                    <a:gd name="T32" fmla="*/ 2746 w 2746"/>
                    <a:gd name="T33" fmla="*/ 885 h 8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46" h="885">
                      <a:moveTo>
                        <a:pt x="0" y="0"/>
                      </a:moveTo>
                      <a:lnTo>
                        <a:pt x="12" y="82"/>
                      </a:lnTo>
                      <a:lnTo>
                        <a:pt x="49" y="165"/>
                      </a:lnTo>
                      <a:lnTo>
                        <a:pt x="110" y="245"/>
                      </a:lnTo>
                      <a:lnTo>
                        <a:pt x="195" y="324"/>
                      </a:lnTo>
                      <a:lnTo>
                        <a:pt x="302" y="400"/>
                      </a:lnTo>
                      <a:lnTo>
                        <a:pt x="430" y="474"/>
                      </a:lnTo>
                      <a:lnTo>
                        <a:pt x="580" y="542"/>
                      </a:lnTo>
                      <a:lnTo>
                        <a:pt x="750" y="608"/>
                      </a:lnTo>
                      <a:lnTo>
                        <a:pt x="939" y="668"/>
                      </a:lnTo>
                      <a:lnTo>
                        <a:pt x="1147" y="721"/>
                      </a:lnTo>
                      <a:lnTo>
                        <a:pt x="1373" y="768"/>
                      </a:lnTo>
                      <a:lnTo>
                        <a:pt x="1616" y="808"/>
                      </a:lnTo>
                      <a:lnTo>
                        <a:pt x="1875" y="841"/>
                      </a:lnTo>
                      <a:lnTo>
                        <a:pt x="2151" y="864"/>
                      </a:lnTo>
                      <a:lnTo>
                        <a:pt x="2441" y="879"/>
                      </a:lnTo>
                      <a:lnTo>
                        <a:pt x="2746" y="885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8" name="Freeform 324"/>
                <p:cNvSpPr>
                  <a:spLocks noChangeAspect="1"/>
                </p:cNvSpPr>
                <p:nvPr/>
              </p:nvSpPr>
              <p:spPr bwMode="auto">
                <a:xfrm>
                  <a:off x="4970" y="1488"/>
                  <a:ext cx="3" cy="1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79" name="Freeform 325"/>
                <p:cNvSpPr>
                  <a:spLocks noChangeAspect="1"/>
                </p:cNvSpPr>
                <p:nvPr/>
              </p:nvSpPr>
              <p:spPr bwMode="auto">
                <a:xfrm>
                  <a:off x="5123" y="1535"/>
                  <a:ext cx="0" cy="3"/>
                </a:xfrm>
                <a:custGeom>
                  <a:avLst/>
                  <a:gdLst>
                    <a:gd name="T0" fmla="*/ 0 h 55"/>
                    <a:gd name="T1" fmla="*/ 55 h 55"/>
                    <a:gd name="T2" fmla="*/ 0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0"/>
                      </a:moveTo>
                      <a:lnTo>
                        <a:pt x="0" y="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80" name="Freeform 326"/>
                <p:cNvSpPr>
                  <a:spLocks noChangeAspect="1"/>
                </p:cNvSpPr>
                <p:nvPr/>
              </p:nvSpPr>
              <p:spPr bwMode="auto">
                <a:xfrm>
                  <a:off x="5123" y="1488"/>
                  <a:ext cx="180" cy="49"/>
                </a:xfrm>
                <a:custGeom>
                  <a:avLst/>
                  <a:gdLst>
                    <a:gd name="T0" fmla="*/ 0 w 3295"/>
                    <a:gd name="T1" fmla="*/ 885 h 885"/>
                    <a:gd name="T2" fmla="*/ 310 w 3295"/>
                    <a:gd name="T3" fmla="*/ 880 h 885"/>
                    <a:gd name="T4" fmla="*/ 618 w 3295"/>
                    <a:gd name="T5" fmla="*/ 868 h 885"/>
                    <a:gd name="T6" fmla="*/ 920 w 3295"/>
                    <a:gd name="T7" fmla="*/ 848 h 885"/>
                    <a:gd name="T8" fmla="*/ 1215 w 3295"/>
                    <a:gd name="T9" fmla="*/ 821 h 885"/>
                    <a:gd name="T10" fmla="*/ 1500 w 3295"/>
                    <a:gd name="T11" fmla="*/ 786 h 885"/>
                    <a:gd name="T12" fmla="*/ 1772 w 3295"/>
                    <a:gd name="T13" fmla="*/ 745 h 885"/>
                    <a:gd name="T14" fmla="*/ 2030 w 3295"/>
                    <a:gd name="T15" fmla="*/ 695 h 885"/>
                    <a:gd name="T16" fmla="*/ 2269 w 3295"/>
                    <a:gd name="T17" fmla="*/ 641 h 885"/>
                    <a:gd name="T18" fmla="*/ 2491 w 3295"/>
                    <a:gd name="T19" fmla="*/ 580 h 885"/>
                    <a:gd name="T20" fmla="*/ 2690 w 3295"/>
                    <a:gd name="T21" fmla="*/ 512 h 885"/>
                    <a:gd name="T22" fmla="*/ 2864 w 3295"/>
                    <a:gd name="T23" fmla="*/ 440 h 885"/>
                    <a:gd name="T24" fmla="*/ 3013 w 3295"/>
                    <a:gd name="T25" fmla="*/ 362 h 885"/>
                    <a:gd name="T26" fmla="*/ 3132 w 3295"/>
                    <a:gd name="T27" fmla="*/ 278 h 885"/>
                    <a:gd name="T28" fmla="*/ 3221 w 3295"/>
                    <a:gd name="T29" fmla="*/ 189 h 885"/>
                    <a:gd name="T30" fmla="*/ 3275 w 3295"/>
                    <a:gd name="T31" fmla="*/ 97 h 885"/>
                    <a:gd name="T32" fmla="*/ 3295 w 3295"/>
                    <a:gd name="T33" fmla="*/ 0 h 8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295" h="885">
                      <a:moveTo>
                        <a:pt x="0" y="885"/>
                      </a:moveTo>
                      <a:lnTo>
                        <a:pt x="310" y="880"/>
                      </a:lnTo>
                      <a:lnTo>
                        <a:pt x="618" y="868"/>
                      </a:lnTo>
                      <a:lnTo>
                        <a:pt x="920" y="848"/>
                      </a:lnTo>
                      <a:lnTo>
                        <a:pt x="1215" y="821"/>
                      </a:lnTo>
                      <a:lnTo>
                        <a:pt x="1500" y="786"/>
                      </a:lnTo>
                      <a:lnTo>
                        <a:pt x="1772" y="745"/>
                      </a:lnTo>
                      <a:lnTo>
                        <a:pt x="2030" y="695"/>
                      </a:lnTo>
                      <a:lnTo>
                        <a:pt x="2269" y="641"/>
                      </a:lnTo>
                      <a:lnTo>
                        <a:pt x="2491" y="580"/>
                      </a:lnTo>
                      <a:lnTo>
                        <a:pt x="2690" y="512"/>
                      </a:lnTo>
                      <a:lnTo>
                        <a:pt x="2864" y="440"/>
                      </a:lnTo>
                      <a:lnTo>
                        <a:pt x="3013" y="362"/>
                      </a:lnTo>
                      <a:lnTo>
                        <a:pt x="3132" y="278"/>
                      </a:lnTo>
                      <a:lnTo>
                        <a:pt x="3221" y="189"/>
                      </a:lnTo>
                      <a:lnTo>
                        <a:pt x="3275" y="97"/>
                      </a:lnTo>
                      <a:lnTo>
                        <a:pt x="3295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81" name="Freeform 327"/>
                <p:cNvSpPr>
                  <a:spLocks noChangeAspect="1"/>
                </p:cNvSpPr>
                <p:nvPr/>
              </p:nvSpPr>
              <p:spPr bwMode="auto">
                <a:xfrm>
                  <a:off x="5123" y="1535"/>
                  <a:ext cx="0" cy="3"/>
                </a:xfrm>
                <a:custGeom>
                  <a:avLst/>
                  <a:gdLst>
                    <a:gd name="T0" fmla="*/ 55 h 55"/>
                    <a:gd name="T1" fmla="*/ 0 h 55"/>
                    <a:gd name="T2" fmla="*/ 55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55"/>
                      </a:moveTo>
                      <a:lnTo>
                        <a:pt x="0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82" name="Freeform 328"/>
                <p:cNvSpPr>
                  <a:spLocks noChangeAspect="1"/>
                </p:cNvSpPr>
                <p:nvPr/>
              </p:nvSpPr>
              <p:spPr bwMode="auto">
                <a:xfrm>
                  <a:off x="5302" y="1488"/>
                  <a:ext cx="3" cy="1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83" name="Freeform 329"/>
                <p:cNvSpPr>
                  <a:spLocks noChangeAspect="1"/>
                </p:cNvSpPr>
                <p:nvPr/>
              </p:nvSpPr>
              <p:spPr bwMode="auto">
                <a:xfrm>
                  <a:off x="5302" y="1488"/>
                  <a:ext cx="3" cy="1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84" name="Freeform 330"/>
                <p:cNvSpPr>
                  <a:spLocks noChangeAspect="1"/>
                </p:cNvSpPr>
                <p:nvPr/>
              </p:nvSpPr>
              <p:spPr bwMode="auto">
                <a:xfrm>
                  <a:off x="4910" y="1488"/>
                  <a:ext cx="3" cy="1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85" name="Freeform 331"/>
                <p:cNvSpPr>
                  <a:spLocks noChangeAspect="1"/>
                </p:cNvSpPr>
                <p:nvPr/>
              </p:nvSpPr>
              <p:spPr bwMode="auto">
                <a:xfrm>
                  <a:off x="4912" y="1488"/>
                  <a:ext cx="211" cy="67"/>
                </a:xfrm>
                <a:custGeom>
                  <a:avLst/>
                  <a:gdLst>
                    <a:gd name="T0" fmla="*/ 0 w 3844"/>
                    <a:gd name="T1" fmla="*/ 0 h 1206"/>
                    <a:gd name="T2" fmla="*/ 18 w 3844"/>
                    <a:gd name="T3" fmla="*/ 116 h 1206"/>
                    <a:gd name="T4" fmla="*/ 72 w 3844"/>
                    <a:gd name="T5" fmla="*/ 229 h 1206"/>
                    <a:gd name="T6" fmla="*/ 161 w 3844"/>
                    <a:gd name="T7" fmla="*/ 341 h 1206"/>
                    <a:gd name="T8" fmla="*/ 282 w 3844"/>
                    <a:gd name="T9" fmla="*/ 449 h 1206"/>
                    <a:gd name="T10" fmla="*/ 435 w 3844"/>
                    <a:gd name="T11" fmla="*/ 553 h 1206"/>
                    <a:gd name="T12" fmla="*/ 619 w 3844"/>
                    <a:gd name="T13" fmla="*/ 654 h 1206"/>
                    <a:gd name="T14" fmla="*/ 832 w 3844"/>
                    <a:gd name="T15" fmla="*/ 747 h 1206"/>
                    <a:gd name="T16" fmla="*/ 1072 w 3844"/>
                    <a:gd name="T17" fmla="*/ 834 h 1206"/>
                    <a:gd name="T18" fmla="*/ 1340 w 3844"/>
                    <a:gd name="T19" fmla="*/ 915 h 1206"/>
                    <a:gd name="T20" fmla="*/ 1632 w 3844"/>
                    <a:gd name="T21" fmla="*/ 987 h 1206"/>
                    <a:gd name="T22" fmla="*/ 1949 w 3844"/>
                    <a:gd name="T23" fmla="*/ 1051 h 1206"/>
                    <a:gd name="T24" fmla="*/ 2288 w 3844"/>
                    <a:gd name="T25" fmla="*/ 1104 h 1206"/>
                    <a:gd name="T26" fmla="*/ 2648 w 3844"/>
                    <a:gd name="T27" fmla="*/ 1147 h 1206"/>
                    <a:gd name="T28" fmla="*/ 3029 w 3844"/>
                    <a:gd name="T29" fmla="*/ 1179 h 1206"/>
                    <a:gd name="T30" fmla="*/ 3427 w 3844"/>
                    <a:gd name="T31" fmla="*/ 1198 h 1206"/>
                    <a:gd name="T32" fmla="*/ 3844 w 3844"/>
                    <a:gd name="T33" fmla="*/ 1206 h 1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44" h="1206">
                      <a:moveTo>
                        <a:pt x="0" y="0"/>
                      </a:moveTo>
                      <a:lnTo>
                        <a:pt x="18" y="116"/>
                      </a:lnTo>
                      <a:lnTo>
                        <a:pt x="72" y="229"/>
                      </a:lnTo>
                      <a:lnTo>
                        <a:pt x="161" y="341"/>
                      </a:lnTo>
                      <a:lnTo>
                        <a:pt x="282" y="449"/>
                      </a:lnTo>
                      <a:lnTo>
                        <a:pt x="435" y="553"/>
                      </a:lnTo>
                      <a:lnTo>
                        <a:pt x="619" y="654"/>
                      </a:lnTo>
                      <a:lnTo>
                        <a:pt x="832" y="747"/>
                      </a:lnTo>
                      <a:lnTo>
                        <a:pt x="1072" y="834"/>
                      </a:lnTo>
                      <a:lnTo>
                        <a:pt x="1340" y="915"/>
                      </a:lnTo>
                      <a:lnTo>
                        <a:pt x="1632" y="987"/>
                      </a:lnTo>
                      <a:lnTo>
                        <a:pt x="1949" y="1051"/>
                      </a:lnTo>
                      <a:lnTo>
                        <a:pt x="2288" y="1104"/>
                      </a:lnTo>
                      <a:lnTo>
                        <a:pt x="2648" y="1147"/>
                      </a:lnTo>
                      <a:lnTo>
                        <a:pt x="3029" y="1179"/>
                      </a:lnTo>
                      <a:lnTo>
                        <a:pt x="3427" y="1198"/>
                      </a:lnTo>
                      <a:lnTo>
                        <a:pt x="3844" y="1206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86" name="Freeform 332"/>
                <p:cNvSpPr>
                  <a:spLocks noChangeAspect="1"/>
                </p:cNvSpPr>
                <p:nvPr/>
              </p:nvSpPr>
              <p:spPr bwMode="auto">
                <a:xfrm>
                  <a:off x="4910" y="1488"/>
                  <a:ext cx="3" cy="1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87" name="Freeform 333"/>
                <p:cNvSpPr>
                  <a:spLocks noChangeAspect="1"/>
                </p:cNvSpPr>
                <p:nvPr/>
              </p:nvSpPr>
              <p:spPr bwMode="auto">
                <a:xfrm>
                  <a:off x="5123" y="1553"/>
                  <a:ext cx="0" cy="3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88" name="Freeform 334"/>
                <p:cNvSpPr>
                  <a:spLocks noChangeAspect="1"/>
                </p:cNvSpPr>
                <p:nvPr/>
              </p:nvSpPr>
              <p:spPr bwMode="auto">
                <a:xfrm>
                  <a:off x="5123" y="1488"/>
                  <a:ext cx="241" cy="67"/>
                </a:xfrm>
                <a:custGeom>
                  <a:avLst/>
                  <a:gdLst>
                    <a:gd name="T0" fmla="*/ 0 w 4392"/>
                    <a:gd name="T1" fmla="*/ 1206 h 1206"/>
                    <a:gd name="T2" fmla="*/ 422 w 4392"/>
                    <a:gd name="T3" fmla="*/ 1199 h 1206"/>
                    <a:gd name="T4" fmla="*/ 839 w 4392"/>
                    <a:gd name="T5" fmla="*/ 1182 h 1206"/>
                    <a:gd name="T6" fmla="*/ 1245 w 4392"/>
                    <a:gd name="T7" fmla="*/ 1154 h 1206"/>
                    <a:gd name="T8" fmla="*/ 1641 w 4392"/>
                    <a:gd name="T9" fmla="*/ 1117 h 1206"/>
                    <a:gd name="T10" fmla="*/ 2022 w 4392"/>
                    <a:gd name="T11" fmla="*/ 1068 h 1206"/>
                    <a:gd name="T12" fmla="*/ 2385 w 4392"/>
                    <a:gd name="T13" fmla="*/ 1010 h 1206"/>
                    <a:gd name="T14" fmla="*/ 2726 w 4392"/>
                    <a:gd name="T15" fmla="*/ 944 h 1206"/>
                    <a:gd name="T16" fmla="*/ 3045 w 4392"/>
                    <a:gd name="T17" fmla="*/ 868 h 1206"/>
                    <a:gd name="T18" fmla="*/ 3337 w 4392"/>
                    <a:gd name="T19" fmla="*/ 784 h 1206"/>
                    <a:gd name="T20" fmla="*/ 3600 w 4392"/>
                    <a:gd name="T21" fmla="*/ 692 h 1206"/>
                    <a:gd name="T22" fmla="*/ 3830 w 4392"/>
                    <a:gd name="T23" fmla="*/ 593 h 1206"/>
                    <a:gd name="T24" fmla="*/ 4024 w 4392"/>
                    <a:gd name="T25" fmla="*/ 487 h 1206"/>
                    <a:gd name="T26" fmla="*/ 4181 w 4392"/>
                    <a:gd name="T27" fmla="*/ 373 h 1206"/>
                    <a:gd name="T28" fmla="*/ 4296 w 4392"/>
                    <a:gd name="T29" fmla="*/ 255 h 1206"/>
                    <a:gd name="T30" fmla="*/ 4368 w 4392"/>
                    <a:gd name="T31" fmla="*/ 130 h 1206"/>
                    <a:gd name="T32" fmla="*/ 4392 w 4392"/>
                    <a:gd name="T33" fmla="*/ 0 h 1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92" h="1206">
                      <a:moveTo>
                        <a:pt x="0" y="1206"/>
                      </a:moveTo>
                      <a:lnTo>
                        <a:pt x="422" y="1199"/>
                      </a:lnTo>
                      <a:lnTo>
                        <a:pt x="839" y="1182"/>
                      </a:lnTo>
                      <a:lnTo>
                        <a:pt x="1245" y="1154"/>
                      </a:lnTo>
                      <a:lnTo>
                        <a:pt x="1641" y="1117"/>
                      </a:lnTo>
                      <a:lnTo>
                        <a:pt x="2022" y="1068"/>
                      </a:lnTo>
                      <a:lnTo>
                        <a:pt x="2385" y="1010"/>
                      </a:lnTo>
                      <a:lnTo>
                        <a:pt x="2726" y="944"/>
                      </a:lnTo>
                      <a:lnTo>
                        <a:pt x="3045" y="868"/>
                      </a:lnTo>
                      <a:lnTo>
                        <a:pt x="3337" y="784"/>
                      </a:lnTo>
                      <a:lnTo>
                        <a:pt x="3600" y="692"/>
                      </a:lnTo>
                      <a:lnTo>
                        <a:pt x="3830" y="593"/>
                      </a:lnTo>
                      <a:lnTo>
                        <a:pt x="4024" y="487"/>
                      </a:lnTo>
                      <a:lnTo>
                        <a:pt x="4181" y="373"/>
                      </a:lnTo>
                      <a:lnTo>
                        <a:pt x="4296" y="255"/>
                      </a:lnTo>
                      <a:lnTo>
                        <a:pt x="4368" y="130"/>
                      </a:lnTo>
                      <a:lnTo>
                        <a:pt x="4392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89" name="Freeform 335"/>
                <p:cNvSpPr>
                  <a:spLocks noChangeAspect="1"/>
                </p:cNvSpPr>
                <p:nvPr/>
              </p:nvSpPr>
              <p:spPr bwMode="auto">
                <a:xfrm>
                  <a:off x="5123" y="1553"/>
                  <a:ext cx="0" cy="3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90" name="Freeform 336"/>
                <p:cNvSpPr>
                  <a:spLocks noChangeAspect="1"/>
                </p:cNvSpPr>
                <p:nvPr/>
              </p:nvSpPr>
              <p:spPr bwMode="auto">
                <a:xfrm>
                  <a:off x="5362" y="1488"/>
                  <a:ext cx="3" cy="1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91" name="Freeform 337"/>
                <p:cNvSpPr>
                  <a:spLocks noChangeAspect="1"/>
                </p:cNvSpPr>
                <p:nvPr/>
              </p:nvSpPr>
              <p:spPr bwMode="auto">
                <a:xfrm>
                  <a:off x="5362" y="1488"/>
                  <a:ext cx="3" cy="1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92" name="Freeform 338"/>
                <p:cNvSpPr>
                  <a:spLocks noChangeAspect="1"/>
                </p:cNvSpPr>
                <p:nvPr/>
              </p:nvSpPr>
              <p:spPr bwMode="auto">
                <a:xfrm>
                  <a:off x="4850" y="1488"/>
                  <a:ext cx="3" cy="1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93" name="Freeform 339"/>
                <p:cNvSpPr>
                  <a:spLocks noChangeAspect="1"/>
                </p:cNvSpPr>
                <p:nvPr/>
              </p:nvSpPr>
              <p:spPr bwMode="auto">
                <a:xfrm>
                  <a:off x="4851" y="1488"/>
                  <a:ext cx="272" cy="85"/>
                </a:xfrm>
                <a:custGeom>
                  <a:avLst/>
                  <a:gdLst>
                    <a:gd name="T0" fmla="*/ 0 w 4943"/>
                    <a:gd name="T1" fmla="*/ 0 h 1527"/>
                    <a:gd name="T2" fmla="*/ 24 w 4943"/>
                    <a:gd name="T3" fmla="*/ 148 h 1527"/>
                    <a:gd name="T4" fmla="*/ 95 w 4943"/>
                    <a:gd name="T5" fmla="*/ 293 h 1527"/>
                    <a:gd name="T6" fmla="*/ 210 w 4943"/>
                    <a:gd name="T7" fmla="*/ 435 h 1527"/>
                    <a:gd name="T8" fmla="*/ 368 w 4943"/>
                    <a:gd name="T9" fmla="*/ 573 h 1527"/>
                    <a:gd name="T10" fmla="*/ 569 w 4943"/>
                    <a:gd name="T11" fmla="*/ 706 h 1527"/>
                    <a:gd name="T12" fmla="*/ 807 w 4943"/>
                    <a:gd name="T13" fmla="*/ 832 h 1527"/>
                    <a:gd name="T14" fmla="*/ 1083 w 4943"/>
                    <a:gd name="T15" fmla="*/ 951 h 1527"/>
                    <a:gd name="T16" fmla="*/ 1396 w 4943"/>
                    <a:gd name="T17" fmla="*/ 1061 h 1527"/>
                    <a:gd name="T18" fmla="*/ 1740 w 4943"/>
                    <a:gd name="T19" fmla="*/ 1162 h 1527"/>
                    <a:gd name="T20" fmla="*/ 2118 w 4943"/>
                    <a:gd name="T21" fmla="*/ 1253 h 1527"/>
                    <a:gd name="T22" fmla="*/ 2525 w 4943"/>
                    <a:gd name="T23" fmla="*/ 1332 h 1527"/>
                    <a:gd name="T24" fmla="*/ 2960 w 4943"/>
                    <a:gd name="T25" fmla="*/ 1399 h 1527"/>
                    <a:gd name="T26" fmla="*/ 3421 w 4943"/>
                    <a:gd name="T27" fmla="*/ 1454 h 1527"/>
                    <a:gd name="T28" fmla="*/ 3906 w 4943"/>
                    <a:gd name="T29" fmla="*/ 1493 h 1527"/>
                    <a:gd name="T30" fmla="*/ 4414 w 4943"/>
                    <a:gd name="T31" fmla="*/ 1518 h 1527"/>
                    <a:gd name="T32" fmla="*/ 4943 w 4943"/>
                    <a:gd name="T33" fmla="*/ 1527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943" h="1527">
                      <a:moveTo>
                        <a:pt x="0" y="0"/>
                      </a:moveTo>
                      <a:lnTo>
                        <a:pt x="24" y="148"/>
                      </a:lnTo>
                      <a:lnTo>
                        <a:pt x="95" y="293"/>
                      </a:lnTo>
                      <a:lnTo>
                        <a:pt x="210" y="435"/>
                      </a:lnTo>
                      <a:lnTo>
                        <a:pt x="368" y="573"/>
                      </a:lnTo>
                      <a:lnTo>
                        <a:pt x="569" y="706"/>
                      </a:lnTo>
                      <a:lnTo>
                        <a:pt x="807" y="832"/>
                      </a:lnTo>
                      <a:lnTo>
                        <a:pt x="1083" y="951"/>
                      </a:lnTo>
                      <a:lnTo>
                        <a:pt x="1396" y="1061"/>
                      </a:lnTo>
                      <a:lnTo>
                        <a:pt x="1740" y="1162"/>
                      </a:lnTo>
                      <a:lnTo>
                        <a:pt x="2118" y="1253"/>
                      </a:lnTo>
                      <a:lnTo>
                        <a:pt x="2525" y="1332"/>
                      </a:lnTo>
                      <a:lnTo>
                        <a:pt x="2960" y="1399"/>
                      </a:lnTo>
                      <a:lnTo>
                        <a:pt x="3421" y="1454"/>
                      </a:lnTo>
                      <a:lnTo>
                        <a:pt x="3906" y="1493"/>
                      </a:lnTo>
                      <a:lnTo>
                        <a:pt x="4414" y="1518"/>
                      </a:lnTo>
                      <a:lnTo>
                        <a:pt x="4943" y="1527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94" name="Freeform 340"/>
                <p:cNvSpPr>
                  <a:spLocks noChangeAspect="1"/>
                </p:cNvSpPr>
                <p:nvPr/>
              </p:nvSpPr>
              <p:spPr bwMode="auto">
                <a:xfrm>
                  <a:off x="4850" y="1488"/>
                  <a:ext cx="3" cy="1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95" name="Freeform 341"/>
                <p:cNvSpPr>
                  <a:spLocks noChangeAspect="1"/>
                </p:cNvSpPr>
                <p:nvPr/>
              </p:nvSpPr>
              <p:spPr bwMode="auto">
                <a:xfrm>
                  <a:off x="5123" y="1571"/>
                  <a:ext cx="0" cy="3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96" name="Freeform 342"/>
                <p:cNvSpPr>
                  <a:spLocks noChangeAspect="1"/>
                </p:cNvSpPr>
                <p:nvPr/>
              </p:nvSpPr>
              <p:spPr bwMode="auto">
                <a:xfrm>
                  <a:off x="5123" y="1488"/>
                  <a:ext cx="301" cy="85"/>
                </a:xfrm>
                <a:custGeom>
                  <a:avLst/>
                  <a:gdLst>
                    <a:gd name="T0" fmla="*/ 0 w 5491"/>
                    <a:gd name="T1" fmla="*/ 1527 h 1527"/>
                    <a:gd name="T2" fmla="*/ 534 w 5491"/>
                    <a:gd name="T3" fmla="*/ 1519 h 1527"/>
                    <a:gd name="T4" fmla="*/ 1059 w 5491"/>
                    <a:gd name="T5" fmla="*/ 1497 h 1527"/>
                    <a:gd name="T6" fmla="*/ 1572 w 5491"/>
                    <a:gd name="T7" fmla="*/ 1461 h 1527"/>
                    <a:gd name="T8" fmla="*/ 2068 w 5491"/>
                    <a:gd name="T9" fmla="*/ 1412 h 1527"/>
                    <a:gd name="T10" fmla="*/ 2544 w 5491"/>
                    <a:gd name="T11" fmla="*/ 1350 h 1527"/>
                    <a:gd name="T12" fmla="*/ 2998 w 5491"/>
                    <a:gd name="T13" fmla="*/ 1276 h 1527"/>
                    <a:gd name="T14" fmla="*/ 3425 w 5491"/>
                    <a:gd name="T15" fmla="*/ 1191 h 1527"/>
                    <a:gd name="T16" fmla="*/ 3821 w 5491"/>
                    <a:gd name="T17" fmla="*/ 1094 h 1527"/>
                    <a:gd name="T18" fmla="*/ 4184 w 5491"/>
                    <a:gd name="T19" fmla="*/ 987 h 1527"/>
                    <a:gd name="T20" fmla="*/ 4510 w 5491"/>
                    <a:gd name="T21" fmla="*/ 871 h 1527"/>
                    <a:gd name="T22" fmla="*/ 4795 w 5491"/>
                    <a:gd name="T23" fmla="*/ 746 h 1527"/>
                    <a:gd name="T24" fmla="*/ 5037 w 5491"/>
                    <a:gd name="T25" fmla="*/ 611 h 1527"/>
                    <a:gd name="T26" fmla="*/ 5230 w 5491"/>
                    <a:gd name="T27" fmla="*/ 469 h 1527"/>
                    <a:gd name="T28" fmla="*/ 5373 w 5491"/>
                    <a:gd name="T29" fmla="*/ 319 h 1527"/>
                    <a:gd name="T30" fmla="*/ 5460 w 5491"/>
                    <a:gd name="T31" fmla="*/ 163 h 1527"/>
                    <a:gd name="T32" fmla="*/ 5491 w 5491"/>
                    <a:gd name="T33" fmla="*/ 0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91" h="1527">
                      <a:moveTo>
                        <a:pt x="0" y="1527"/>
                      </a:moveTo>
                      <a:lnTo>
                        <a:pt x="534" y="1519"/>
                      </a:lnTo>
                      <a:lnTo>
                        <a:pt x="1059" y="1497"/>
                      </a:lnTo>
                      <a:lnTo>
                        <a:pt x="1572" y="1461"/>
                      </a:lnTo>
                      <a:lnTo>
                        <a:pt x="2068" y="1412"/>
                      </a:lnTo>
                      <a:lnTo>
                        <a:pt x="2544" y="1350"/>
                      </a:lnTo>
                      <a:lnTo>
                        <a:pt x="2998" y="1276"/>
                      </a:lnTo>
                      <a:lnTo>
                        <a:pt x="3425" y="1191"/>
                      </a:lnTo>
                      <a:lnTo>
                        <a:pt x="3821" y="1094"/>
                      </a:lnTo>
                      <a:lnTo>
                        <a:pt x="4184" y="987"/>
                      </a:lnTo>
                      <a:lnTo>
                        <a:pt x="4510" y="871"/>
                      </a:lnTo>
                      <a:lnTo>
                        <a:pt x="4795" y="746"/>
                      </a:lnTo>
                      <a:lnTo>
                        <a:pt x="5037" y="611"/>
                      </a:lnTo>
                      <a:lnTo>
                        <a:pt x="5230" y="469"/>
                      </a:lnTo>
                      <a:lnTo>
                        <a:pt x="5373" y="319"/>
                      </a:lnTo>
                      <a:lnTo>
                        <a:pt x="5460" y="163"/>
                      </a:lnTo>
                      <a:lnTo>
                        <a:pt x="5491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97" name="Freeform 343"/>
                <p:cNvSpPr>
                  <a:spLocks noChangeAspect="1"/>
                </p:cNvSpPr>
                <p:nvPr/>
              </p:nvSpPr>
              <p:spPr bwMode="auto">
                <a:xfrm>
                  <a:off x="5123" y="1571"/>
                  <a:ext cx="0" cy="3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98" name="Freeform 344"/>
                <p:cNvSpPr>
                  <a:spLocks noChangeAspect="1"/>
                </p:cNvSpPr>
                <p:nvPr/>
              </p:nvSpPr>
              <p:spPr bwMode="auto">
                <a:xfrm>
                  <a:off x="5422" y="1488"/>
                  <a:ext cx="3" cy="1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99" name="Freeform 345"/>
                <p:cNvSpPr>
                  <a:spLocks noChangeAspect="1"/>
                </p:cNvSpPr>
                <p:nvPr/>
              </p:nvSpPr>
              <p:spPr bwMode="auto">
                <a:xfrm>
                  <a:off x="5422" y="1488"/>
                  <a:ext cx="3" cy="1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00" name="Freeform 346"/>
                <p:cNvSpPr>
                  <a:spLocks noChangeAspect="1"/>
                </p:cNvSpPr>
                <p:nvPr/>
              </p:nvSpPr>
              <p:spPr bwMode="auto">
                <a:xfrm>
                  <a:off x="4790" y="1488"/>
                  <a:ext cx="3" cy="1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01" name="Freeform 347"/>
                <p:cNvSpPr>
                  <a:spLocks noChangeAspect="1"/>
                </p:cNvSpPr>
                <p:nvPr/>
              </p:nvSpPr>
              <p:spPr bwMode="auto">
                <a:xfrm>
                  <a:off x="4791" y="1488"/>
                  <a:ext cx="332" cy="103"/>
                </a:xfrm>
                <a:custGeom>
                  <a:avLst/>
                  <a:gdLst>
                    <a:gd name="T0" fmla="*/ 0 w 6041"/>
                    <a:gd name="T1" fmla="*/ 0 h 1848"/>
                    <a:gd name="T2" fmla="*/ 29 w 6041"/>
                    <a:gd name="T3" fmla="*/ 181 h 1848"/>
                    <a:gd name="T4" fmla="*/ 117 w 6041"/>
                    <a:gd name="T5" fmla="*/ 358 h 1848"/>
                    <a:gd name="T6" fmla="*/ 259 w 6041"/>
                    <a:gd name="T7" fmla="*/ 532 h 1848"/>
                    <a:gd name="T8" fmla="*/ 455 w 6041"/>
                    <a:gd name="T9" fmla="*/ 699 h 1848"/>
                    <a:gd name="T10" fmla="*/ 701 w 6041"/>
                    <a:gd name="T11" fmla="*/ 859 h 1848"/>
                    <a:gd name="T12" fmla="*/ 996 w 6041"/>
                    <a:gd name="T13" fmla="*/ 1012 h 1848"/>
                    <a:gd name="T14" fmla="*/ 1335 w 6041"/>
                    <a:gd name="T15" fmla="*/ 1155 h 1848"/>
                    <a:gd name="T16" fmla="*/ 1718 w 6041"/>
                    <a:gd name="T17" fmla="*/ 1288 h 1848"/>
                    <a:gd name="T18" fmla="*/ 2142 w 6041"/>
                    <a:gd name="T19" fmla="*/ 1410 h 1848"/>
                    <a:gd name="T20" fmla="*/ 2603 w 6041"/>
                    <a:gd name="T21" fmla="*/ 1519 h 1848"/>
                    <a:gd name="T22" fmla="*/ 3100 w 6041"/>
                    <a:gd name="T23" fmla="*/ 1615 h 1848"/>
                    <a:gd name="T24" fmla="*/ 3631 w 6041"/>
                    <a:gd name="T25" fmla="*/ 1696 h 1848"/>
                    <a:gd name="T26" fmla="*/ 4194 w 6041"/>
                    <a:gd name="T27" fmla="*/ 1761 h 1848"/>
                    <a:gd name="T28" fmla="*/ 4784 w 6041"/>
                    <a:gd name="T29" fmla="*/ 1809 h 1848"/>
                    <a:gd name="T30" fmla="*/ 5400 w 6041"/>
                    <a:gd name="T31" fmla="*/ 1838 h 1848"/>
                    <a:gd name="T32" fmla="*/ 6041 w 6041"/>
                    <a:gd name="T33" fmla="*/ 1848 h 18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41" h="1848">
                      <a:moveTo>
                        <a:pt x="0" y="0"/>
                      </a:moveTo>
                      <a:lnTo>
                        <a:pt x="29" y="181"/>
                      </a:lnTo>
                      <a:lnTo>
                        <a:pt x="117" y="358"/>
                      </a:lnTo>
                      <a:lnTo>
                        <a:pt x="259" y="532"/>
                      </a:lnTo>
                      <a:lnTo>
                        <a:pt x="455" y="699"/>
                      </a:lnTo>
                      <a:lnTo>
                        <a:pt x="701" y="859"/>
                      </a:lnTo>
                      <a:lnTo>
                        <a:pt x="996" y="1012"/>
                      </a:lnTo>
                      <a:lnTo>
                        <a:pt x="1335" y="1155"/>
                      </a:lnTo>
                      <a:lnTo>
                        <a:pt x="1718" y="1288"/>
                      </a:lnTo>
                      <a:lnTo>
                        <a:pt x="2142" y="1410"/>
                      </a:lnTo>
                      <a:lnTo>
                        <a:pt x="2603" y="1519"/>
                      </a:lnTo>
                      <a:lnTo>
                        <a:pt x="3100" y="1615"/>
                      </a:lnTo>
                      <a:lnTo>
                        <a:pt x="3631" y="1696"/>
                      </a:lnTo>
                      <a:lnTo>
                        <a:pt x="4194" y="1761"/>
                      </a:lnTo>
                      <a:lnTo>
                        <a:pt x="4784" y="1809"/>
                      </a:lnTo>
                      <a:lnTo>
                        <a:pt x="5400" y="1838"/>
                      </a:lnTo>
                      <a:lnTo>
                        <a:pt x="6041" y="1848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02" name="Freeform 348"/>
                <p:cNvSpPr>
                  <a:spLocks noChangeAspect="1"/>
                </p:cNvSpPr>
                <p:nvPr/>
              </p:nvSpPr>
              <p:spPr bwMode="auto">
                <a:xfrm>
                  <a:off x="4790" y="1488"/>
                  <a:ext cx="3" cy="1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03" name="Freeform 349"/>
                <p:cNvSpPr>
                  <a:spLocks noChangeAspect="1"/>
                </p:cNvSpPr>
                <p:nvPr/>
              </p:nvSpPr>
              <p:spPr bwMode="auto">
                <a:xfrm>
                  <a:off x="5123" y="1589"/>
                  <a:ext cx="0" cy="3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04" name="Freeform 350"/>
                <p:cNvSpPr>
                  <a:spLocks noChangeAspect="1"/>
                </p:cNvSpPr>
                <p:nvPr/>
              </p:nvSpPr>
              <p:spPr bwMode="auto">
                <a:xfrm>
                  <a:off x="5123" y="1488"/>
                  <a:ext cx="362" cy="103"/>
                </a:xfrm>
                <a:custGeom>
                  <a:avLst/>
                  <a:gdLst>
                    <a:gd name="T0" fmla="*/ 0 w 6589"/>
                    <a:gd name="T1" fmla="*/ 1848 h 1848"/>
                    <a:gd name="T2" fmla="*/ 646 w 6589"/>
                    <a:gd name="T3" fmla="*/ 1839 h 1848"/>
                    <a:gd name="T4" fmla="*/ 1280 w 6589"/>
                    <a:gd name="T5" fmla="*/ 1812 h 1848"/>
                    <a:gd name="T6" fmla="*/ 1897 w 6589"/>
                    <a:gd name="T7" fmla="*/ 1768 h 1848"/>
                    <a:gd name="T8" fmla="*/ 2494 w 6589"/>
                    <a:gd name="T9" fmla="*/ 1708 h 1848"/>
                    <a:gd name="T10" fmla="*/ 3067 w 6589"/>
                    <a:gd name="T11" fmla="*/ 1632 h 1848"/>
                    <a:gd name="T12" fmla="*/ 3610 w 6589"/>
                    <a:gd name="T13" fmla="*/ 1543 h 1848"/>
                    <a:gd name="T14" fmla="*/ 4122 w 6589"/>
                    <a:gd name="T15" fmla="*/ 1439 h 1848"/>
                    <a:gd name="T16" fmla="*/ 4597 w 6589"/>
                    <a:gd name="T17" fmla="*/ 1321 h 1848"/>
                    <a:gd name="T18" fmla="*/ 5030 w 6589"/>
                    <a:gd name="T19" fmla="*/ 1192 h 1848"/>
                    <a:gd name="T20" fmla="*/ 5420 w 6589"/>
                    <a:gd name="T21" fmla="*/ 1051 h 1848"/>
                    <a:gd name="T22" fmla="*/ 5760 w 6589"/>
                    <a:gd name="T23" fmla="*/ 898 h 1848"/>
                    <a:gd name="T24" fmla="*/ 6048 w 6589"/>
                    <a:gd name="T25" fmla="*/ 736 h 1848"/>
                    <a:gd name="T26" fmla="*/ 6278 w 6589"/>
                    <a:gd name="T27" fmla="*/ 564 h 1848"/>
                    <a:gd name="T28" fmla="*/ 6448 w 6589"/>
                    <a:gd name="T29" fmla="*/ 383 h 1848"/>
                    <a:gd name="T30" fmla="*/ 6553 w 6589"/>
                    <a:gd name="T31" fmla="*/ 195 h 1848"/>
                    <a:gd name="T32" fmla="*/ 6589 w 6589"/>
                    <a:gd name="T33" fmla="*/ 0 h 18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89" h="1848">
                      <a:moveTo>
                        <a:pt x="0" y="1848"/>
                      </a:moveTo>
                      <a:lnTo>
                        <a:pt x="646" y="1839"/>
                      </a:lnTo>
                      <a:lnTo>
                        <a:pt x="1280" y="1812"/>
                      </a:lnTo>
                      <a:lnTo>
                        <a:pt x="1897" y="1768"/>
                      </a:lnTo>
                      <a:lnTo>
                        <a:pt x="2494" y="1708"/>
                      </a:lnTo>
                      <a:lnTo>
                        <a:pt x="3067" y="1632"/>
                      </a:lnTo>
                      <a:lnTo>
                        <a:pt x="3610" y="1543"/>
                      </a:lnTo>
                      <a:lnTo>
                        <a:pt x="4122" y="1439"/>
                      </a:lnTo>
                      <a:lnTo>
                        <a:pt x="4597" y="1321"/>
                      </a:lnTo>
                      <a:lnTo>
                        <a:pt x="5030" y="1192"/>
                      </a:lnTo>
                      <a:lnTo>
                        <a:pt x="5420" y="1051"/>
                      </a:lnTo>
                      <a:lnTo>
                        <a:pt x="5760" y="898"/>
                      </a:lnTo>
                      <a:lnTo>
                        <a:pt x="6048" y="736"/>
                      </a:lnTo>
                      <a:lnTo>
                        <a:pt x="6278" y="564"/>
                      </a:lnTo>
                      <a:lnTo>
                        <a:pt x="6448" y="383"/>
                      </a:lnTo>
                      <a:lnTo>
                        <a:pt x="6553" y="195"/>
                      </a:lnTo>
                      <a:lnTo>
                        <a:pt x="6589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05" name="Freeform 351"/>
                <p:cNvSpPr>
                  <a:spLocks noChangeAspect="1"/>
                </p:cNvSpPr>
                <p:nvPr/>
              </p:nvSpPr>
              <p:spPr bwMode="auto">
                <a:xfrm>
                  <a:off x="5123" y="1589"/>
                  <a:ext cx="0" cy="3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06" name="Freeform 352"/>
                <p:cNvSpPr>
                  <a:spLocks noChangeAspect="1"/>
                </p:cNvSpPr>
                <p:nvPr/>
              </p:nvSpPr>
              <p:spPr bwMode="auto">
                <a:xfrm>
                  <a:off x="5483" y="1488"/>
                  <a:ext cx="3" cy="1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07" name="Freeform 353"/>
                <p:cNvSpPr>
                  <a:spLocks noChangeAspect="1"/>
                </p:cNvSpPr>
                <p:nvPr/>
              </p:nvSpPr>
              <p:spPr bwMode="auto">
                <a:xfrm>
                  <a:off x="5483" y="1488"/>
                  <a:ext cx="3" cy="1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08" name="Freeform 354"/>
                <p:cNvSpPr>
                  <a:spLocks noChangeAspect="1"/>
                </p:cNvSpPr>
                <p:nvPr/>
              </p:nvSpPr>
              <p:spPr bwMode="auto">
                <a:xfrm>
                  <a:off x="4729" y="1488"/>
                  <a:ext cx="3" cy="1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09" name="Freeform 355"/>
                <p:cNvSpPr>
                  <a:spLocks noChangeAspect="1"/>
                </p:cNvSpPr>
                <p:nvPr/>
              </p:nvSpPr>
              <p:spPr bwMode="auto">
                <a:xfrm>
                  <a:off x="4731" y="1488"/>
                  <a:ext cx="392" cy="120"/>
                </a:xfrm>
                <a:custGeom>
                  <a:avLst/>
                  <a:gdLst>
                    <a:gd name="T0" fmla="*/ 0 w 7138"/>
                    <a:gd name="T1" fmla="*/ 0 h 2168"/>
                    <a:gd name="T2" fmla="*/ 35 w 7138"/>
                    <a:gd name="T3" fmla="*/ 213 h 2168"/>
                    <a:gd name="T4" fmla="*/ 139 w 7138"/>
                    <a:gd name="T5" fmla="*/ 423 h 2168"/>
                    <a:gd name="T6" fmla="*/ 309 w 7138"/>
                    <a:gd name="T7" fmla="*/ 627 h 2168"/>
                    <a:gd name="T8" fmla="*/ 541 w 7138"/>
                    <a:gd name="T9" fmla="*/ 824 h 2168"/>
                    <a:gd name="T10" fmla="*/ 833 w 7138"/>
                    <a:gd name="T11" fmla="*/ 1012 h 2168"/>
                    <a:gd name="T12" fmla="*/ 1183 w 7138"/>
                    <a:gd name="T13" fmla="*/ 1191 h 2168"/>
                    <a:gd name="T14" fmla="*/ 1585 w 7138"/>
                    <a:gd name="T15" fmla="*/ 1359 h 2168"/>
                    <a:gd name="T16" fmla="*/ 2039 w 7138"/>
                    <a:gd name="T17" fmla="*/ 1515 h 2168"/>
                    <a:gd name="T18" fmla="*/ 2541 w 7138"/>
                    <a:gd name="T19" fmla="*/ 1657 h 2168"/>
                    <a:gd name="T20" fmla="*/ 3087 w 7138"/>
                    <a:gd name="T21" fmla="*/ 1785 h 2168"/>
                    <a:gd name="T22" fmla="*/ 3675 w 7138"/>
                    <a:gd name="T23" fmla="*/ 1897 h 2168"/>
                    <a:gd name="T24" fmla="*/ 4302 w 7138"/>
                    <a:gd name="T25" fmla="*/ 1991 h 2168"/>
                    <a:gd name="T26" fmla="*/ 4965 w 7138"/>
                    <a:gd name="T27" fmla="*/ 2067 h 2168"/>
                    <a:gd name="T28" fmla="*/ 5660 w 7138"/>
                    <a:gd name="T29" fmla="*/ 2121 h 2168"/>
                    <a:gd name="T30" fmla="*/ 6386 w 7138"/>
                    <a:gd name="T31" fmla="*/ 2157 h 2168"/>
                    <a:gd name="T32" fmla="*/ 7138 w 7138"/>
                    <a:gd name="T33" fmla="*/ 2168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38" h="2168">
                      <a:moveTo>
                        <a:pt x="0" y="0"/>
                      </a:moveTo>
                      <a:lnTo>
                        <a:pt x="35" y="213"/>
                      </a:lnTo>
                      <a:lnTo>
                        <a:pt x="139" y="423"/>
                      </a:lnTo>
                      <a:lnTo>
                        <a:pt x="309" y="627"/>
                      </a:lnTo>
                      <a:lnTo>
                        <a:pt x="541" y="824"/>
                      </a:lnTo>
                      <a:lnTo>
                        <a:pt x="833" y="1012"/>
                      </a:lnTo>
                      <a:lnTo>
                        <a:pt x="1183" y="1191"/>
                      </a:lnTo>
                      <a:lnTo>
                        <a:pt x="1585" y="1359"/>
                      </a:lnTo>
                      <a:lnTo>
                        <a:pt x="2039" y="1515"/>
                      </a:lnTo>
                      <a:lnTo>
                        <a:pt x="2541" y="1657"/>
                      </a:lnTo>
                      <a:lnTo>
                        <a:pt x="3087" y="1785"/>
                      </a:lnTo>
                      <a:lnTo>
                        <a:pt x="3675" y="1897"/>
                      </a:lnTo>
                      <a:lnTo>
                        <a:pt x="4302" y="1991"/>
                      </a:lnTo>
                      <a:lnTo>
                        <a:pt x="4965" y="2067"/>
                      </a:lnTo>
                      <a:lnTo>
                        <a:pt x="5660" y="2121"/>
                      </a:lnTo>
                      <a:lnTo>
                        <a:pt x="6386" y="2157"/>
                      </a:lnTo>
                      <a:lnTo>
                        <a:pt x="7138" y="2168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10" name="Freeform 356"/>
                <p:cNvSpPr>
                  <a:spLocks noChangeAspect="1"/>
                </p:cNvSpPr>
                <p:nvPr/>
              </p:nvSpPr>
              <p:spPr bwMode="auto">
                <a:xfrm>
                  <a:off x="4729" y="1488"/>
                  <a:ext cx="3" cy="1"/>
                </a:xfrm>
                <a:custGeom>
                  <a:avLst/>
                  <a:gdLst>
                    <a:gd name="T0" fmla="*/ 0 w 53"/>
                    <a:gd name="T1" fmla="*/ 53 w 53"/>
                    <a:gd name="T2" fmla="*/ 0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11" name="Freeform 357"/>
                <p:cNvSpPr>
                  <a:spLocks noChangeAspect="1"/>
                </p:cNvSpPr>
                <p:nvPr/>
              </p:nvSpPr>
              <p:spPr bwMode="auto">
                <a:xfrm>
                  <a:off x="5123" y="1607"/>
                  <a:ext cx="0" cy="3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12" name="Freeform 358"/>
                <p:cNvSpPr>
                  <a:spLocks noChangeAspect="1"/>
                </p:cNvSpPr>
                <p:nvPr/>
              </p:nvSpPr>
              <p:spPr bwMode="auto">
                <a:xfrm>
                  <a:off x="5123" y="1488"/>
                  <a:ext cx="421" cy="120"/>
                </a:xfrm>
                <a:custGeom>
                  <a:avLst/>
                  <a:gdLst>
                    <a:gd name="T0" fmla="*/ 0 w 7688"/>
                    <a:gd name="T1" fmla="*/ 2168 h 2168"/>
                    <a:gd name="T2" fmla="*/ 757 w 7688"/>
                    <a:gd name="T3" fmla="*/ 2157 h 2168"/>
                    <a:gd name="T4" fmla="*/ 1500 w 7688"/>
                    <a:gd name="T5" fmla="*/ 2126 h 2168"/>
                    <a:gd name="T6" fmla="*/ 2223 w 7688"/>
                    <a:gd name="T7" fmla="*/ 2074 h 2168"/>
                    <a:gd name="T8" fmla="*/ 2921 w 7688"/>
                    <a:gd name="T9" fmla="*/ 2003 h 2168"/>
                    <a:gd name="T10" fmla="*/ 3590 w 7688"/>
                    <a:gd name="T11" fmla="*/ 1914 h 2168"/>
                    <a:gd name="T12" fmla="*/ 4224 w 7688"/>
                    <a:gd name="T13" fmla="*/ 1808 h 2168"/>
                    <a:gd name="T14" fmla="*/ 4820 w 7688"/>
                    <a:gd name="T15" fmla="*/ 1686 h 2168"/>
                    <a:gd name="T16" fmla="*/ 5373 w 7688"/>
                    <a:gd name="T17" fmla="*/ 1548 h 2168"/>
                    <a:gd name="T18" fmla="*/ 5878 w 7688"/>
                    <a:gd name="T19" fmla="*/ 1395 h 2168"/>
                    <a:gd name="T20" fmla="*/ 6330 w 7688"/>
                    <a:gd name="T21" fmla="*/ 1229 h 2168"/>
                    <a:gd name="T22" fmla="*/ 6726 w 7688"/>
                    <a:gd name="T23" fmla="*/ 1051 h 2168"/>
                    <a:gd name="T24" fmla="*/ 7060 w 7688"/>
                    <a:gd name="T25" fmla="*/ 860 h 2168"/>
                    <a:gd name="T26" fmla="*/ 7328 w 7688"/>
                    <a:gd name="T27" fmla="*/ 659 h 2168"/>
                    <a:gd name="T28" fmla="*/ 7524 w 7688"/>
                    <a:gd name="T29" fmla="*/ 448 h 2168"/>
                    <a:gd name="T30" fmla="*/ 7646 w 7688"/>
                    <a:gd name="T31" fmla="*/ 228 h 2168"/>
                    <a:gd name="T32" fmla="*/ 7688 w 7688"/>
                    <a:gd name="T33" fmla="*/ 0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88" h="2168">
                      <a:moveTo>
                        <a:pt x="0" y="2168"/>
                      </a:moveTo>
                      <a:lnTo>
                        <a:pt x="757" y="2157"/>
                      </a:lnTo>
                      <a:lnTo>
                        <a:pt x="1500" y="2126"/>
                      </a:lnTo>
                      <a:lnTo>
                        <a:pt x="2223" y="2074"/>
                      </a:lnTo>
                      <a:lnTo>
                        <a:pt x="2921" y="2003"/>
                      </a:lnTo>
                      <a:lnTo>
                        <a:pt x="3590" y="1914"/>
                      </a:lnTo>
                      <a:lnTo>
                        <a:pt x="4224" y="1808"/>
                      </a:lnTo>
                      <a:lnTo>
                        <a:pt x="4820" y="1686"/>
                      </a:lnTo>
                      <a:lnTo>
                        <a:pt x="5373" y="1548"/>
                      </a:lnTo>
                      <a:lnTo>
                        <a:pt x="5878" y="1395"/>
                      </a:lnTo>
                      <a:lnTo>
                        <a:pt x="6330" y="1229"/>
                      </a:lnTo>
                      <a:lnTo>
                        <a:pt x="6726" y="1051"/>
                      </a:lnTo>
                      <a:lnTo>
                        <a:pt x="7060" y="860"/>
                      </a:lnTo>
                      <a:lnTo>
                        <a:pt x="7328" y="659"/>
                      </a:lnTo>
                      <a:lnTo>
                        <a:pt x="7524" y="448"/>
                      </a:lnTo>
                      <a:lnTo>
                        <a:pt x="7646" y="228"/>
                      </a:lnTo>
                      <a:lnTo>
                        <a:pt x="7688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13" name="Freeform 359"/>
                <p:cNvSpPr>
                  <a:spLocks noChangeAspect="1"/>
                </p:cNvSpPr>
                <p:nvPr/>
              </p:nvSpPr>
              <p:spPr bwMode="auto">
                <a:xfrm>
                  <a:off x="5123" y="1607"/>
                  <a:ext cx="0" cy="3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14" name="Freeform 360"/>
                <p:cNvSpPr>
                  <a:spLocks noChangeAspect="1"/>
                </p:cNvSpPr>
                <p:nvPr/>
              </p:nvSpPr>
              <p:spPr bwMode="auto">
                <a:xfrm>
                  <a:off x="5543" y="1488"/>
                  <a:ext cx="3" cy="1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15" name="Freeform 361"/>
                <p:cNvSpPr>
                  <a:spLocks noChangeAspect="1"/>
                </p:cNvSpPr>
                <p:nvPr/>
              </p:nvSpPr>
              <p:spPr bwMode="auto">
                <a:xfrm>
                  <a:off x="5543" y="1488"/>
                  <a:ext cx="3" cy="1"/>
                </a:xfrm>
                <a:custGeom>
                  <a:avLst/>
                  <a:gdLst>
                    <a:gd name="T0" fmla="*/ 54 w 54"/>
                    <a:gd name="T1" fmla="*/ 0 w 54"/>
                    <a:gd name="T2" fmla="*/ 54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80" name="Freeform 362"/>
              <p:cNvSpPr>
                <a:spLocks noChangeAspect="1"/>
              </p:cNvSpPr>
              <p:nvPr/>
            </p:nvSpPr>
            <p:spPr bwMode="auto">
              <a:xfrm>
                <a:off x="1142" y="3441"/>
                <a:ext cx="753" cy="521"/>
              </a:xfrm>
              <a:custGeom>
                <a:avLst/>
                <a:gdLst>
                  <a:gd name="T0" fmla="*/ 836 w 836"/>
                  <a:gd name="T1" fmla="*/ 0 h 579"/>
                  <a:gd name="T2" fmla="*/ 0 w 836"/>
                  <a:gd name="T3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36" h="579">
                    <a:moveTo>
                      <a:pt x="836" y="0"/>
                    </a:moveTo>
                    <a:lnTo>
                      <a:pt x="0" y="579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281" name="Arc 363"/>
              <p:cNvSpPr>
                <a:spLocks noChangeAspect="1"/>
              </p:cNvSpPr>
              <p:nvPr/>
            </p:nvSpPr>
            <p:spPr bwMode="auto">
              <a:xfrm flipH="1">
                <a:off x="544" y="2843"/>
                <a:ext cx="529" cy="32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8061"/>
                  <a:gd name="T1" fmla="*/ 0 h 21600"/>
                  <a:gd name="T2" fmla="*/ 18061 w 18061"/>
                  <a:gd name="T3" fmla="*/ 9753 h 21600"/>
                  <a:gd name="T4" fmla="*/ 0 w 1806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61" h="21600" fill="none" extrusionOk="0">
                    <a:moveTo>
                      <a:pt x="-1" y="0"/>
                    </a:moveTo>
                    <a:cubicBezTo>
                      <a:pt x="7279" y="0"/>
                      <a:pt x="14068" y="3666"/>
                      <a:pt x="18061" y="9752"/>
                    </a:cubicBezTo>
                  </a:path>
                  <a:path w="18061" h="21600" stroke="0" extrusionOk="0">
                    <a:moveTo>
                      <a:pt x="-1" y="0"/>
                    </a:moveTo>
                    <a:cubicBezTo>
                      <a:pt x="7279" y="0"/>
                      <a:pt x="14068" y="3666"/>
                      <a:pt x="18061" y="975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282" name="Freeform 364"/>
              <p:cNvSpPr>
                <a:spLocks noChangeAspect="1"/>
              </p:cNvSpPr>
              <p:nvPr/>
            </p:nvSpPr>
            <p:spPr bwMode="auto">
              <a:xfrm>
                <a:off x="1200" y="3664"/>
                <a:ext cx="373" cy="258"/>
              </a:xfrm>
              <a:custGeom>
                <a:avLst/>
                <a:gdLst>
                  <a:gd name="T0" fmla="*/ 0 w 373"/>
                  <a:gd name="T1" fmla="*/ 258 h 258"/>
                  <a:gd name="T2" fmla="*/ 373 w 373"/>
                  <a:gd name="T3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3" h="258">
                    <a:moveTo>
                      <a:pt x="0" y="258"/>
                    </a:moveTo>
                    <a:lnTo>
                      <a:pt x="373" y="0"/>
                    </a:ln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283" name="Arc 365"/>
              <p:cNvSpPr>
                <a:spLocks noChangeAspect="1"/>
              </p:cNvSpPr>
              <p:nvPr/>
            </p:nvSpPr>
            <p:spPr bwMode="auto">
              <a:xfrm>
                <a:off x="2258" y="2869"/>
                <a:ext cx="529" cy="32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8061"/>
                  <a:gd name="T1" fmla="*/ 0 h 21600"/>
                  <a:gd name="T2" fmla="*/ 18061 w 18061"/>
                  <a:gd name="T3" fmla="*/ 9753 h 21600"/>
                  <a:gd name="T4" fmla="*/ 0 w 1806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61" h="21600" fill="none" extrusionOk="0">
                    <a:moveTo>
                      <a:pt x="-1" y="0"/>
                    </a:moveTo>
                    <a:cubicBezTo>
                      <a:pt x="7279" y="0"/>
                      <a:pt x="14068" y="3666"/>
                      <a:pt x="18061" y="9752"/>
                    </a:cubicBezTo>
                  </a:path>
                  <a:path w="18061" h="21600" stroke="0" extrusionOk="0">
                    <a:moveTo>
                      <a:pt x="-1" y="0"/>
                    </a:moveTo>
                    <a:cubicBezTo>
                      <a:pt x="7279" y="0"/>
                      <a:pt x="14068" y="3666"/>
                      <a:pt x="18061" y="975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284" name="Freeform 366"/>
              <p:cNvSpPr>
                <a:spLocks noChangeAspect="1"/>
              </p:cNvSpPr>
              <p:nvPr/>
            </p:nvSpPr>
            <p:spPr bwMode="auto">
              <a:xfrm rot="-18188" flipH="1" flipV="1">
                <a:off x="2000" y="3257"/>
                <a:ext cx="114" cy="62"/>
              </a:xfrm>
              <a:custGeom>
                <a:avLst/>
                <a:gdLst>
                  <a:gd name="T0" fmla="*/ 1099 w 1099"/>
                  <a:gd name="T1" fmla="*/ 400 h 400"/>
                  <a:gd name="T2" fmla="*/ 1095 w 1099"/>
                  <a:gd name="T3" fmla="*/ 366 h 400"/>
                  <a:gd name="T4" fmla="*/ 1082 w 1099"/>
                  <a:gd name="T5" fmla="*/ 332 h 400"/>
                  <a:gd name="T6" fmla="*/ 1061 w 1099"/>
                  <a:gd name="T7" fmla="*/ 297 h 400"/>
                  <a:gd name="T8" fmla="*/ 1032 w 1099"/>
                  <a:gd name="T9" fmla="*/ 263 h 400"/>
                  <a:gd name="T10" fmla="*/ 996 w 1099"/>
                  <a:gd name="T11" fmla="*/ 229 h 400"/>
                  <a:gd name="T12" fmla="*/ 950 w 1099"/>
                  <a:gd name="T13" fmla="*/ 196 h 400"/>
                  <a:gd name="T14" fmla="*/ 896 w 1099"/>
                  <a:gd name="T15" fmla="*/ 164 h 400"/>
                  <a:gd name="T16" fmla="*/ 832 w 1099"/>
                  <a:gd name="T17" fmla="*/ 134 h 400"/>
                  <a:gd name="T18" fmla="*/ 760 w 1099"/>
                  <a:gd name="T19" fmla="*/ 106 h 400"/>
                  <a:gd name="T20" fmla="*/ 679 w 1099"/>
                  <a:gd name="T21" fmla="*/ 80 h 400"/>
                  <a:gd name="T22" fmla="*/ 589 w 1099"/>
                  <a:gd name="T23" fmla="*/ 57 h 400"/>
                  <a:gd name="T24" fmla="*/ 490 w 1099"/>
                  <a:gd name="T25" fmla="*/ 37 h 400"/>
                  <a:gd name="T26" fmla="*/ 381 w 1099"/>
                  <a:gd name="T27" fmla="*/ 21 h 400"/>
                  <a:gd name="T28" fmla="*/ 263 w 1099"/>
                  <a:gd name="T29" fmla="*/ 10 h 400"/>
                  <a:gd name="T30" fmla="*/ 136 w 1099"/>
                  <a:gd name="T31" fmla="*/ 2 h 400"/>
                  <a:gd name="T32" fmla="*/ 0 w 1099"/>
                  <a:gd name="T33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9" h="400">
                    <a:moveTo>
                      <a:pt x="1099" y="400"/>
                    </a:moveTo>
                    <a:lnTo>
                      <a:pt x="1095" y="366"/>
                    </a:lnTo>
                    <a:lnTo>
                      <a:pt x="1082" y="332"/>
                    </a:lnTo>
                    <a:lnTo>
                      <a:pt x="1061" y="297"/>
                    </a:lnTo>
                    <a:lnTo>
                      <a:pt x="1032" y="263"/>
                    </a:lnTo>
                    <a:lnTo>
                      <a:pt x="996" y="229"/>
                    </a:lnTo>
                    <a:lnTo>
                      <a:pt x="950" y="196"/>
                    </a:lnTo>
                    <a:lnTo>
                      <a:pt x="896" y="164"/>
                    </a:lnTo>
                    <a:lnTo>
                      <a:pt x="832" y="134"/>
                    </a:lnTo>
                    <a:lnTo>
                      <a:pt x="760" y="106"/>
                    </a:lnTo>
                    <a:lnTo>
                      <a:pt x="679" y="80"/>
                    </a:lnTo>
                    <a:lnTo>
                      <a:pt x="589" y="57"/>
                    </a:lnTo>
                    <a:lnTo>
                      <a:pt x="490" y="37"/>
                    </a:lnTo>
                    <a:lnTo>
                      <a:pt x="381" y="21"/>
                    </a:lnTo>
                    <a:lnTo>
                      <a:pt x="263" y="10"/>
                    </a:lnTo>
                    <a:lnTo>
                      <a:pt x="136" y="2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5" name="Freeform 367"/>
              <p:cNvSpPr>
                <a:spLocks noChangeAspect="1"/>
              </p:cNvSpPr>
              <p:nvPr/>
            </p:nvSpPr>
            <p:spPr bwMode="auto">
              <a:xfrm rot="-18188" flipH="1" flipV="1">
                <a:off x="2114" y="3313"/>
                <a:ext cx="0" cy="8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6" name="Freeform 368"/>
              <p:cNvSpPr>
                <a:spLocks noChangeAspect="1"/>
              </p:cNvSpPr>
              <p:nvPr/>
            </p:nvSpPr>
            <p:spPr bwMode="auto">
              <a:xfrm rot="-18188" flipH="1" flipV="1">
                <a:off x="2114" y="3256"/>
                <a:ext cx="173" cy="62"/>
              </a:xfrm>
              <a:custGeom>
                <a:avLst/>
                <a:gdLst>
                  <a:gd name="T0" fmla="*/ 1647 w 1647"/>
                  <a:gd name="T1" fmla="*/ 0 h 400"/>
                  <a:gd name="T2" fmla="*/ 1504 w 1647"/>
                  <a:gd name="T3" fmla="*/ 1 h 400"/>
                  <a:gd name="T4" fmla="*/ 1359 w 1647"/>
                  <a:gd name="T5" fmla="*/ 5 h 400"/>
                  <a:gd name="T6" fmla="*/ 1214 w 1647"/>
                  <a:gd name="T7" fmla="*/ 14 h 400"/>
                  <a:gd name="T8" fmla="*/ 1070 w 1647"/>
                  <a:gd name="T9" fmla="*/ 25 h 400"/>
                  <a:gd name="T10" fmla="*/ 930 w 1647"/>
                  <a:gd name="T11" fmla="*/ 39 h 400"/>
                  <a:gd name="T12" fmla="*/ 793 w 1647"/>
                  <a:gd name="T13" fmla="*/ 57 h 400"/>
                  <a:gd name="T14" fmla="*/ 662 w 1647"/>
                  <a:gd name="T15" fmla="*/ 77 h 400"/>
                  <a:gd name="T16" fmla="*/ 539 w 1647"/>
                  <a:gd name="T17" fmla="*/ 101 h 400"/>
                  <a:gd name="T18" fmla="*/ 425 w 1647"/>
                  <a:gd name="T19" fmla="*/ 127 h 400"/>
                  <a:gd name="T20" fmla="*/ 321 w 1647"/>
                  <a:gd name="T21" fmla="*/ 157 h 400"/>
                  <a:gd name="T22" fmla="*/ 229 w 1647"/>
                  <a:gd name="T23" fmla="*/ 189 h 400"/>
                  <a:gd name="T24" fmla="*/ 151 w 1647"/>
                  <a:gd name="T25" fmla="*/ 226 h 400"/>
                  <a:gd name="T26" fmla="*/ 87 w 1647"/>
                  <a:gd name="T27" fmla="*/ 264 h 400"/>
                  <a:gd name="T28" fmla="*/ 40 w 1647"/>
                  <a:gd name="T29" fmla="*/ 307 h 400"/>
                  <a:gd name="T30" fmla="*/ 10 w 1647"/>
                  <a:gd name="T31" fmla="*/ 352 h 400"/>
                  <a:gd name="T32" fmla="*/ 0 w 1647"/>
                  <a:gd name="T33" fmla="*/ 40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7" h="400">
                    <a:moveTo>
                      <a:pt x="1647" y="0"/>
                    </a:moveTo>
                    <a:lnTo>
                      <a:pt x="1504" y="1"/>
                    </a:lnTo>
                    <a:lnTo>
                      <a:pt x="1359" y="5"/>
                    </a:lnTo>
                    <a:lnTo>
                      <a:pt x="1214" y="14"/>
                    </a:lnTo>
                    <a:lnTo>
                      <a:pt x="1070" y="25"/>
                    </a:lnTo>
                    <a:lnTo>
                      <a:pt x="930" y="39"/>
                    </a:lnTo>
                    <a:lnTo>
                      <a:pt x="793" y="57"/>
                    </a:lnTo>
                    <a:lnTo>
                      <a:pt x="662" y="77"/>
                    </a:lnTo>
                    <a:lnTo>
                      <a:pt x="539" y="101"/>
                    </a:lnTo>
                    <a:lnTo>
                      <a:pt x="425" y="127"/>
                    </a:lnTo>
                    <a:lnTo>
                      <a:pt x="321" y="157"/>
                    </a:lnTo>
                    <a:lnTo>
                      <a:pt x="229" y="189"/>
                    </a:lnTo>
                    <a:lnTo>
                      <a:pt x="151" y="226"/>
                    </a:lnTo>
                    <a:lnTo>
                      <a:pt x="87" y="264"/>
                    </a:lnTo>
                    <a:lnTo>
                      <a:pt x="40" y="307"/>
                    </a:lnTo>
                    <a:lnTo>
                      <a:pt x="10" y="352"/>
                    </a:lnTo>
                    <a:lnTo>
                      <a:pt x="0" y="40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7" name="Freeform 369"/>
              <p:cNvSpPr>
                <a:spLocks noChangeAspect="1"/>
              </p:cNvSpPr>
              <p:nvPr/>
            </p:nvSpPr>
            <p:spPr bwMode="auto">
              <a:xfrm rot="-18188" flipH="1" flipV="1">
                <a:off x="2114" y="3313"/>
                <a:ext cx="0" cy="8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8" name="Freeform 370"/>
              <p:cNvSpPr>
                <a:spLocks noChangeAspect="1"/>
              </p:cNvSpPr>
              <p:nvPr/>
            </p:nvSpPr>
            <p:spPr bwMode="auto">
              <a:xfrm rot="-18188" flipH="1" flipV="1">
                <a:off x="1885" y="3257"/>
                <a:ext cx="229" cy="111"/>
              </a:xfrm>
              <a:custGeom>
                <a:avLst/>
                <a:gdLst>
                  <a:gd name="T0" fmla="*/ 2196 w 2196"/>
                  <a:gd name="T1" fmla="*/ 722 h 722"/>
                  <a:gd name="T2" fmla="*/ 2185 w 2196"/>
                  <a:gd name="T3" fmla="*/ 656 h 722"/>
                  <a:gd name="T4" fmla="*/ 2156 w 2196"/>
                  <a:gd name="T5" fmla="*/ 589 h 722"/>
                  <a:gd name="T6" fmla="*/ 2109 w 2196"/>
                  <a:gd name="T7" fmla="*/ 524 h 722"/>
                  <a:gd name="T8" fmla="*/ 2043 w 2196"/>
                  <a:gd name="T9" fmla="*/ 460 h 722"/>
                  <a:gd name="T10" fmla="*/ 1959 w 2196"/>
                  <a:gd name="T11" fmla="*/ 398 h 722"/>
                  <a:gd name="T12" fmla="*/ 1859 w 2196"/>
                  <a:gd name="T13" fmla="*/ 338 h 722"/>
                  <a:gd name="T14" fmla="*/ 1741 w 2196"/>
                  <a:gd name="T15" fmla="*/ 281 h 722"/>
                  <a:gd name="T16" fmla="*/ 1607 w 2196"/>
                  <a:gd name="T17" fmla="*/ 229 h 722"/>
                  <a:gd name="T18" fmla="*/ 1457 w 2196"/>
                  <a:gd name="T19" fmla="*/ 180 h 722"/>
                  <a:gd name="T20" fmla="*/ 1291 w 2196"/>
                  <a:gd name="T21" fmla="*/ 135 h 722"/>
                  <a:gd name="T22" fmla="*/ 1111 w 2196"/>
                  <a:gd name="T23" fmla="*/ 96 h 722"/>
                  <a:gd name="T24" fmla="*/ 916 w 2196"/>
                  <a:gd name="T25" fmla="*/ 63 h 722"/>
                  <a:gd name="T26" fmla="*/ 706 w 2196"/>
                  <a:gd name="T27" fmla="*/ 36 h 722"/>
                  <a:gd name="T28" fmla="*/ 484 w 2196"/>
                  <a:gd name="T29" fmla="*/ 16 h 722"/>
                  <a:gd name="T30" fmla="*/ 248 w 2196"/>
                  <a:gd name="T31" fmla="*/ 3 h 722"/>
                  <a:gd name="T32" fmla="*/ 0 w 2196"/>
                  <a:gd name="T33" fmla="*/ 0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96" h="722">
                    <a:moveTo>
                      <a:pt x="2196" y="722"/>
                    </a:moveTo>
                    <a:lnTo>
                      <a:pt x="2185" y="656"/>
                    </a:lnTo>
                    <a:lnTo>
                      <a:pt x="2156" y="589"/>
                    </a:lnTo>
                    <a:lnTo>
                      <a:pt x="2109" y="524"/>
                    </a:lnTo>
                    <a:lnTo>
                      <a:pt x="2043" y="460"/>
                    </a:lnTo>
                    <a:lnTo>
                      <a:pt x="1959" y="398"/>
                    </a:lnTo>
                    <a:lnTo>
                      <a:pt x="1859" y="338"/>
                    </a:lnTo>
                    <a:lnTo>
                      <a:pt x="1741" y="281"/>
                    </a:lnTo>
                    <a:lnTo>
                      <a:pt x="1607" y="229"/>
                    </a:lnTo>
                    <a:lnTo>
                      <a:pt x="1457" y="180"/>
                    </a:lnTo>
                    <a:lnTo>
                      <a:pt x="1291" y="135"/>
                    </a:lnTo>
                    <a:lnTo>
                      <a:pt x="1111" y="96"/>
                    </a:lnTo>
                    <a:lnTo>
                      <a:pt x="916" y="63"/>
                    </a:lnTo>
                    <a:lnTo>
                      <a:pt x="706" y="36"/>
                    </a:lnTo>
                    <a:lnTo>
                      <a:pt x="484" y="16"/>
                    </a:lnTo>
                    <a:lnTo>
                      <a:pt x="248" y="3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9" name="Freeform 371"/>
              <p:cNvSpPr>
                <a:spLocks noChangeAspect="1"/>
              </p:cNvSpPr>
              <p:nvPr/>
            </p:nvSpPr>
            <p:spPr bwMode="auto">
              <a:xfrm rot="-18188" flipH="1" flipV="1">
                <a:off x="2114" y="3361"/>
                <a:ext cx="0" cy="6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0" name="Freeform 372"/>
              <p:cNvSpPr>
                <a:spLocks noChangeAspect="1"/>
              </p:cNvSpPr>
              <p:nvPr/>
            </p:nvSpPr>
            <p:spPr bwMode="auto">
              <a:xfrm rot="-18188" flipH="1" flipV="1">
                <a:off x="2114" y="3255"/>
                <a:ext cx="290" cy="111"/>
              </a:xfrm>
              <a:custGeom>
                <a:avLst/>
                <a:gdLst>
                  <a:gd name="T0" fmla="*/ 2746 w 2746"/>
                  <a:gd name="T1" fmla="*/ 0 h 722"/>
                  <a:gd name="T2" fmla="*/ 2490 w 2746"/>
                  <a:gd name="T3" fmla="*/ 3 h 722"/>
                  <a:gd name="T4" fmla="*/ 2238 w 2746"/>
                  <a:gd name="T5" fmla="*/ 13 h 722"/>
                  <a:gd name="T6" fmla="*/ 1987 w 2746"/>
                  <a:gd name="T7" fmla="*/ 28 h 722"/>
                  <a:gd name="T8" fmla="*/ 1743 w 2746"/>
                  <a:gd name="T9" fmla="*/ 50 h 722"/>
                  <a:gd name="T10" fmla="*/ 1507 w 2746"/>
                  <a:gd name="T11" fmla="*/ 78 h 722"/>
                  <a:gd name="T12" fmla="*/ 1279 w 2746"/>
                  <a:gd name="T13" fmla="*/ 111 h 722"/>
                  <a:gd name="T14" fmla="*/ 1064 w 2746"/>
                  <a:gd name="T15" fmla="*/ 151 h 722"/>
                  <a:gd name="T16" fmla="*/ 863 w 2746"/>
                  <a:gd name="T17" fmla="*/ 196 h 722"/>
                  <a:gd name="T18" fmla="*/ 678 w 2746"/>
                  <a:gd name="T19" fmla="*/ 245 h 722"/>
                  <a:gd name="T20" fmla="*/ 511 w 2746"/>
                  <a:gd name="T21" fmla="*/ 300 h 722"/>
                  <a:gd name="T22" fmla="*/ 363 w 2746"/>
                  <a:gd name="T23" fmla="*/ 358 h 722"/>
                  <a:gd name="T24" fmla="*/ 238 w 2746"/>
                  <a:gd name="T25" fmla="*/ 423 h 722"/>
                  <a:gd name="T26" fmla="*/ 136 w 2746"/>
                  <a:gd name="T27" fmla="*/ 491 h 722"/>
                  <a:gd name="T28" fmla="*/ 62 w 2746"/>
                  <a:gd name="T29" fmla="*/ 564 h 722"/>
                  <a:gd name="T30" fmla="*/ 15 w 2746"/>
                  <a:gd name="T31" fmla="*/ 641 h 722"/>
                  <a:gd name="T32" fmla="*/ 0 w 2746"/>
                  <a:gd name="T33" fmla="*/ 722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46" h="722">
                    <a:moveTo>
                      <a:pt x="2746" y="0"/>
                    </a:moveTo>
                    <a:lnTo>
                      <a:pt x="2490" y="3"/>
                    </a:lnTo>
                    <a:lnTo>
                      <a:pt x="2238" y="13"/>
                    </a:lnTo>
                    <a:lnTo>
                      <a:pt x="1987" y="28"/>
                    </a:lnTo>
                    <a:lnTo>
                      <a:pt x="1743" y="50"/>
                    </a:lnTo>
                    <a:lnTo>
                      <a:pt x="1507" y="78"/>
                    </a:lnTo>
                    <a:lnTo>
                      <a:pt x="1279" y="111"/>
                    </a:lnTo>
                    <a:lnTo>
                      <a:pt x="1064" y="151"/>
                    </a:lnTo>
                    <a:lnTo>
                      <a:pt x="863" y="196"/>
                    </a:lnTo>
                    <a:lnTo>
                      <a:pt x="678" y="245"/>
                    </a:lnTo>
                    <a:lnTo>
                      <a:pt x="511" y="300"/>
                    </a:lnTo>
                    <a:lnTo>
                      <a:pt x="363" y="358"/>
                    </a:lnTo>
                    <a:lnTo>
                      <a:pt x="238" y="423"/>
                    </a:lnTo>
                    <a:lnTo>
                      <a:pt x="136" y="491"/>
                    </a:lnTo>
                    <a:lnTo>
                      <a:pt x="62" y="564"/>
                    </a:lnTo>
                    <a:lnTo>
                      <a:pt x="15" y="641"/>
                    </a:lnTo>
                    <a:lnTo>
                      <a:pt x="0" y="722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1" name="Freeform 373"/>
              <p:cNvSpPr>
                <a:spLocks noChangeAspect="1"/>
              </p:cNvSpPr>
              <p:nvPr/>
            </p:nvSpPr>
            <p:spPr bwMode="auto">
              <a:xfrm rot="-18188" flipH="1" flipV="1">
                <a:off x="2114" y="3361"/>
                <a:ext cx="0" cy="6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2" name="Freeform 374"/>
              <p:cNvSpPr>
                <a:spLocks noChangeAspect="1"/>
              </p:cNvSpPr>
              <p:nvPr/>
            </p:nvSpPr>
            <p:spPr bwMode="auto">
              <a:xfrm rot="-18188" flipH="1" flipV="1">
                <a:off x="1770" y="3257"/>
                <a:ext cx="344" cy="157"/>
              </a:xfrm>
              <a:custGeom>
                <a:avLst/>
                <a:gdLst>
                  <a:gd name="T0" fmla="*/ 3295 w 3295"/>
                  <a:gd name="T1" fmla="*/ 1043 h 1043"/>
                  <a:gd name="T2" fmla="*/ 3279 w 3295"/>
                  <a:gd name="T3" fmla="*/ 944 h 1043"/>
                  <a:gd name="T4" fmla="*/ 3233 w 3295"/>
                  <a:gd name="T5" fmla="*/ 845 h 1043"/>
                  <a:gd name="T6" fmla="*/ 3159 w 3295"/>
                  <a:gd name="T7" fmla="*/ 750 h 1043"/>
                  <a:gd name="T8" fmla="*/ 3055 w 3295"/>
                  <a:gd name="T9" fmla="*/ 656 h 1043"/>
                  <a:gd name="T10" fmla="*/ 2925 w 3295"/>
                  <a:gd name="T11" fmla="*/ 566 h 1043"/>
                  <a:gd name="T12" fmla="*/ 2769 w 3295"/>
                  <a:gd name="T13" fmla="*/ 479 h 1043"/>
                  <a:gd name="T14" fmla="*/ 2588 w 3295"/>
                  <a:gd name="T15" fmla="*/ 398 h 1043"/>
                  <a:gd name="T16" fmla="*/ 2383 w 3295"/>
                  <a:gd name="T17" fmla="*/ 322 h 1043"/>
                  <a:gd name="T18" fmla="*/ 2155 w 3295"/>
                  <a:gd name="T19" fmla="*/ 253 h 1043"/>
                  <a:gd name="T20" fmla="*/ 1905 w 3295"/>
                  <a:gd name="T21" fmla="*/ 190 h 1043"/>
                  <a:gd name="T22" fmla="*/ 1634 w 3295"/>
                  <a:gd name="T23" fmla="*/ 135 h 1043"/>
                  <a:gd name="T24" fmla="*/ 1343 w 3295"/>
                  <a:gd name="T25" fmla="*/ 88 h 1043"/>
                  <a:gd name="T26" fmla="*/ 1032 w 3295"/>
                  <a:gd name="T27" fmla="*/ 50 h 1043"/>
                  <a:gd name="T28" fmla="*/ 705 w 3295"/>
                  <a:gd name="T29" fmla="*/ 23 h 1043"/>
                  <a:gd name="T30" fmla="*/ 359 w 3295"/>
                  <a:gd name="T31" fmla="*/ 6 h 1043"/>
                  <a:gd name="T32" fmla="*/ 0 w 3295"/>
                  <a:gd name="T33" fmla="*/ 0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95" h="1043">
                    <a:moveTo>
                      <a:pt x="3295" y="1043"/>
                    </a:moveTo>
                    <a:lnTo>
                      <a:pt x="3279" y="944"/>
                    </a:lnTo>
                    <a:lnTo>
                      <a:pt x="3233" y="845"/>
                    </a:lnTo>
                    <a:lnTo>
                      <a:pt x="3159" y="750"/>
                    </a:lnTo>
                    <a:lnTo>
                      <a:pt x="3055" y="656"/>
                    </a:lnTo>
                    <a:lnTo>
                      <a:pt x="2925" y="566"/>
                    </a:lnTo>
                    <a:lnTo>
                      <a:pt x="2769" y="479"/>
                    </a:lnTo>
                    <a:lnTo>
                      <a:pt x="2588" y="398"/>
                    </a:lnTo>
                    <a:lnTo>
                      <a:pt x="2383" y="322"/>
                    </a:lnTo>
                    <a:lnTo>
                      <a:pt x="2155" y="253"/>
                    </a:lnTo>
                    <a:lnTo>
                      <a:pt x="1905" y="190"/>
                    </a:lnTo>
                    <a:lnTo>
                      <a:pt x="1634" y="135"/>
                    </a:lnTo>
                    <a:lnTo>
                      <a:pt x="1343" y="88"/>
                    </a:lnTo>
                    <a:lnTo>
                      <a:pt x="1032" y="50"/>
                    </a:lnTo>
                    <a:lnTo>
                      <a:pt x="705" y="23"/>
                    </a:lnTo>
                    <a:lnTo>
                      <a:pt x="359" y="6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3" name="Freeform 375"/>
              <p:cNvSpPr>
                <a:spLocks noChangeAspect="1"/>
              </p:cNvSpPr>
              <p:nvPr/>
            </p:nvSpPr>
            <p:spPr bwMode="auto">
              <a:xfrm rot="-18188" flipH="1" flipV="1">
                <a:off x="2115" y="3410"/>
                <a:ext cx="0" cy="5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4" name="Freeform 376"/>
              <p:cNvSpPr>
                <a:spLocks noChangeAspect="1"/>
              </p:cNvSpPr>
              <p:nvPr/>
            </p:nvSpPr>
            <p:spPr bwMode="auto">
              <a:xfrm rot="-18188" flipH="1" flipV="1">
                <a:off x="2114" y="3255"/>
                <a:ext cx="405" cy="157"/>
              </a:xfrm>
              <a:custGeom>
                <a:avLst/>
                <a:gdLst>
                  <a:gd name="T0" fmla="*/ 3844 w 3844"/>
                  <a:gd name="T1" fmla="*/ 0 h 1043"/>
                  <a:gd name="T2" fmla="*/ 3477 w 3844"/>
                  <a:gd name="T3" fmla="*/ 4 h 1043"/>
                  <a:gd name="T4" fmla="*/ 3114 w 3844"/>
                  <a:gd name="T5" fmla="*/ 19 h 1043"/>
                  <a:gd name="T6" fmla="*/ 2760 w 3844"/>
                  <a:gd name="T7" fmla="*/ 43 h 1043"/>
                  <a:gd name="T8" fmla="*/ 2414 w 3844"/>
                  <a:gd name="T9" fmla="*/ 76 h 1043"/>
                  <a:gd name="T10" fmla="*/ 2082 w 3844"/>
                  <a:gd name="T11" fmla="*/ 117 h 1043"/>
                  <a:gd name="T12" fmla="*/ 1765 w 3844"/>
                  <a:gd name="T13" fmla="*/ 167 h 1043"/>
                  <a:gd name="T14" fmla="*/ 1464 w 3844"/>
                  <a:gd name="T15" fmla="*/ 224 h 1043"/>
                  <a:gd name="T16" fmla="*/ 1185 w 3844"/>
                  <a:gd name="T17" fmla="*/ 289 h 1043"/>
                  <a:gd name="T18" fmla="*/ 929 w 3844"/>
                  <a:gd name="T19" fmla="*/ 362 h 1043"/>
                  <a:gd name="T20" fmla="*/ 698 w 3844"/>
                  <a:gd name="T21" fmla="*/ 441 h 1043"/>
                  <a:gd name="T22" fmla="*/ 496 w 3844"/>
                  <a:gd name="T23" fmla="*/ 526 h 1043"/>
                  <a:gd name="T24" fmla="*/ 325 w 3844"/>
                  <a:gd name="T25" fmla="*/ 618 h 1043"/>
                  <a:gd name="T26" fmla="*/ 186 w 3844"/>
                  <a:gd name="T27" fmla="*/ 717 h 1043"/>
                  <a:gd name="T28" fmla="*/ 85 w 3844"/>
                  <a:gd name="T29" fmla="*/ 821 h 1043"/>
                  <a:gd name="T30" fmla="*/ 22 w 3844"/>
                  <a:gd name="T31" fmla="*/ 929 h 1043"/>
                  <a:gd name="T32" fmla="*/ 0 w 3844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44" h="1043">
                    <a:moveTo>
                      <a:pt x="3844" y="0"/>
                    </a:moveTo>
                    <a:lnTo>
                      <a:pt x="3477" y="4"/>
                    </a:lnTo>
                    <a:lnTo>
                      <a:pt x="3114" y="19"/>
                    </a:lnTo>
                    <a:lnTo>
                      <a:pt x="2760" y="43"/>
                    </a:lnTo>
                    <a:lnTo>
                      <a:pt x="2414" y="76"/>
                    </a:lnTo>
                    <a:lnTo>
                      <a:pt x="2082" y="117"/>
                    </a:lnTo>
                    <a:lnTo>
                      <a:pt x="1765" y="167"/>
                    </a:lnTo>
                    <a:lnTo>
                      <a:pt x="1464" y="224"/>
                    </a:lnTo>
                    <a:lnTo>
                      <a:pt x="1185" y="289"/>
                    </a:lnTo>
                    <a:lnTo>
                      <a:pt x="929" y="362"/>
                    </a:lnTo>
                    <a:lnTo>
                      <a:pt x="698" y="441"/>
                    </a:lnTo>
                    <a:lnTo>
                      <a:pt x="496" y="526"/>
                    </a:lnTo>
                    <a:lnTo>
                      <a:pt x="325" y="618"/>
                    </a:lnTo>
                    <a:lnTo>
                      <a:pt x="186" y="717"/>
                    </a:lnTo>
                    <a:lnTo>
                      <a:pt x="85" y="821"/>
                    </a:lnTo>
                    <a:lnTo>
                      <a:pt x="22" y="929"/>
                    </a:lnTo>
                    <a:lnTo>
                      <a:pt x="0" y="1043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5" name="Freeform 377"/>
              <p:cNvSpPr>
                <a:spLocks noChangeAspect="1"/>
              </p:cNvSpPr>
              <p:nvPr/>
            </p:nvSpPr>
            <p:spPr bwMode="auto">
              <a:xfrm rot="-18188" flipH="1" flipV="1">
                <a:off x="2115" y="3410"/>
                <a:ext cx="0" cy="5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6" name="Freeform 378"/>
              <p:cNvSpPr>
                <a:spLocks noChangeAspect="1"/>
              </p:cNvSpPr>
              <p:nvPr/>
            </p:nvSpPr>
            <p:spPr bwMode="auto">
              <a:xfrm rot="-18188" flipH="1" flipV="1">
                <a:off x="1653" y="3258"/>
                <a:ext cx="461" cy="205"/>
              </a:xfrm>
              <a:custGeom>
                <a:avLst/>
                <a:gdLst>
                  <a:gd name="T0" fmla="*/ 4392 w 4392"/>
                  <a:gd name="T1" fmla="*/ 1364 h 1364"/>
                  <a:gd name="T2" fmla="*/ 4371 w 4392"/>
                  <a:gd name="T3" fmla="*/ 1231 h 1364"/>
                  <a:gd name="T4" fmla="*/ 4309 w 4392"/>
                  <a:gd name="T5" fmla="*/ 1102 h 1364"/>
                  <a:gd name="T6" fmla="*/ 4206 w 4392"/>
                  <a:gd name="T7" fmla="*/ 976 h 1364"/>
                  <a:gd name="T8" fmla="*/ 4066 w 4392"/>
                  <a:gd name="T9" fmla="*/ 853 h 1364"/>
                  <a:gd name="T10" fmla="*/ 3891 w 4392"/>
                  <a:gd name="T11" fmla="*/ 734 h 1364"/>
                  <a:gd name="T12" fmla="*/ 3679 w 4392"/>
                  <a:gd name="T13" fmla="*/ 622 h 1364"/>
                  <a:gd name="T14" fmla="*/ 3435 w 4392"/>
                  <a:gd name="T15" fmla="*/ 516 h 1364"/>
                  <a:gd name="T16" fmla="*/ 3159 w 4392"/>
                  <a:gd name="T17" fmla="*/ 417 h 1364"/>
                  <a:gd name="T18" fmla="*/ 2852 w 4392"/>
                  <a:gd name="T19" fmla="*/ 327 h 1364"/>
                  <a:gd name="T20" fmla="*/ 2518 w 4392"/>
                  <a:gd name="T21" fmla="*/ 245 h 1364"/>
                  <a:gd name="T22" fmla="*/ 2156 w 4392"/>
                  <a:gd name="T23" fmla="*/ 174 h 1364"/>
                  <a:gd name="T24" fmla="*/ 1769 w 4392"/>
                  <a:gd name="T25" fmla="*/ 114 h 1364"/>
                  <a:gd name="T26" fmla="*/ 1358 w 4392"/>
                  <a:gd name="T27" fmla="*/ 66 h 1364"/>
                  <a:gd name="T28" fmla="*/ 925 w 4392"/>
                  <a:gd name="T29" fmla="*/ 29 h 1364"/>
                  <a:gd name="T30" fmla="*/ 472 w 4392"/>
                  <a:gd name="T31" fmla="*/ 8 h 1364"/>
                  <a:gd name="T32" fmla="*/ 0 w 4392"/>
                  <a:gd name="T33" fmla="*/ 0 h 1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2" h="1364">
                    <a:moveTo>
                      <a:pt x="4392" y="1364"/>
                    </a:moveTo>
                    <a:lnTo>
                      <a:pt x="4371" y="1231"/>
                    </a:lnTo>
                    <a:lnTo>
                      <a:pt x="4309" y="1102"/>
                    </a:lnTo>
                    <a:lnTo>
                      <a:pt x="4206" y="976"/>
                    </a:lnTo>
                    <a:lnTo>
                      <a:pt x="4066" y="853"/>
                    </a:lnTo>
                    <a:lnTo>
                      <a:pt x="3891" y="734"/>
                    </a:lnTo>
                    <a:lnTo>
                      <a:pt x="3679" y="622"/>
                    </a:lnTo>
                    <a:lnTo>
                      <a:pt x="3435" y="516"/>
                    </a:lnTo>
                    <a:lnTo>
                      <a:pt x="3159" y="417"/>
                    </a:lnTo>
                    <a:lnTo>
                      <a:pt x="2852" y="327"/>
                    </a:lnTo>
                    <a:lnTo>
                      <a:pt x="2518" y="245"/>
                    </a:lnTo>
                    <a:lnTo>
                      <a:pt x="2156" y="174"/>
                    </a:lnTo>
                    <a:lnTo>
                      <a:pt x="1769" y="114"/>
                    </a:lnTo>
                    <a:lnTo>
                      <a:pt x="1358" y="66"/>
                    </a:lnTo>
                    <a:lnTo>
                      <a:pt x="925" y="29"/>
                    </a:lnTo>
                    <a:lnTo>
                      <a:pt x="472" y="8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7" name="Freeform 379"/>
              <p:cNvSpPr>
                <a:spLocks noChangeAspect="1"/>
              </p:cNvSpPr>
              <p:nvPr/>
            </p:nvSpPr>
            <p:spPr bwMode="auto">
              <a:xfrm rot="-18188" flipH="1" flipV="1">
                <a:off x="2115" y="3456"/>
                <a:ext cx="0" cy="8"/>
              </a:xfrm>
              <a:custGeom>
                <a:avLst/>
                <a:gdLst>
                  <a:gd name="T0" fmla="*/ 53 h 53"/>
                  <a:gd name="T1" fmla="*/ 0 h 53"/>
                  <a:gd name="T2" fmla="*/ 53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53"/>
                    </a:moveTo>
                    <a:lnTo>
                      <a:pt x="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8" name="Freeform 380"/>
              <p:cNvSpPr>
                <a:spLocks noChangeAspect="1"/>
              </p:cNvSpPr>
              <p:nvPr/>
            </p:nvSpPr>
            <p:spPr bwMode="auto">
              <a:xfrm rot="-18188" flipH="1" flipV="1">
                <a:off x="2114" y="3255"/>
                <a:ext cx="522" cy="205"/>
              </a:xfrm>
              <a:custGeom>
                <a:avLst/>
                <a:gdLst>
                  <a:gd name="T0" fmla="*/ 4943 w 4943"/>
                  <a:gd name="T1" fmla="*/ 0 h 1364"/>
                  <a:gd name="T2" fmla="*/ 4464 w 4943"/>
                  <a:gd name="T3" fmla="*/ 7 h 1364"/>
                  <a:gd name="T4" fmla="*/ 3993 w 4943"/>
                  <a:gd name="T5" fmla="*/ 26 h 1364"/>
                  <a:gd name="T6" fmla="*/ 3533 w 4943"/>
                  <a:gd name="T7" fmla="*/ 58 h 1364"/>
                  <a:gd name="T8" fmla="*/ 3087 w 4943"/>
                  <a:gd name="T9" fmla="*/ 101 h 1364"/>
                  <a:gd name="T10" fmla="*/ 2658 w 4943"/>
                  <a:gd name="T11" fmla="*/ 156 h 1364"/>
                  <a:gd name="T12" fmla="*/ 2251 w 4943"/>
                  <a:gd name="T13" fmla="*/ 222 h 1364"/>
                  <a:gd name="T14" fmla="*/ 1867 w 4943"/>
                  <a:gd name="T15" fmla="*/ 298 h 1364"/>
                  <a:gd name="T16" fmla="*/ 1508 w 4943"/>
                  <a:gd name="T17" fmla="*/ 384 h 1364"/>
                  <a:gd name="T18" fmla="*/ 1181 w 4943"/>
                  <a:gd name="T19" fmla="*/ 479 h 1364"/>
                  <a:gd name="T20" fmla="*/ 886 w 4943"/>
                  <a:gd name="T21" fmla="*/ 583 h 1364"/>
                  <a:gd name="T22" fmla="*/ 630 w 4943"/>
                  <a:gd name="T23" fmla="*/ 696 h 1364"/>
                  <a:gd name="T24" fmla="*/ 411 w 4943"/>
                  <a:gd name="T25" fmla="*/ 815 h 1364"/>
                  <a:gd name="T26" fmla="*/ 236 w 4943"/>
                  <a:gd name="T27" fmla="*/ 943 h 1364"/>
                  <a:gd name="T28" fmla="*/ 107 w 4943"/>
                  <a:gd name="T29" fmla="*/ 1077 h 1364"/>
                  <a:gd name="T30" fmla="*/ 27 w 4943"/>
                  <a:gd name="T31" fmla="*/ 1218 h 1364"/>
                  <a:gd name="T32" fmla="*/ 0 w 4943"/>
                  <a:gd name="T33" fmla="*/ 1364 h 1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43" h="1364">
                    <a:moveTo>
                      <a:pt x="4943" y="0"/>
                    </a:moveTo>
                    <a:lnTo>
                      <a:pt x="4464" y="7"/>
                    </a:lnTo>
                    <a:lnTo>
                      <a:pt x="3993" y="26"/>
                    </a:lnTo>
                    <a:lnTo>
                      <a:pt x="3533" y="58"/>
                    </a:lnTo>
                    <a:lnTo>
                      <a:pt x="3087" y="101"/>
                    </a:lnTo>
                    <a:lnTo>
                      <a:pt x="2658" y="156"/>
                    </a:lnTo>
                    <a:lnTo>
                      <a:pt x="2251" y="222"/>
                    </a:lnTo>
                    <a:lnTo>
                      <a:pt x="1867" y="298"/>
                    </a:lnTo>
                    <a:lnTo>
                      <a:pt x="1508" y="384"/>
                    </a:lnTo>
                    <a:lnTo>
                      <a:pt x="1181" y="479"/>
                    </a:lnTo>
                    <a:lnTo>
                      <a:pt x="886" y="583"/>
                    </a:lnTo>
                    <a:lnTo>
                      <a:pt x="630" y="696"/>
                    </a:lnTo>
                    <a:lnTo>
                      <a:pt x="411" y="815"/>
                    </a:lnTo>
                    <a:lnTo>
                      <a:pt x="236" y="943"/>
                    </a:lnTo>
                    <a:lnTo>
                      <a:pt x="107" y="1077"/>
                    </a:lnTo>
                    <a:lnTo>
                      <a:pt x="27" y="1218"/>
                    </a:lnTo>
                    <a:lnTo>
                      <a:pt x="0" y="1364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9" name="Freeform 381"/>
              <p:cNvSpPr>
                <a:spLocks noChangeAspect="1"/>
              </p:cNvSpPr>
              <p:nvPr/>
            </p:nvSpPr>
            <p:spPr bwMode="auto">
              <a:xfrm rot="-18188" flipH="1" flipV="1">
                <a:off x="2115" y="3456"/>
                <a:ext cx="0" cy="8"/>
              </a:xfrm>
              <a:custGeom>
                <a:avLst/>
                <a:gdLst>
                  <a:gd name="T0" fmla="*/ 0 h 53"/>
                  <a:gd name="T1" fmla="*/ 53 h 53"/>
                  <a:gd name="T2" fmla="*/ 0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0"/>
                    </a:moveTo>
                    <a:lnTo>
                      <a:pt x="0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00" name="Freeform 382"/>
              <p:cNvSpPr>
                <a:spLocks noChangeAspect="1"/>
              </p:cNvSpPr>
              <p:nvPr/>
            </p:nvSpPr>
            <p:spPr bwMode="auto">
              <a:xfrm rot="-18188" flipH="1" flipV="1">
                <a:off x="1549" y="3258"/>
                <a:ext cx="577" cy="254"/>
              </a:xfrm>
              <a:custGeom>
                <a:avLst/>
                <a:gdLst>
                  <a:gd name="T0" fmla="*/ 5491 w 5491"/>
                  <a:gd name="T1" fmla="*/ 1686 h 1686"/>
                  <a:gd name="T2" fmla="*/ 5464 w 5491"/>
                  <a:gd name="T3" fmla="*/ 1521 h 1686"/>
                  <a:gd name="T4" fmla="*/ 5385 w 5491"/>
                  <a:gd name="T5" fmla="*/ 1360 h 1686"/>
                  <a:gd name="T6" fmla="*/ 5256 w 5491"/>
                  <a:gd name="T7" fmla="*/ 1203 h 1686"/>
                  <a:gd name="T8" fmla="*/ 5078 w 5491"/>
                  <a:gd name="T9" fmla="*/ 1050 h 1686"/>
                  <a:gd name="T10" fmla="*/ 4856 w 5491"/>
                  <a:gd name="T11" fmla="*/ 903 h 1686"/>
                  <a:gd name="T12" fmla="*/ 4589 w 5491"/>
                  <a:gd name="T13" fmla="*/ 764 h 1686"/>
                  <a:gd name="T14" fmla="*/ 4281 w 5491"/>
                  <a:gd name="T15" fmla="*/ 634 h 1686"/>
                  <a:gd name="T16" fmla="*/ 3934 w 5491"/>
                  <a:gd name="T17" fmla="*/ 512 h 1686"/>
                  <a:gd name="T18" fmla="*/ 3550 w 5491"/>
                  <a:gd name="T19" fmla="*/ 400 h 1686"/>
                  <a:gd name="T20" fmla="*/ 3131 w 5491"/>
                  <a:gd name="T21" fmla="*/ 301 h 1686"/>
                  <a:gd name="T22" fmla="*/ 2678 w 5491"/>
                  <a:gd name="T23" fmla="*/ 213 h 1686"/>
                  <a:gd name="T24" fmla="*/ 2196 w 5491"/>
                  <a:gd name="T25" fmla="*/ 139 h 1686"/>
                  <a:gd name="T26" fmla="*/ 1684 w 5491"/>
                  <a:gd name="T27" fmla="*/ 79 h 1686"/>
                  <a:gd name="T28" fmla="*/ 1146 w 5491"/>
                  <a:gd name="T29" fmla="*/ 36 h 1686"/>
                  <a:gd name="T30" fmla="*/ 584 w 5491"/>
                  <a:gd name="T31" fmla="*/ 9 h 1686"/>
                  <a:gd name="T32" fmla="*/ 0 w 5491"/>
                  <a:gd name="T33" fmla="*/ 0 h 1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91" h="1686">
                    <a:moveTo>
                      <a:pt x="5491" y="1686"/>
                    </a:moveTo>
                    <a:lnTo>
                      <a:pt x="5464" y="1521"/>
                    </a:lnTo>
                    <a:lnTo>
                      <a:pt x="5385" y="1360"/>
                    </a:lnTo>
                    <a:lnTo>
                      <a:pt x="5256" y="1203"/>
                    </a:lnTo>
                    <a:lnTo>
                      <a:pt x="5078" y="1050"/>
                    </a:lnTo>
                    <a:lnTo>
                      <a:pt x="4856" y="903"/>
                    </a:lnTo>
                    <a:lnTo>
                      <a:pt x="4589" y="764"/>
                    </a:lnTo>
                    <a:lnTo>
                      <a:pt x="4281" y="634"/>
                    </a:lnTo>
                    <a:lnTo>
                      <a:pt x="3934" y="512"/>
                    </a:lnTo>
                    <a:lnTo>
                      <a:pt x="3550" y="400"/>
                    </a:lnTo>
                    <a:lnTo>
                      <a:pt x="3131" y="301"/>
                    </a:lnTo>
                    <a:lnTo>
                      <a:pt x="2678" y="213"/>
                    </a:lnTo>
                    <a:lnTo>
                      <a:pt x="2196" y="139"/>
                    </a:lnTo>
                    <a:lnTo>
                      <a:pt x="1684" y="79"/>
                    </a:lnTo>
                    <a:lnTo>
                      <a:pt x="1146" y="36"/>
                    </a:lnTo>
                    <a:lnTo>
                      <a:pt x="584" y="9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01" name="Freeform 383"/>
              <p:cNvSpPr>
                <a:spLocks noChangeAspect="1"/>
              </p:cNvSpPr>
              <p:nvPr/>
            </p:nvSpPr>
            <p:spPr bwMode="auto">
              <a:xfrm rot="-18188" flipH="1" flipV="1">
                <a:off x="2115" y="3505"/>
                <a:ext cx="0" cy="8"/>
              </a:xfrm>
              <a:custGeom>
                <a:avLst/>
                <a:gdLst>
                  <a:gd name="T0" fmla="*/ 53 h 53"/>
                  <a:gd name="T1" fmla="*/ 0 h 53"/>
                  <a:gd name="T2" fmla="*/ 53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53"/>
                    </a:moveTo>
                    <a:lnTo>
                      <a:pt x="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02" name="Freeform 384"/>
              <p:cNvSpPr>
                <a:spLocks noChangeAspect="1"/>
              </p:cNvSpPr>
              <p:nvPr/>
            </p:nvSpPr>
            <p:spPr bwMode="auto">
              <a:xfrm rot="-18188" flipH="1" flipV="1">
                <a:off x="2114" y="3254"/>
                <a:ext cx="638" cy="254"/>
              </a:xfrm>
              <a:custGeom>
                <a:avLst/>
                <a:gdLst>
                  <a:gd name="T0" fmla="*/ 6041 w 6041"/>
                  <a:gd name="T1" fmla="*/ 0 h 1686"/>
                  <a:gd name="T2" fmla="*/ 5450 w 6041"/>
                  <a:gd name="T3" fmla="*/ 8 h 1686"/>
                  <a:gd name="T4" fmla="*/ 4870 w 6041"/>
                  <a:gd name="T5" fmla="*/ 32 h 1686"/>
                  <a:gd name="T6" fmla="*/ 4305 w 6041"/>
                  <a:gd name="T7" fmla="*/ 72 h 1686"/>
                  <a:gd name="T8" fmla="*/ 3758 w 6041"/>
                  <a:gd name="T9" fmla="*/ 127 h 1686"/>
                  <a:gd name="T10" fmla="*/ 3234 w 6041"/>
                  <a:gd name="T11" fmla="*/ 195 h 1686"/>
                  <a:gd name="T12" fmla="*/ 2736 w 6041"/>
                  <a:gd name="T13" fmla="*/ 277 h 1686"/>
                  <a:gd name="T14" fmla="*/ 2267 w 6041"/>
                  <a:gd name="T15" fmla="*/ 373 h 1686"/>
                  <a:gd name="T16" fmla="*/ 1831 w 6041"/>
                  <a:gd name="T17" fmla="*/ 478 h 1686"/>
                  <a:gd name="T18" fmla="*/ 1432 w 6041"/>
                  <a:gd name="T19" fmla="*/ 597 h 1686"/>
                  <a:gd name="T20" fmla="*/ 1075 w 6041"/>
                  <a:gd name="T21" fmla="*/ 726 h 1686"/>
                  <a:gd name="T22" fmla="*/ 762 w 6041"/>
                  <a:gd name="T23" fmla="*/ 865 h 1686"/>
                  <a:gd name="T24" fmla="*/ 498 w 6041"/>
                  <a:gd name="T25" fmla="*/ 1013 h 1686"/>
                  <a:gd name="T26" fmla="*/ 285 w 6041"/>
                  <a:gd name="T27" fmla="*/ 1169 h 1686"/>
                  <a:gd name="T28" fmla="*/ 129 w 6041"/>
                  <a:gd name="T29" fmla="*/ 1334 h 1686"/>
                  <a:gd name="T30" fmla="*/ 33 w 6041"/>
                  <a:gd name="T31" fmla="*/ 1506 h 1686"/>
                  <a:gd name="T32" fmla="*/ 0 w 6041"/>
                  <a:gd name="T33" fmla="*/ 1686 h 1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41" h="1686">
                    <a:moveTo>
                      <a:pt x="6041" y="0"/>
                    </a:moveTo>
                    <a:lnTo>
                      <a:pt x="5450" y="8"/>
                    </a:lnTo>
                    <a:lnTo>
                      <a:pt x="4870" y="32"/>
                    </a:lnTo>
                    <a:lnTo>
                      <a:pt x="4305" y="72"/>
                    </a:lnTo>
                    <a:lnTo>
                      <a:pt x="3758" y="127"/>
                    </a:lnTo>
                    <a:lnTo>
                      <a:pt x="3234" y="195"/>
                    </a:lnTo>
                    <a:lnTo>
                      <a:pt x="2736" y="277"/>
                    </a:lnTo>
                    <a:lnTo>
                      <a:pt x="2267" y="373"/>
                    </a:lnTo>
                    <a:lnTo>
                      <a:pt x="1831" y="478"/>
                    </a:lnTo>
                    <a:lnTo>
                      <a:pt x="1432" y="597"/>
                    </a:lnTo>
                    <a:lnTo>
                      <a:pt x="1075" y="726"/>
                    </a:lnTo>
                    <a:lnTo>
                      <a:pt x="762" y="865"/>
                    </a:lnTo>
                    <a:lnTo>
                      <a:pt x="498" y="1013"/>
                    </a:lnTo>
                    <a:lnTo>
                      <a:pt x="285" y="1169"/>
                    </a:lnTo>
                    <a:lnTo>
                      <a:pt x="129" y="1334"/>
                    </a:lnTo>
                    <a:lnTo>
                      <a:pt x="33" y="1506"/>
                    </a:lnTo>
                    <a:lnTo>
                      <a:pt x="0" y="1686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03" name="Freeform 385"/>
              <p:cNvSpPr>
                <a:spLocks noChangeAspect="1"/>
              </p:cNvSpPr>
              <p:nvPr/>
            </p:nvSpPr>
            <p:spPr bwMode="auto">
              <a:xfrm rot="-18188" flipH="1" flipV="1">
                <a:off x="2115" y="3505"/>
                <a:ext cx="0" cy="8"/>
              </a:xfrm>
              <a:custGeom>
                <a:avLst/>
                <a:gdLst>
                  <a:gd name="T0" fmla="*/ 0 h 53"/>
                  <a:gd name="T1" fmla="*/ 53 h 53"/>
                  <a:gd name="T2" fmla="*/ 0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0"/>
                    </a:moveTo>
                    <a:lnTo>
                      <a:pt x="0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04" name="Freeform 386"/>
              <p:cNvSpPr>
                <a:spLocks noChangeAspect="1"/>
              </p:cNvSpPr>
              <p:nvPr/>
            </p:nvSpPr>
            <p:spPr bwMode="auto">
              <a:xfrm rot="-18188" flipH="1" flipV="1">
                <a:off x="1420" y="3258"/>
                <a:ext cx="694" cy="300"/>
              </a:xfrm>
              <a:custGeom>
                <a:avLst/>
                <a:gdLst>
                  <a:gd name="T0" fmla="*/ 6589 w 6589"/>
                  <a:gd name="T1" fmla="*/ 2007 h 2007"/>
                  <a:gd name="T2" fmla="*/ 6556 w 6589"/>
                  <a:gd name="T3" fmla="*/ 1809 h 2007"/>
                  <a:gd name="T4" fmla="*/ 6461 w 6589"/>
                  <a:gd name="T5" fmla="*/ 1617 h 2007"/>
                  <a:gd name="T6" fmla="*/ 6305 w 6589"/>
                  <a:gd name="T7" fmla="*/ 1428 h 2007"/>
                  <a:gd name="T8" fmla="*/ 6090 w 6589"/>
                  <a:gd name="T9" fmla="*/ 1247 h 2007"/>
                  <a:gd name="T10" fmla="*/ 5821 w 6589"/>
                  <a:gd name="T11" fmla="*/ 1072 h 2007"/>
                  <a:gd name="T12" fmla="*/ 5499 w 6589"/>
                  <a:gd name="T13" fmla="*/ 906 h 2007"/>
                  <a:gd name="T14" fmla="*/ 5128 w 6589"/>
                  <a:gd name="T15" fmla="*/ 750 h 2007"/>
                  <a:gd name="T16" fmla="*/ 4710 w 6589"/>
                  <a:gd name="T17" fmla="*/ 606 h 2007"/>
                  <a:gd name="T18" fmla="*/ 4247 w 6589"/>
                  <a:gd name="T19" fmla="*/ 474 h 2007"/>
                  <a:gd name="T20" fmla="*/ 3743 w 6589"/>
                  <a:gd name="T21" fmla="*/ 356 h 2007"/>
                  <a:gd name="T22" fmla="*/ 3200 w 6589"/>
                  <a:gd name="T23" fmla="*/ 252 h 2007"/>
                  <a:gd name="T24" fmla="*/ 2622 w 6589"/>
                  <a:gd name="T25" fmla="*/ 164 h 2007"/>
                  <a:gd name="T26" fmla="*/ 2009 w 6589"/>
                  <a:gd name="T27" fmla="*/ 95 h 2007"/>
                  <a:gd name="T28" fmla="*/ 1366 w 6589"/>
                  <a:gd name="T29" fmla="*/ 43 h 2007"/>
                  <a:gd name="T30" fmla="*/ 695 w 6589"/>
                  <a:gd name="T31" fmla="*/ 11 h 2007"/>
                  <a:gd name="T32" fmla="*/ 0 w 6589"/>
                  <a:gd name="T33" fmla="*/ 0 h 2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89" h="2007">
                    <a:moveTo>
                      <a:pt x="6589" y="2007"/>
                    </a:moveTo>
                    <a:lnTo>
                      <a:pt x="6556" y="1809"/>
                    </a:lnTo>
                    <a:lnTo>
                      <a:pt x="6461" y="1617"/>
                    </a:lnTo>
                    <a:lnTo>
                      <a:pt x="6305" y="1428"/>
                    </a:lnTo>
                    <a:lnTo>
                      <a:pt x="6090" y="1247"/>
                    </a:lnTo>
                    <a:lnTo>
                      <a:pt x="5821" y="1072"/>
                    </a:lnTo>
                    <a:lnTo>
                      <a:pt x="5499" y="906"/>
                    </a:lnTo>
                    <a:lnTo>
                      <a:pt x="5128" y="750"/>
                    </a:lnTo>
                    <a:lnTo>
                      <a:pt x="4710" y="606"/>
                    </a:lnTo>
                    <a:lnTo>
                      <a:pt x="4247" y="474"/>
                    </a:lnTo>
                    <a:lnTo>
                      <a:pt x="3743" y="356"/>
                    </a:lnTo>
                    <a:lnTo>
                      <a:pt x="3200" y="252"/>
                    </a:lnTo>
                    <a:lnTo>
                      <a:pt x="2622" y="164"/>
                    </a:lnTo>
                    <a:lnTo>
                      <a:pt x="2009" y="95"/>
                    </a:lnTo>
                    <a:lnTo>
                      <a:pt x="1366" y="43"/>
                    </a:lnTo>
                    <a:lnTo>
                      <a:pt x="695" y="11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05" name="Freeform 387"/>
              <p:cNvSpPr>
                <a:spLocks noChangeAspect="1"/>
              </p:cNvSpPr>
              <p:nvPr/>
            </p:nvSpPr>
            <p:spPr bwMode="auto">
              <a:xfrm rot="-18188" flipH="1" flipV="1">
                <a:off x="2115" y="3553"/>
                <a:ext cx="0" cy="8"/>
              </a:xfrm>
              <a:custGeom>
                <a:avLst/>
                <a:gdLst>
                  <a:gd name="T0" fmla="*/ 53 h 53"/>
                  <a:gd name="T1" fmla="*/ 0 h 53"/>
                  <a:gd name="T2" fmla="*/ 53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53"/>
                    </a:moveTo>
                    <a:lnTo>
                      <a:pt x="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06" name="Freeform 388"/>
              <p:cNvSpPr>
                <a:spLocks noChangeAspect="1"/>
              </p:cNvSpPr>
              <p:nvPr/>
            </p:nvSpPr>
            <p:spPr bwMode="auto">
              <a:xfrm rot="-18188" flipH="1" flipV="1">
                <a:off x="2114" y="3254"/>
                <a:ext cx="753" cy="300"/>
              </a:xfrm>
              <a:custGeom>
                <a:avLst/>
                <a:gdLst>
                  <a:gd name="T0" fmla="*/ 7138 w 7138"/>
                  <a:gd name="T1" fmla="*/ 0 h 2007"/>
                  <a:gd name="T2" fmla="*/ 6435 w 7138"/>
                  <a:gd name="T3" fmla="*/ 10 h 2007"/>
                  <a:gd name="T4" fmla="*/ 5747 w 7138"/>
                  <a:gd name="T5" fmla="*/ 39 h 2007"/>
                  <a:gd name="T6" fmla="*/ 5077 w 7138"/>
                  <a:gd name="T7" fmla="*/ 87 h 2007"/>
                  <a:gd name="T8" fmla="*/ 4430 w 7138"/>
                  <a:gd name="T9" fmla="*/ 152 h 2007"/>
                  <a:gd name="T10" fmla="*/ 3809 w 7138"/>
                  <a:gd name="T11" fmla="*/ 234 h 2007"/>
                  <a:gd name="T12" fmla="*/ 3219 w 7138"/>
                  <a:gd name="T13" fmla="*/ 332 h 2007"/>
                  <a:gd name="T14" fmla="*/ 2666 w 7138"/>
                  <a:gd name="T15" fmla="*/ 445 h 2007"/>
                  <a:gd name="T16" fmla="*/ 2153 w 7138"/>
                  <a:gd name="T17" fmla="*/ 573 h 2007"/>
                  <a:gd name="T18" fmla="*/ 1683 w 7138"/>
                  <a:gd name="T19" fmla="*/ 714 h 2007"/>
                  <a:gd name="T20" fmla="*/ 1262 w 7138"/>
                  <a:gd name="T21" fmla="*/ 867 h 2007"/>
                  <a:gd name="T22" fmla="*/ 894 w 7138"/>
                  <a:gd name="T23" fmla="*/ 1033 h 2007"/>
                  <a:gd name="T24" fmla="*/ 584 w 7138"/>
                  <a:gd name="T25" fmla="*/ 1209 h 2007"/>
                  <a:gd name="T26" fmla="*/ 335 w 7138"/>
                  <a:gd name="T27" fmla="*/ 1395 h 2007"/>
                  <a:gd name="T28" fmla="*/ 150 w 7138"/>
                  <a:gd name="T29" fmla="*/ 1591 h 2007"/>
                  <a:gd name="T30" fmla="*/ 38 w 7138"/>
                  <a:gd name="T31" fmla="*/ 1795 h 2007"/>
                  <a:gd name="T32" fmla="*/ 0 w 7138"/>
                  <a:gd name="T33" fmla="*/ 2007 h 2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38" h="2007">
                    <a:moveTo>
                      <a:pt x="7138" y="0"/>
                    </a:moveTo>
                    <a:lnTo>
                      <a:pt x="6435" y="10"/>
                    </a:lnTo>
                    <a:lnTo>
                      <a:pt x="5747" y="39"/>
                    </a:lnTo>
                    <a:lnTo>
                      <a:pt x="5077" y="87"/>
                    </a:lnTo>
                    <a:lnTo>
                      <a:pt x="4430" y="152"/>
                    </a:lnTo>
                    <a:lnTo>
                      <a:pt x="3809" y="234"/>
                    </a:lnTo>
                    <a:lnTo>
                      <a:pt x="3219" y="332"/>
                    </a:lnTo>
                    <a:lnTo>
                      <a:pt x="2666" y="445"/>
                    </a:lnTo>
                    <a:lnTo>
                      <a:pt x="2153" y="573"/>
                    </a:lnTo>
                    <a:lnTo>
                      <a:pt x="1683" y="714"/>
                    </a:lnTo>
                    <a:lnTo>
                      <a:pt x="1262" y="867"/>
                    </a:lnTo>
                    <a:lnTo>
                      <a:pt x="894" y="1033"/>
                    </a:lnTo>
                    <a:lnTo>
                      <a:pt x="584" y="1209"/>
                    </a:lnTo>
                    <a:lnTo>
                      <a:pt x="335" y="1395"/>
                    </a:lnTo>
                    <a:lnTo>
                      <a:pt x="150" y="1591"/>
                    </a:lnTo>
                    <a:lnTo>
                      <a:pt x="38" y="1795"/>
                    </a:lnTo>
                    <a:lnTo>
                      <a:pt x="0" y="2007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07" name="Freeform 389"/>
              <p:cNvSpPr>
                <a:spLocks noChangeAspect="1"/>
              </p:cNvSpPr>
              <p:nvPr/>
            </p:nvSpPr>
            <p:spPr bwMode="auto">
              <a:xfrm rot="-18188" flipH="1" flipV="1">
                <a:off x="2115" y="3553"/>
                <a:ext cx="0" cy="8"/>
              </a:xfrm>
              <a:custGeom>
                <a:avLst/>
                <a:gdLst>
                  <a:gd name="T0" fmla="*/ 0 h 53"/>
                  <a:gd name="T1" fmla="*/ 53 h 53"/>
                  <a:gd name="T2" fmla="*/ 0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0"/>
                    </a:moveTo>
                    <a:lnTo>
                      <a:pt x="0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08" name="Freeform 390"/>
              <p:cNvSpPr>
                <a:spLocks noChangeAspect="1"/>
              </p:cNvSpPr>
              <p:nvPr/>
            </p:nvSpPr>
            <p:spPr bwMode="auto">
              <a:xfrm rot="-18188" flipH="1" flipV="1">
                <a:off x="2119" y="3230"/>
                <a:ext cx="0" cy="8"/>
              </a:xfrm>
              <a:custGeom>
                <a:avLst/>
                <a:gdLst>
                  <a:gd name="T0" fmla="*/ 0 h 55"/>
                  <a:gd name="T1" fmla="*/ 55 h 55"/>
                  <a:gd name="T2" fmla="*/ 0 h 5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">
                    <a:moveTo>
                      <a:pt x="0" y="0"/>
                    </a:move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09" name="Freeform 391"/>
              <p:cNvSpPr>
                <a:spLocks noChangeAspect="1"/>
              </p:cNvSpPr>
              <p:nvPr/>
            </p:nvSpPr>
            <p:spPr bwMode="auto">
              <a:xfrm rot="-18188" flipH="1" flipV="1">
                <a:off x="2004" y="3236"/>
                <a:ext cx="115" cy="35"/>
              </a:xfrm>
              <a:custGeom>
                <a:avLst/>
                <a:gdLst>
                  <a:gd name="T0" fmla="*/ 0 w 1099"/>
                  <a:gd name="T1" fmla="*/ 242 h 242"/>
                  <a:gd name="T2" fmla="*/ 87 w 1099"/>
                  <a:gd name="T3" fmla="*/ 241 h 242"/>
                  <a:gd name="T4" fmla="*/ 176 w 1099"/>
                  <a:gd name="T5" fmla="*/ 239 h 242"/>
                  <a:gd name="T6" fmla="*/ 268 w 1099"/>
                  <a:gd name="T7" fmla="*/ 234 h 242"/>
                  <a:gd name="T8" fmla="*/ 362 w 1099"/>
                  <a:gd name="T9" fmla="*/ 229 h 242"/>
                  <a:gd name="T10" fmla="*/ 455 w 1099"/>
                  <a:gd name="T11" fmla="*/ 222 h 242"/>
                  <a:gd name="T12" fmla="*/ 546 w 1099"/>
                  <a:gd name="T13" fmla="*/ 212 h 242"/>
                  <a:gd name="T14" fmla="*/ 634 w 1099"/>
                  <a:gd name="T15" fmla="*/ 200 h 242"/>
                  <a:gd name="T16" fmla="*/ 719 w 1099"/>
                  <a:gd name="T17" fmla="*/ 187 h 242"/>
                  <a:gd name="T18" fmla="*/ 797 w 1099"/>
                  <a:gd name="T19" fmla="*/ 171 h 242"/>
                  <a:gd name="T20" fmla="*/ 870 w 1099"/>
                  <a:gd name="T21" fmla="*/ 154 h 242"/>
                  <a:gd name="T22" fmla="*/ 935 w 1099"/>
                  <a:gd name="T23" fmla="*/ 134 h 242"/>
                  <a:gd name="T24" fmla="*/ 991 w 1099"/>
                  <a:gd name="T25" fmla="*/ 112 h 242"/>
                  <a:gd name="T26" fmla="*/ 1036 w 1099"/>
                  <a:gd name="T27" fmla="*/ 88 h 242"/>
                  <a:gd name="T28" fmla="*/ 1070 w 1099"/>
                  <a:gd name="T29" fmla="*/ 61 h 242"/>
                  <a:gd name="T30" fmla="*/ 1091 w 1099"/>
                  <a:gd name="T31" fmla="*/ 31 h 242"/>
                  <a:gd name="T32" fmla="*/ 1099 w 1099"/>
                  <a:gd name="T3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9" h="242">
                    <a:moveTo>
                      <a:pt x="0" y="242"/>
                    </a:moveTo>
                    <a:lnTo>
                      <a:pt x="87" y="241"/>
                    </a:lnTo>
                    <a:lnTo>
                      <a:pt x="176" y="239"/>
                    </a:lnTo>
                    <a:lnTo>
                      <a:pt x="268" y="234"/>
                    </a:lnTo>
                    <a:lnTo>
                      <a:pt x="362" y="229"/>
                    </a:lnTo>
                    <a:lnTo>
                      <a:pt x="455" y="222"/>
                    </a:lnTo>
                    <a:lnTo>
                      <a:pt x="546" y="212"/>
                    </a:lnTo>
                    <a:lnTo>
                      <a:pt x="634" y="200"/>
                    </a:lnTo>
                    <a:lnTo>
                      <a:pt x="719" y="187"/>
                    </a:lnTo>
                    <a:lnTo>
                      <a:pt x="797" y="171"/>
                    </a:lnTo>
                    <a:lnTo>
                      <a:pt x="870" y="154"/>
                    </a:lnTo>
                    <a:lnTo>
                      <a:pt x="935" y="134"/>
                    </a:lnTo>
                    <a:lnTo>
                      <a:pt x="991" y="112"/>
                    </a:lnTo>
                    <a:lnTo>
                      <a:pt x="1036" y="88"/>
                    </a:lnTo>
                    <a:lnTo>
                      <a:pt x="1070" y="61"/>
                    </a:lnTo>
                    <a:lnTo>
                      <a:pt x="1091" y="31"/>
                    </a:lnTo>
                    <a:lnTo>
                      <a:pt x="1099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0" name="Freeform 392"/>
              <p:cNvSpPr>
                <a:spLocks noChangeAspect="1"/>
              </p:cNvSpPr>
              <p:nvPr/>
            </p:nvSpPr>
            <p:spPr bwMode="auto">
              <a:xfrm rot="-18188" flipH="1" flipV="1">
                <a:off x="2000" y="3269"/>
                <a:ext cx="5" cy="2"/>
              </a:xfrm>
              <a:custGeom>
                <a:avLst/>
                <a:gdLst>
                  <a:gd name="T0" fmla="*/ 0 w 54"/>
                  <a:gd name="T1" fmla="*/ 54 w 54"/>
                  <a:gd name="T2" fmla="*/ 0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1" name="Freeform 393"/>
              <p:cNvSpPr>
                <a:spLocks noChangeAspect="1"/>
              </p:cNvSpPr>
              <p:nvPr/>
            </p:nvSpPr>
            <p:spPr bwMode="auto">
              <a:xfrm rot="-18188" flipH="1" flipV="1">
                <a:off x="2000" y="3269"/>
                <a:ext cx="5" cy="2"/>
              </a:xfrm>
              <a:custGeom>
                <a:avLst/>
                <a:gdLst>
                  <a:gd name="T0" fmla="*/ 54 w 54"/>
                  <a:gd name="T1" fmla="*/ 0 w 54"/>
                  <a:gd name="T2" fmla="*/ 54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0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2" name="Freeform 394"/>
              <p:cNvSpPr>
                <a:spLocks noChangeAspect="1"/>
              </p:cNvSpPr>
              <p:nvPr/>
            </p:nvSpPr>
            <p:spPr bwMode="auto">
              <a:xfrm rot="-18188" flipH="1" flipV="1">
                <a:off x="2292" y="3267"/>
                <a:ext cx="3" cy="3"/>
              </a:xfrm>
              <a:custGeom>
                <a:avLst/>
                <a:gdLst>
                  <a:gd name="T0" fmla="*/ 54 w 54"/>
                  <a:gd name="T1" fmla="*/ 0 w 54"/>
                  <a:gd name="T2" fmla="*/ 54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0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3" name="Freeform 395"/>
              <p:cNvSpPr>
                <a:spLocks noChangeAspect="1"/>
              </p:cNvSpPr>
              <p:nvPr/>
            </p:nvSpPr>
            <p:spPr bwMode="auto">
              <a:xfrm rot="-18188" flipH="1" flipV="1">
                <a:off x="2119" y="3187"/>
                <a:ext cx="173" cy="84"/>
              </a:xfrm>
              <a:custGeom>
                <a:avLst/>
                <a:gdLst>
                  <a:gd name="T0" fmla="*/ 0 w 1647"/>
                  <a:gd name="T1" fmla="*/ 0 h 563"/>
                  <a:gd name="T2" fmla="*/ 7 w 1647"/>
                  <a:gd name="T3" fmla="*/ 49 h 563"/>
                  <a:gd name="T4" fmla="*/ 27 w 1647"/>
                  <a:gd name="T5" fmla="*/ 101 h 563"/>
                  <a:gd name="T6" fmla="*/ 61 w 1647"/>
                  <a:gd name="T7" fmla="*/ 151 h 563"/>
                  <a:gd name="T8" fmla="*/ 108 w 1647"/>
                  <a:gd name="T9" fmla="*/ 200 h 563"/>
                  <a:gd name="T10" fmla="*/ 168 w 1647"/>
                  <a:gd name="T11" fmla="*/ 248 h 563"/>
                  <a:gd name="T12" fmla="*/ 242 w 1647"/>
                  <a:gd name="T13" fmla="*/ 294 h 563"/>
                  <a:gd name="T14" fmla="*/ 328 w 1647"/>
                  <a:gd name="T15" fmla="*/ 339 h 563"/>
                  <a:gd name="T16" fmla="*/ 427 w 1647"/>
                  <a:gd name="T17" fmla="*/ 381 h 563"/>
                  <a:gd name="T18" fmla="*/ 537 w 1647"/>
                  <a:gd name="T19" fmla="*/ 419 h 563"/>
                  <a:gd name="T20" fmla="*/ 660 w 1647"/>
                  <a:gd name="T21" fmla="*/ 455 h 563"/>
                  <a:gd name="T22" fmla="*/ 796 w 1647"/>
                  <a:gd name="T23" fmla="*/ 486 h 563"/>
                  <a:gd name="T24" fmla="*/ 943 w 1647"/>
                  <a:gd name="T25" fmla="*/ 511 h 563"/>
                  <a:gd name="T26" fmla="*/ 1102 w 1647"/>
                  <a:gd name="T27" fmla="*/ 533 h 563"/>
                  <a:gd name="T28" fmla="*/ 1272 w 1647"/>
                  <a:gd name="T29" fmla="*/ 549 h 563"/>
                  <a:gd name="T30" fmla="*/ 1453 w 1647"/>
                  <a:gd name="T31" fmla="*/ 558 h 563"/>
                  <a:gd name="T32" fmla="*/ 1647 w 1647"/>
                  <a:gd name="T33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7" h="563">
                    <a:moveTo>
                      <a:pt x="0" y="0"/>
                    </a:moveTo>
                    <a:lnTo>
                      <a:pt x="7" y="49"/>
                    </a:lnTo>
                    <a:lnTo>
                      <a:pt x="27" y="101"/>
                    </a:lnTo>
                    <a:lnTo>
                      <a:pt x="61" y="151"/>
                    </a:lnTo>
                    <a:lnTo>
                      <a:pt x="108" y="200"/>
                    </a:lnTo>
                    <a:lnTo>
                      <a:pt x="168" y="248"/>
                    </a:lnTo>
                    <a:lnTo>
                      <a:pt x="242" y="294"/>
                    </a:lnTo>
                    <a:lnTo>
                      <a:pt x="328" y="339"/>
                    </a:lnTo>
                    <a:lnTo>
                      <a:pt x="427" y="381"/>
                    </a:lnTo>
                    <a:lnTo>
                      <a:pt x="537" y="419"/>
                    </a:lnTo>
                    <a:lnTo>
                      <a:pt x="660" y="455"/>
                    </a:lnTo>
                    <a:lnTo>
                      <a:pt x="796" y="486"/>
                    </a:lnTo>
                    <a:lnTo>
                      <a:pt x="943" y="511"/>
                    </a:lnTo>
                    <a:lnTo>
                      <a:pt x="1102" y="533"/>
                    </a:lnTo>
                    <a:lnTo>
                      <a:pt x="1272" y="549"/>
                    </a:lnTo>
                    <a:lnTo>
                      <a:pt x="1453" y="558"/>
                    </a:lnTo>
                    <a:lnTo>
                      <a:pt x="1647" y="563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4" name="Freeform 396"/>
              <p:cNvSpPr>
                <a:spLocks noChangeAspect="1"/>
              </p:cNvSpPr>
              <p:nvPr/>
            </p:nvSpPr>
            <p:spPr bwMode="auto">
              <a:xfrm rot="-18188" flipH="1" flipV="1">
                <a:off x="2119" y="3182"/>
                <a:ext cx="0" cy="10"/>
              </a:xfrm>
              <a:custGeom>
                <a:avLst/>
                <a:gdLst>
                  <a:gd name="T0" fmla="*/ 0 h 55"/>
                  <a:gd name="T1" fmla="*/ 55 h 55"/>
                  <a:gd name="T2" fmla="*/ 0 h 5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">
                    <a:moveTo>
                      <a:pt x="0" y="0"/>
                    </a:move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5" name="Freeform 397"/>
              <p:cNvSpPr>
                <a:spLocks noChangeAspect="1"/>
              </p:cNvSpPr>
              <p:nvPr/>
            </p:nvSpPr>
            <p:spPr bwMode="auto">
              <a:xfrm rot="-18188" flipH="1" flipV="1">
                <a:off x="1888" y="3188"/>
                <a:ext cx="231" cy="83"/>
              </a:xfrm>
              <a:custGeom>
                <a:avLst/>
                <a:gdLst>
                  <a:gd name="T0" fmla="*/ 0 w 2196"/>
                  <a:gd name="T1" fmla="*/ 563 h 563"/>
                  <a:gd name="T2" fmla="*/ 198 w 2196"/>
                  <a:gd name="T3" fmla="*/ 560 h 563"/>
                  <a:gd name="T4" fmla="*/ 397 w 2196"/>
                  <a:gd name="T5" fmla="*/ 552 h 563"/>
                  <a:gd name="T6" fmla="*/ 594 w 2196"/>
                  <a:gd name="T7" fmla="*/ 540 h 563"/>
                  <a:gd name="T8" fmla="*/ 789 w 2196"/>
                  <a:gd name="T9" fmla="*/ 524 h 563"/>
                  <a:gd name="T10" fmla="*/ 977 w 2196"/>
                  <a:gd name="T11" fmla="*/ 503 h 563"/>
                  <a:gd name="T12" fmla="*/ 1159 w 2196"/>
                  <a:gd name="T13" fmla="*/ 477 h 563"/>
                  <a:gd name="T14" fmla="*/ 1331 w 2196"/>
                  <a:gd name="T15" fmla="*/ 447 h 563"/>
                  <a:gd name="T16" fmla="*/ 1494 w 2196"/>
                  <a:gd name="T17" fmla="*/ 414 h 563"/>
                  <a:gd name="T18" fmla="*/ 1643 w 2196"/>
                  <a:gd name="T19" fmla="*/ 376 h 563"/>
                  <a:gd name="T20" fmla="*/ 1778 w 2196"/>
                  <a:gd name="T21" fmla="*/ 333 h 563"/>
                  <a:gd name="T22" fmla="*/ 1898 w 2196"/>
                  <a:gd name="T23" fmla="*/ 287 h 563"/>
                  <a:gd name="T24" fmla="*/ 2001 w 2196"/>
                  <a:gd name="T25" fmla="*/ 236 h 563"/>
                  <a:gd name="T26" fmla="*/ 2083 w 2196"/>
                  <a:gd name="T27" fmla="*/ 183 h 563"/>
                  <a:gd name="T28" fmla="*/ 2144 w 2196"/>
                  <a:gd name="T29" fmla="*/ 125 h 563"/>
                  <a:gd name="T30" fmla="*/ 2182 w 2196"/>
                  <a:gd name="T31" fmla="*/ 64 h 563"/>
                  <a:gd name="T32" fmla="*/ 2196 w 2196"/>
                  <a:gd name="T33" fmla="*/ 0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96" h="563">
                    <a:moveTo>
                      <a:pt x="0" y="563"/>
                    </a:moveTo>
                    <a:lnTo>
                      <a:pt x="198" y="560"/>
                    </a:lnTo>
                    <a:lnTo>
                      <a:pt x="397" y="552"/>
                    </a:lnTo>
                    <a:lnTo>
                      <a:pt x="594" y="540"/>
                    </a:lnTo>
                    <a:lnTo>
                      <a:pt x="789" y="524"/>
                    </a:lnTo>
                    <a:lnTo>
                      <a:pt x="977" y="503"/>
                    </a:lnTo>
                    <a:lnTo>
                      <a:pt x="1159" y="477"/>
                    </a:lnTo>
                    <a:lnTo>
                      <a:pt x="1331" y="447"/>
                    </a:lnTo>
                    <a:lnTo>
                      <a:pt x="1494" y="414"/>
                    </a:lnTo>
                    <a:lnTo>
                      <a:pt x="1643" y="376"/>
                    </a:lnTo>
                    <a:lnTo>
                      <a:pt x="1778" y="333"/>
                    </a:lnTo>
                    <a:lnTo>
                      <a:pt x="1898" y="287"/>
                    </a:lnTo>
                    <a:lnTo>
                      <a:pt x="2001" y="236"/>
                    </a:lnTo>
                    <a:lnTo>
                      <a:pt x="2083" y="183"/>
                    </a:lnTo>
                    <a:lnTo>
                      <a:pt x="2144" y="125"/>
                    </a:lnTo>
                    <a:lnTo>
                      <a:pt x="2182" y="64"/>
                    </a:lnTo>
                    <a:lnTo>
                      <a:pt x="2196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6" name="Freeform 398"/>
              <p:cNvSpPr>
                <a:spLocks noChangeAspect="1"/>
              </p:cNvSpPr>
              <p:nvPr/>
            </p:nvSpPr>
            <p:spPr bwMode="auto">
              <a:xfrm rot="-18188" flipH="1" flipV="1">
                <a:off x="2119" y="3182"/>
                <a:ext cx="0" cy="10"/>
              </a:xfrm>
              <a:custGeom>
                <a:avLst/>
                <a:gdLst>
                  <a:gd name="T0" fmla="*/ 55 h 55"/>
                  <a:gd name="T1" fmla="*/ 0 h 55"/>
                  <a:gd name="T2" fmla="*/ 55 h 5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">
                    <a:moveTo>
                      <a:pt x="0" y="55"/>
                    </a:moveTo>
                    <a:lnTo>
                      <a:pt x="0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7" name="Freeform 399"/>
              <p:cNvSpPr>
                <a:spLocks noChangeAspect="1"/>
              </p:cNvSpPr>
              <p:nvPr/>
            </p:nvSpPr>
            <p:spPr bwMode="auto">
              <a:xfrm rot="-18188" flipH="1" flipV="1">
                <a:off x="1885" y="3270"/>
                <a:ext cx="5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8" name="Freeform 400"/>
              <p:cNvSpPr>
                <a:spLocks noChangeAspect="1"/>
              </p:cNvSpPr>
              <p:nvPr/>
            </p:nvSpPr>
            <p:spPr bwMode="auto">
              <a:xfrm rot="-18188" flipH="1" flipV="1">
                <a:off x="1885" y="3270"/>
                <a:ext cx="5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9" name="Freeform 401"/>
              <p:cNvSpPr>
                <a:spLocks noChangeAspect="1"/>
              </p:cNvSpPr>
              <p:nvPr/>
            </p:nvSpPr>
            <p:spPr bwMode="auto">
              <a:xfrm rot="-18188" flipH="1" flipV="1">
                <a:off x="2407" y="3267"/>
                <a:ext cx="5" cy="3"/>
              </a:xfrm>
              <a:custGeom>
                <a:avLst/>
                <a:gdLst>
                  <a:gd name="T0" fmla="*/ 54 w 54"/>
                  <a:gd name="T1" fmla="*/ 0 w 54"/>
                  <a:gd name="T2" fmla="*/ 54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0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0" name="Freeform 402"/>
              <p:cNvSpPr>
                <a:spLocks noChangeAspect="1"/>
              </p:cNvSpPr>
              <p:nvPr/>
            </p:nvSpPr>
            <p:spPr bwMode="auto">
              <a:xfrm rot="-18188" flipH="1" flipV="1">
                <a:off x="2119" y="3137"/>
                <a:ext cx="290" cy="133"/>
              </a:xfrm>
              <a:custGeom>
                <a:avLst/>
                <a:gdLst>
                  <a:gd name="T0" fmla="*/ 0 w 2746"/>
                  <a:gd name="T1" fmla="*/ 0 h 885"/>
                  <a:gd name="T2" fmla="*/ 12 w 2746"/>
                  <a:gd name="T3" fmla="*/ 82 h 885"/>
                  <a:gd name="T4" fmla="*/ 49 w 2746"/>
                  <a:gd name="T5" fmla="*/ 165 h 885"/>
                  <a:gd name="T6" fmla="*/ 110 w 2746"/>
                  <a:gd name="T7" fmla="*/ 245 h 885"/>
                  <a:gd name="T8" fmla="*/ 195 w 2746"/>
                  <a:gd name="T9" fmla="*/ 324 h 885"/>
                  <a:gd name="T10" fmla="*/ 302 w 2746"/>
                  <a:gd name="T11" fmla="*/ 400 h 885"/>
                  <a:gd name="T12" fmla="*/ 430 w 2746"/>
                  <a:gd name="T13" fmla="*/ 474 h 885"/>
                  <a:gd name="T14" fmla="*/ 580 w 2746"/>
                  <a:gd name="T15" fmla="*/ 542 h 885"/>
                  <a:gd name="T16" fmla="*/ 750 w 2746"/>
                  <a:gd name="T17" fmla="*/ 608 h 885"/>
                  <a:gd name="T18" fmla="*/ 939 w 2746"/>
                  <a:gd name="T19" fmla="*/ 668 h 885"/>
                  <a:gd name="T20" fmla="*/ 1147 w 2746"/>
                  <a:gd name="T21" fmla="*/ 721 h 885"/>
                  <a:gd name="T22" fmla="*/ 1373 w 2746"/>
                  <a:gd name="T23" fmla="*/ 768 h 885"/>
                  <a:gd name="T24" fmla="*/ 1616 w 2746"/>
                  <a:gd name="T25" fmla="*/ 808 h 885"/>
                  <a:gd name="T26" fmla="*/ 1875 w 2746"/>
                  <a:gd name="T27" fmla="*/ 841 h 885"/>
                  <a:gd name="T28" fmla="*/ 2151 w 2746"/>
                  <a:gd name="T29" fmla="*/ 864 h 885"/>
                  <a:gd name="T30" fmla="*/ 2441 w 2746"/>
                  <a:gd name="T31" fmla="*/ 879 h 885"/>
                  <a:gd name="T32" fmla="*/ 2746 w 2746"/>
                  <a:gd name="T33" fmla="*/ 885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46" h="885">
                    <a:moveTo>
                      <a:pt x="0" y="0"/>
                    </a:moveTo>
                    <a:lnTo>
                      <a:pt x="12" y="82"/>
                    </a:lnTo>
                    <a:lnTo>
                      <a:pt x="49" y="165"/>
                    </a:lnTo>
                    <a:lnTo>
                      <a:pt x="110" y="245"/>
                    </a:lnTo>
                    <a:lnTo>
                      <a:pt x="195" y="324"/>
                    </a:lnTo>
                    <a:lnTo>
                      <a:pt x="302" y="400"/>
                    </a:lnTo>
                    <a:lnTo>
                      <a:pt x="430" y="474"/>
                    </a:lnTo>
                    <a:lnTo>
                      <a:pt x="580" y="542"/>
                    </a:lnTo>
                    <a:lnTo>
                      <a:pt x="750" y="608"/>
                    </a:lnTo>
                    <a:lnTo>
                      <a:pt x="939" y="668"/>
                    </a:lnTo>
                    <a:lnTo>
                      <a:pt x="1147" y="721"/>
                    </a:lnTo>
                    <a:lnTo>
                      <a:pt x="1373" y="768"/>
                    </a:lnTo>
                    <a:lnTo>
                      <a:pt x="1616" y="808"/>
                    </a:lnTo>
                    <a:lnTo>
                      <a:pt x="1875" y="841"/>
                    </a:lnTo>
                    <a:lnTo>
                      <a:pt x="2151" y="864"/>
                    </a:lnTo>
                    <a:lnTo>
                      <a:pt x="2441" y="879"/>
                    </a:lnTo>
                    <a:lnTo>
                      <a:pt x="2746" y="885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1" name="Freeform 403"/>
              <p:cNvSpPr>
                <a:spLocks noChangeAspect="1"/>
              </p:cNvSpPr>
              <p:nvPr/>
            </p:nvSpPr>
            <p:spPr bwMode="auto">
              <a:xfrm rot="-18188" flipH="1" flipV="1">
                <a:off x="2407" y="3267"/>
                <a:ext cx="5" cy="3"/>
              </a:xfrm>
              <a:custGeom>
                <a:avLst/>
                <a:gdLst>
                  <a:gd name="T0" fmla="*/ 0 w 54"/>
                  <a:gd name="T1" fmla="*/ 54 w 54"/>
                  <a:gd name="T2" fmla="*/ 0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2" name="Freeform 404"/>
              <p:cNvSpPr>
                <a:spLocks noChangeAspect="1"/>
              </p:cNvSpPr>
              <p:nvPr/>
            </p:nvSpPr>
            <p:spPr bwMode="auto">
              <a:xfrm rot="-18188" flipH="1" flipV="1">
                <a:off x="2119" y="3136"/>
                <a:ext cx="0" cy="8"/>
              </a:xfrm>
              <a:custGeom>
                <a:avLst/>
                <a:gdLst>
                  <a:gd name="T0" fmla="*/ 0 h 55"/>
                  <a:gd name="T1" fmla="*/ 55 h 55"/>
                  <a:gd name="T2" fmla="*/ 0 h 5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">
                    <a:moveTo>
                      <a:pt x="0" y="0"/>
                    </a:move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3" name="Freeform 405"/>
              <p:cNvSpPr>
                <a:spLocks noChangeAspect="1"/>
              </p:cNvSpPr>
              <p:nvPr/>
            </p:nvSpPr>
            <p:spPr bwMode="auto">
              <a:xfrm rot="-18188" flipH="1" flipV="1">
                <a:off x="1773" y="3139"/>
                <a:ext cx="346" cy="132"/>
              </a:xfrm>
              <a:custGeom>
                <a:avLst/>
                <a:gdLst>
                  <a:gd name="T0" fmla="*/ 0 w 3295"/>
                  <a:gd name="T1" fmla="*/ 885 h 885"/>
                  <a:gd name="T2" fmla="*/ 310 w 3295"/>
                  <a:gd name="T3" fmla="*/ 880 h 885"/>
                  <a:gd name="T4" fmla="*/ 618 w 3295"/>
                  <a:gd name="T5" fmla="*/ 868 h 885"/>
                  <a:gd name="T6" fmla="*/ 920 w 3295"/>
                  <a:gd name="T7" fmla="*/ 848 h 885"/>
                  <a:gd name="T8" fmla="*/ 1215 w 3295"/>
                  <a:gd name="T9" fmla="*/ 821 h 885"/>
                  <a:gd name="T10" fmla="*/ 1500 w 3295"/>
                  <a:gd name="T11" fmla="*/ 786 h 885"/>
                  <a:gd name="T12" fmla="*/ 1772 w 3295"/>
                  <a:gd name="T13" fmla="*/ 745 h 885"/>
                  <a:gd name="T14" fmla="*/ 2030 w 3295"/>
                  <a:gd name="T15" fmla="*/ 695 h 885"/>
                  <a:gd name="T16" fmla="*/ 2269 w 3295"/>
                  <a:gd name="T17" fmla="*/ 641 h 885"/>
                  <a:gd name="T18" fmla="*/ 2491 w 3295"/>
                  <a:gd name="T19" fmla="*/ 580 h 885"/>
                  <a:gd name="T20" fmla="*/ 2690 w 3295"/>
                  <a:gd name="T21" fmla="*/ 512 h 885"/>
                  <a:gd name="T22" fmla="*/ 2864 w 3295"/>
                  <a:gd name="T23" fmla="*/ 440 h 885"/>
                  <a:gd name="T24" fmla="*/ 3013 w 3295"/>
                  <a:gd name="T25" fmla="*/ 362 h 885"/>
                  <a:gd name="T26" fmla="*/ 3132 w 3295"/>
                  <a:gd name="T27" fmla="*/ 278 h 885"/>
                  <a:gd name="T28" fmla="*/ 3221 w 3295"/>
                  <a:gd name="T29" fmla="*/ 189 h 885"/>
                  <a:gd name="T30" fmla="*/ 3275 w 3295"/>
                  <a:gd name="T31" fmla="*/ 97 h 885"/>
                  <a:gd name="T32" fmla="*/ 3295 w 3295"/>
                  <a:gd name="T33" fmla="*/ 0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95" h="885">
                    <a:moveTo>
                      <a:pt x="0" y="885"/>
                    </a:moveTo>
                    <a:lnTo>
                      <a:pt x="310" y="880"/>
                    </a:lnTo>
                    <a:lnTo>
                      <a:pt x="618" y="868"/>
                    </a:lnTo>
                    <a:lnTo>
                      <a:pt x="920" y="848"/>
                    </a:lnTo>
                    <a:lnTo>
                      <a:pt x="1215" y="821"/>
                    </a:lnTo>
                    <a:lnTo>
                      <a:pt x="1500" y="786"/>
                    </a:lnTo>
                    <a:lnTo>
                      <a:pt x="1772" y="745"/>
                    </a:lnTo>
                    <a:lnTo>
                      <a:pt x="2030" y="695"/>
                    </a:lnTo>
                    <a:lnTo>
                      <a:pt x="2269" y="641"/>
                    </a:lnTo>
                    <a:lnTo>
                      <a:pt x="2491" y="580"/>
                    </a:lnTo>
                    <a:lnTo>
                      <a:pt x="2690" y="512"/>
                    </a:lnTo>
                    <a:lnTo>
                      <a:pt x="2864" y="440"/>
                    </a:lnTo>
                    <a:lnTo>
                      <a:pt x="3013" y="362"/>
                    </a:lnTo>
                    <a:lnTo>
                      <a:pt x="3132" y="278"/>
                    </a:lnTo>
                    <a:lnTo>
                      <a:pt x="3221" y="189"/>
                    </a:lnTo>
                    <a:lnTo>
                      <a:pt x="3275" y="97"/>
                    </a:lnTo>
                    <a:lnTo>
                      <a:pt x="3295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4" name="Freeform 406"/>
              <p:cNvSpPr>
                <a:spLocks noChangeAspect="1"/>
              </p:cNvSpPr>
              <p:nvPr/>
            </p:nvSpPr>
            <p:spPr bwMode="auto">
              <a:xfrm rot="-18188" flipH="1" flipV="1">
                <a:off x="2119" y="3136"/>
                <a:ext cx="0" cy="8"/>
              </a:xfrm>
              <a:custGeom>
                <a:avLst/>
                <a:gdLst>
                  <a:gd name="T0" fmla="*/ 55 h 55"/>
                  <a:gd name="T1" fmla="*/ 0 h 55"/>
                  <a:gd name="T2" fmla="*/ 55 h 5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">
                    <a:moveTo>
                      <a:pt x="0" y="55"/>
                    </a:moveTo>
                    <a:lnTo>
                      <a:pt x="0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5" name="Freeform 407"/>
              <p:cNvSpPr>
                <a:spLocks noChangeAspect="1"/>
              </p:cNvSpPr>
              <p:nvPr/>
            </p:nvSpPr>
            <p:spPr bwMode="auto">
              <a:xfrm rot="-18188" flipH="1" flipV="1">
                <a:off x="1770" y="3270"/>
                <a:ext cx="5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6" name="Freeform 408"/>
              <p:cNvSpPr>
                <a:spLocks noChangeAspect="1"/>
              </p:cNvSpPr>
              <p:nvPr/>
            </p:nvSpPr>
            <p:spPr bwMode="auto">
              <a:xfrm rot="-18188" flipH="1" flipV="1">
                <a:off x="1770" y="3270"/>
                <a:ext cx="5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7" name="Freeform 409"/>
              <p:cNvSpPr>
                <a:spLocks noChangeAspect="1"/>
              </p:cNvSpPr>
              <p:nvPr/>
            </p:nvSpPr>
            <p:spPr bwMode="auto">
              <a:xfrm rot="-18188" flipH="1" flipV="1">
                <a:off x="2522" y="3266"/>
                <a:ext cx="6" cy="3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8" name="Freeform 410"/>
              <p:cNvSpPr>
                <a:spLocks noChangeAspect="1"/>
              </p:cNvSpPr>
              <p:nvPr/>
            </p:nvSpPr>
            <p:spPr bwMode="auto">
              <a:xfrm rot="-18188" flipH="1" flipV="1">
                <a:off x="2119" y="3089"/>
                <a:ext cx="405" cy="181"/>
              </a:xfrm>
              <a:custGeom>
                <a:avLst/>
                <a:gdLst>
                  <a:gd name="T0" fmla="*/ 0 w 3844"/>
                  <a:gd name="T1" fmla="*/ 0 h 1206"/>
                  <a:gd name="T2" fmla="*/ 18 w 3844"/>
                  <a:gd name="T3" fmla="*/ 116 h 1206"/>
                  <a:gd name="T4" fmla="*/ 72 w 3844"/>
                  <a:gd name="T5" fmla="*/ 229 h 1206"/>
                  <a:gd name="T6" fmla="*/ 161 w 3844"/>
                  <a:gd name="T7" fmla="*/ 341 h 1206"/>
                  <a:gd name="T8" fmla="*/ 282 w 3844"/>
                  <a:gd name="T9" fmla="*/ 449 h 1206"/>
                  <a:gd name="T10" fmla="*/ 435 w 3844"/>
                  <a:gd name="T11" fmla="*/ 553 h 1206"/>
                  <a:gd name="T12" fmla="*/ 619 w 3844"/>
                  <a:gd name="T13" fmla="*/ 654 h 1206"/>
                  <a:gd name="T14" fmla="*/ 832 w 3844"/>
                  <a:gd name="T15" fmla="*/ 747 h 1206"/>
                  <a:gd name="T16" fmla="*/ 1072 w 3844"/>
                  <a:gd name="T17" fmla="*/ 834 h 1206"/>
                  <a:gd name="T18" fmla="*/ 1340 w 3844"/>
                  <a:gd name="T19" fmla="*/ 915 h 1206"/>
                  <a:gd name="T20" fmla="*/ 1632 w 3844"/>
                  <a:gd name="T21" fmla="*/ 987 h 1206"/>
                  <a:gd name="T22" fmla="*/ 1949 w 3844"/>
                  <a:gd name="T23" fmla="*/ 1051 h 1206"/>
                  <a:gd name="T24" fmla="*/ 2288 w 3844"/>
                  <a:gd name="T25" fmla="*/ 1104 h 1206"/>
                  <a:gd name="T26" fmla="*/ 2648 w 3844"/>
                  <a:gd name="T27" fmla="*/ 1147 h 1206"/>
                  <a:gd name="T28" fmla="*/ 3029 w 3844"/>
                  <a:gd name="T29" fmla="*/ 1179 h 1206"/>
                  <a:gd name="T30" fmla="*/ 3427 w 3844"/>
                  <a:gd name="T31" fmla="*/ 1198 h 1206"/>
                  <a:gd name="T32" fmla="*/ 3844 w 3844"/>
                  <a:gd name="T33" fmla="*/ 1206 h 1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44" h="1206">
                    <a:moveTo>
                      <a:pt x="0" y="0"/>
                    </a:moveTo>
                    <a:lnTo>
                      <a:pt x="18" y="116"/>
                    </a:lnTo>
                    <a:lnTo>
                      <a:pt x="72" y="229"/>
                    </a:lnTo>
                    <a:lnTo>
                      <a:pt x="161" y="341"/>
                    </a:lnTo>
                    <a:lnTo>
                      <a:pt x="282" y="449"/>
                    </a:lnTo>
                    <a:lnTo>
                      <a:pt x="435" y="553"/>
                    </a:lnTo>
                    <a:lnTo>
                      <a:pt x="619" y="654"/>
                    </a:lnTo>
                    <a:lnTo>
                      <a:pt x="832" y="747"/>
                    </a:lnTo>
                    <a:lnTo>
                      <a:pt x="1072" y="834"/>
                    </a:lnTo>
                    <a:lnTo>
                      <a:pt x="1340" y="915"/>
                    </a:lnTo>
                    <a:lnTo>
                      <a:pt x="1632" y="987"/>
                    </a:lnTo>
                    <a:lnTo>
                      <a:pt x="1949" y="1051"/>
                    </a:lnTo>
                    <a:lnTo>
                      <a:pt x="2288" y="1104"/>
                    </a:lnTo>
                    <a:lnTo>
                      <a:pt x="2648" y="1147"/>
                    </a:lnTo>
                    <a:lnTo>
                      <a:pt x="3029" y="1179"/>
                    </a:lnTo>
                    <a:lnTo>
                      <a:pt x="3427" y="1198"/>
                    </a:lnTo>
                    <a:lnTo>
                      <a:pt x="3844" y="1206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9" name="Freeform 411"/>
              <p:cNvSpPr>
                <a:spLocks noChangeAspect="1"/>
              </p:cNvSpPr>
              <p:nvPr/>
            </p:nvSpPr>
            <p:spPr bwMode="auto">
              <a:xfrm rot="-18188" flipH="1" flipV="1">
                <a:off x="2522" y="3266"/>
                <a:ext cx="6" cy="3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0" name="Freeform 412"/>
              <p:cNvSpPr>
                <a:spLocks noChangeAspect="1"/>
              </p:cNvSpPr>
              <p:nvPr/>
            </p:nvSpPr>
            <p:spPr bwMode="auto">
              <a:xfrm rot="-18188" flipH="1" flipV="1">
                <a:off x="2118" y="3087"/>
                <a:ext cx="0" cy="8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1" name="Freeform 413"/>
              <p:cNvSpPr>
                <a:spLocks noChangeAspect="1"/>
              </p:cNvSpPr>
              <p:nvPr/>
            </p:nvSpPr>
            <p:spPr bwMode="auto">
              <a:xfrm rot="-18188" flipH="1" flipV="1">
                <a:off x="1656" y="3092"/>
                <a:ext cx="463" cy="180"/>
              </a:xfrm>
              <a:custGeom>
                <a:avLst/>
                <a:gdLst>
                  <a:gd name="T0" fmla="*/ 0 w 4392"/>
                  <a:gd name="T1" fmla="*/ 1206 h 1206"/>
                  <a:gd name="T2" fmla="*/ 422 w 4392"/>
                  <a:gd name="T3" fmla="*/ 1199 h 1206"/>
                  <a:gd name="T4" fmla="*/ 839 w 4392"/>
                  <a:gd name="T5" fmla="*/ 1182 h 1206"/>
                  <a:gd name="T6" fmla="*/ 1245 w 4392"/>
                  <a:gd name="T7" fmla="*/ 1154 h 1206"/>
                  <a:gd name="T8" fmla="*/ 1641 w 4392"/>
                  <a:gd name="T9" fmla="*/ 1117 h 1206"/>
                  <a:gd name="T10" fmla="*/ 2022 w 4392"/>
                  <a:gd name="T11" fmla="*/ 1068 h 1206"/>
                  <a:gd name="T12" fmla="*/ 2385 w 4392"/>
                  <a:gd name="T13" fmla="*/ 1010 h 1206"/>
                  <a:gd name="T14" fmla="*/ 2726 w 4392"/>
                  <a:gd name="T15" fmla="*/ 944 h 1206"/>
                  <a:gd name="T16" fmla="*/ 3045 w 4392"/>
                  <a:gd name="T17" fmla="*/ 868 h 1206"/>
                  <a:gd name="T18" fmla="*/ 3337 w 4392"/>
                  <a:gd name="T19" fmla="*/ 784 h 1206"/>
                  <a:gd name="T20" fmla="*/ 3600 w 4392"/>
                  <a:gd name="T21" fmla="*/ 692 h 1206"/>
                  <a:gd name="T22" fmla="*/ 3830 w 4392"/>
                  <a:gd name="T23" fmla="*/ 593 h 1206"/>
                  <a:gd name="T24" fmla="*/ 4024 w 4392"/>
                  <a:gd name="T25" fmla="*/ 487 h 1206"/>
                  <a:gd name="T26" fmla="*/ 4181 w 4392"/>
                  <a:gd name="T27" fmla="*/ 373 h 1206"/>
                  <a:gd name="T28" fmla="*/ 4296 w 4392"/>
                  <a:gd name="T29" fmla="*/ 255 h 1206"/>
                  <a:gd name="T30" fmla="*/ 4368 w 4392"/>
                  <a:gd name="T31" fmla="*/ 130 h 1206"/>
                  <a:gd name="T32" fmla="*/ 4392 w 4392"/>
                  <a:gd name="T33" fmla="*/ 0 h 1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2" h="1206">
                    <a:moveTo>
                      <a:pt x="0" y="1206"/>
                    </a:moveTo>
                    <a:lnTo>
                      <a:pt x="422" y="1199"/>
                    </a:lnTo>
                    <a:lnTo>
                      <a:pt x="839" y="1182"/>
                    </a:lnTo>
                    <a:lnTo>
                      <a:pt x="1245" y="1154"/>
                    </a:lnTo>
                    <a:lnTo>
                      <a:pt x="1641" y="1117"/>
                    </a:lnTo>
                    <a:lnTo>
                      <a:pt x="2022" y="1068"/>
                    </a:lnTo>
                    <a:lnTo>
                      <a:pt x="2385" y="1010"/>
                    </a:lnTo>
                    <a:lnTo>
                      <a:pt x="2726" y="944"/>
                    </a:lnTo>
                    <a:lnTo>
                      <a:pt x="3045" y="868"/>
                    </a:lnTo>
                    <a:lnTo>
                      <a:pt x="3337" y="784"/>
                    </a:lnTo>
                    <a:lnTo>
                      <a:pt x="3600" y="692"/>
                    </a:lnTo>
                    <a:lnTo>
                      <a:pt x="3830" y="593"/>
                    </a:lnTo>
                    <a:lnTo>
                      <a:pt x="4024" y="487"/>
                    </a:lnTo>
                    <a:lnTo>
                      <a:pt x="4181" y="373"/>
                    </a:lnTo>
                    <a:lnTo>
                      <a:pt x="4296" y="255"/>
                    </a:lnTo>
                    <a:lnTo>
                      <a:pt x="4368" y="130"/>
                    </a:lnTo>
                    <a:lnTo>
                      <a:pt x="4392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2" name="Freeform 414"/>
              <p:cNvSpPr>
                <a:spLocks noChangeAspect="1"/>
              </p:cNvSpPr>
              <p:nvPr/>
            </p:nvSpPr>
            <p:spPr bwMode="auto">
              <a:xfrm rot="-18188" flipH="1" flipV="1">
                <a:off x="2118" y="3087"/>
                <a:ext cx="0" cy="8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3" name="Freeform 415"/>
              <p:cNvSpPr>
                <a:spLocks noChangeAspect="1"/>
              </p:cNvSpPr>
              <p:nvPr/>
            </p:nvSpPr>
            <p:spPr bwMode="auto">
              <a:xfrm rot="-18188" flipH="1" flipV="1">
                <a:off x="1654" y="3271"/>
                <a:ext cx="6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4" name="Freeform 416"/>
              <p:cNvSpPr>
                <a:spLocks noChangeAspect="1"/>
              </p:cNvSpPr>
              <p:nvPr/>
            </p:nvSpPr>
            <p:spPr bwMode="auto">
              <a:xfrm rot="-18188" flipH="1" flipV="1">
                <a:off x="1654" y="3271"/>
                <a:ext cx="6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5" name="Freeform 417"/>
              <p:cNvSpPr>
                <a:spLocks noChangeAspect="1"/>
              </p:cNvSpPr>
              <p:nvPr/>
            </p:nvSpPr>
            <p:spPr bwMode="auto">
              <a:xfrm rot="-18188" flipH="1" flipV="1">
                <a:off x="2637" y="3265"/>
                <a:ext cx="6" cy="3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6" name="Freeform 418"/>
              <p:cNvSpPr>
                <a:spLocks noChangeAspect="1"/>
              </p:cNvSpPr>
              <p:nvPr/>
            </p:nvSpPr>
            <p:spPr bwMode="auto">
              <a:xfrm rot="-18188" flipH="1" flipV="1">
                <a:off x="2119" y="3040"/>
                <a:ext cx="522" cy="230"/>
              </a:xfrm>
              <a:custGeom>
                <a:avLst/>
                <a:gdLst>
                  <a:gd name="T0" fmla="*/ 0 w 4943"/>
                  <a:gd name="T1" fmla="*/ 0 h 1527"/>
                  <a:gd name="T2" fmla="*/ 24 w 4943"/>
                  <a:gd name="T3" fmla="*/ 148 h 1527"/>
                  <a:gd name="T4" fmla="*/ 95 w 4943"/>
                  <a:gd name="T5" fmla="*/ 293 h 1527"/>
                  <a:gd name="T6" fmla="*/ 210 w 4943"/>
                  <a:gd name="T7" fmla="*/ 435 h 1527"/>
                  <a:gd name="T8" fmla="*/ 368 w 4943"/>
                  <a:gd name="T9" fmla="*/ 573 h 1527"/>
                  <a:gd name="T10" fmla="*/ 569 w 4943"/>
                  <a:gd name="T11" fmla="*/ 706 h 1527"/>
                  <a:gd name="T12" fmla="*/ 807 w 4943"/>
                  <a:gd name="T13" fmla="*/ 832 h 1527"/>
                  <a:gd name="T14" fmla="*/ 1083 w 4943"/>
                  <a:gd name="T15" fmla="*/ 951 h 1527"/>
                  <a:gd name="T16" fmla="*/ 1396 w 4943"/>
                  <a:gd name="T17" fmla="*/ 1061 h 1527"/>
                  <a:gd name="T18" fmla="*/ 1740 w 4943"/>
                  <a:gd name="T19" fmla="*/ 1162 h 1527"/>
                  <a:gd name="T20" fmla="*/ 2118 w 4943"/>
                  <a:gd name="T21" fmla="*/ 1253 h 1527"/>
                  <a:gd name="T22" fmla="*/ 2525 w 4943"/>
                  <a:gd name="T23" fmla="*/ 1332 h 1527"/>
                  <a:gd name="T24" fmla="*/ 2960 w 4943"/>
                  <a:gd name="T25" fmla="*/ 1399 h 1527"/>
                  <a:gd name="T26" fmla="*/ 3421 w 4943"/>
                  <a:gd name="T27" fmla="*/ 1454 h 1527"/>
                  <a:gd name="T28" fmla="*/ 3906 w 4943"/>
                  <a:gd name="T29" fmla="*/ 1493 h 1527"/>
                  <a:gd name="T30" fmla="*/ 4414 w 4943"/>
                  <a:gd name="T31" fmla="*/ 1518 h 1527"/>
                  <a:gd name="T32" fmla="*/ 4943 w 4943"/>
                  <a:gd name="T33" fmla="*/ 1527 h 1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43" h="1527">
                    <a:moveTo>
                      <a:pt x="0" y="0"/>
                    </a:moveTo>
                    <a:lnTo>
                      <a:pt x="24" y="148"/>
                    </a:lnTo>
                    <a:lnTo>
                      <a:pt x="95" y="293"/>
                    </a:lnTo>
                    <a:lnTo>
                      <a:pt x="210" y="435"/>
                    </a:lnTo>
                    <a:lnTo>
                      <a:pt x="368" y="573"/>
                    </a:lnTo>
                    <a:lnTo>
                      <a:pt x="569" y="706"/>
                    </a:lnTo>
                    <a:lnTo>
                      <a:pt x="807" y="832"/>
                    </a:lnTo>
                    <a:lnTo>
                      <a:pt x="1083" y="951"/>
                    </a:lnTo>
                    <a:lnTo>
                      <a:pt x="1396" y="1061"/>
                    </a:lnTo>
                    <a:lnTo>
                      <a:pt x="1740" y="1162"/>
                    </a:lnTo>
                    <a:lnTo>
                      <a:pt x="2118" y="1253"/>
                    </a:lnTo>
                    <a:lnTo>
                      <a:pt x="2525" y="1332"/>
                    </a:lnTo>
                    <a:lnTo>
                      <a:pt x="2960" y="1399"/>
                    </a:lnTo>
                    <a:lnTo>
                      <a:pt x="3421" y="1454"/>
                    </a:lnTo>
                    <a:lnTo>
                      <a:pt x="3906" y="1493"/>
                    </a:lnTo>
                    <a:lnTo>
                      <a:pt x="4414" y="1518"/>
                    </a:lnTo>
                    <a:lnTo>
                      <a:pt x="4943" y="1527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7" name="Freeform 419"/>
              <p:cNvSpPr>
                <a:spLocks noChangeAspect="1"/>
              </p:cNvSpPr>
              <p:nvPr/>
            </p:nvSpPr>
            <p:spPr bwMode="auto">
              <a:xfrm rot="-18188" flipH="1" flipV="1">
                <a:off x="2637" y="3265"/>
                <a:ext cx="6" cy="3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8" name="Freeform 420"/>
              <p:cNvSpPr>
                <a:spLocks noChangeAspect="1"/>
              </p:cNvSpPr>
              <p:nvPr/>
            </p:nvSpPr>
            <p:spPr bwMode="auto">
              <a:xfrm rot="-18188" flipH="1" flipV="1">
                <a:off x="2118" y="3038"/>
                <a:ext cx="0" cy="9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9" name="Freeform 421"/>
              <p:cNvSpPr>
                <a:spLocks noChangeAspect="1"/>
              </p:cNvSpPr>
              <p:nvPr/>
            </p:nvSpPr>
            <p:spPr bwMode="auto">
              <a:xfrm rot="-18188" flipH="1" flipV="1">
                <a:off x="1541" y="3043"/>
                <a:ext cx="578" cy="229"/>
              </a:xfrm>
              <a:custGeom>
                <a:avLst/>
                <a:gdLst>
                  <a:gd name="T0" fmla="*/ 0 w 5491"/>
                  <a:gd name="T1" fmla="*/ 1527 h 1527"/>
                  <a:gd name="T2" fmla="*/ 534 w 5491"/>
                  <a:gd name="T3" fmla="*/ 1519 h 1527"/>
                  <a:gd name="T4" fmla="*/ 1059 w 5491"/>
                  <a:gd name="T5" fmla="*/ 1497 h 1527"/>
                  <a:gd name="T6" fmla="*/ 1572 w 5491"/>
                  <a:gd name="T7" fmla="*/ 1461 h 1527"/>
                  <a:gd name="T8" fmla="*/ 2068 w 5491"/>
                  <a:gd name="T9" fmla="*/ 1412 h 1527"/>
                  <a:gd name="T10" fmla="*/ 2544 w 5491"/>
                  <a:gd name="T11" fmla="*/ 1350 h 1527"/>
                  <a:gd name="T12" fmla="*/ 2998 w 5491"/>
                  <a:gd name="T13" fmla="*/ 1276 h 1527"/>
                  <a:gd name="T14" fmla="*/ 3425 w 5491"/>
                  <a:gd name="T15" fmla="*/ 1191 h 1527"/>
                  <a:gd name="T16" fmla="*/ 3821 w 5491"/>
                  <a:gd name="T17" fmla="*/ 1094 h 1527"/>
                  <a:gd name="T18" fmla="*/ 4184 w 5491"/>
                  <a:gd name="T19" fmla="*/ 987 h 1527"/>
                  <a:gd name="T20" fmla="*/ 4510 w 5491"/>
                  <a:gd name="T21" fmla="*/ 871 h 1527"/>
                  <a:gd name="T22" fmla="*/ 4795 w 5491"/>
                  <a:gd name="T23" fmla="*/ 746 h 1527"/>
                  <a:gd name="T24" fmla="*/ 5037 w 5491"/>
                  <a:gd name="T25" fmla="*/ 611 h 1527"/>
                  <a:gd name="T26" fmla="*/ 5230 w 5491"/>
                  <a:gd name="T27" fmla="*/ 469 h 1527"/>
                  <a:gd name="T28" fmla="*/ 5373 w 5491"/>
                  <a:gd name="T29" fmla="*/ 319 h 1527"/>
                  <a:gd name="T30" fmla="*/ 5460 w 5491"/>
                  <a:gd name="T31" fmla="*/ 163 h 1527"/>
                  <a:gd name="T32" fmla="*/ 5491 w 5491"/>
                  <a:gd name="T33" fmla="*/ 0 h 1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91" h="1527">
                    <a:moveTo>
                      <a:pt x="0" y="1527"/>
                    </a:moveTo>
                    <a:lnTo>
                      <a:pt x="534" y="1519"/>
                    </a:lnTo>
                    <a:lnTo>
                      <a:pt x="1059" y="1497"/>
                    </a:lnTo>
                    <a:lnTo>
                      <a:pt x="1572" y="1461"/>
                    </a:lnTo>
                    <a:lnTo>
                      <a:pt x="2068" y="1412"/>
                    </a:lnTo>
                    <a:lnTo>
                      <a:pt x="2544" y="1350"/>
                    </a:lnTo>
                    <a:lnTo>
                      <a:pt x="2998" y="1276"/>
                    </a:lnTo>
                    <a:lnTo>
                      <a:pt x="3425" y="1191"/>
                    </a:lnTo>
                    <a:lnTo>
                      <a:pt x="3821" y="1094"/>
                    </a:lnTo>
                    <a:lnTo>
                      <a:pt x="4184" y="987"/>
                    </a:lnTo>
                    <a:lnTo>
                      <a:pt x="4510" y="871"/>
                    </a:lnTo>
                    <a:lnTo>
                      <a:pt x="4795" y="746"/>
                    </a:lnTo>
                    <a:lnTo>
                      <a:pt x="5037" y="611"/>
                    </a:lnTo>
                    <a:lnTo>
                      <a:pt x="5230" y="469"/>
                    </a:lnTo>
                    <a:lnTo>
                      <a:pt x="5373" y="319"/>
                    </a:lnTo>
                    <a:lnTo>
                      <a:pt x="5460" y="163"/>
                    </a:lnTo>
                    <a:lnTo>
                      <a:pt x="5491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0" name="Freeform 422"/>
              <p:cNvSpPr>
                <a:spLocks noChangeAspect="1"/>
              </p:cNvSpPr>
              <p:nvPr/>
            </p:nvSpPr>
            <p:spPr bwMode="auto">
              <a:xfrm rot="-18188" flipH="1" flipV="1">
                <a:off x="2118" y="3038"/>
                <a:ext cx="0" cy="9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1" name="Freeform 423"/>
              <p:cNvSpPr>
                <a:spLocks noChangeAspect="1"/>
              </p:cNvSpPr>
              <p:nvPr/>
            </p:nvSpPr>
            <p:spPr bwMode="auto">
              <a:xfrm rot="-18188" flipH="1" flipV="1">
                <a:off x="1539" y="3271"/>
                <a:ext cx="6" cy="3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2" name="Freeform 424"/>
              <p:cNvSpPr>
                <a:spLocks noChangeAspect="1"/>
              </p:cNvSpPr>
              <p:nvPr/>
            </p:nvSpPr>
            <p:spPr bwMode="auto">
              <a:xfrm rot="-18188" flipH="1" flipV="1">
                <a:off x="1539" y="3271"/>
                <a:ext cx="6" cy="3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3" name="Freeform 425"/>
              <p:cNvSpPr>
                <a:spLocks noChangeAspect="1"/>
              </p:cNvSpPr>
              <p:nvPr/>
            </p:nvSpPr>
            <p:spPr bwMode="auto">
              <a:xfrm rot="-18188" flipH="1" flipV="1">
                <a:off x="2753" y="3265"/>
                <a:ext cx="5" cy="3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4" name="Freeform 426"/>
              <p:cNvSpPr>
                <a:spLocks noChangeAspect="1"/>
              </p:cNvSpPr>
              <p:nvPr/>
            </p:nvSpPr>
            <p:spPr bwMode="auto">
              <a:xfrm rot="-18188" flipH="1" flipV="1">
                <a:off x="2119" y="2991"/>
                <a:ext cx="637" cy="278"/>
              </a:xfrm>
              <a:custGeom>
                <a:avLst/>
                <a:gdLst>
                  <a:gd name="T0" fmla="*/ 0 w 6041"/>
                  <a:gd name="T1" fmla="*/ 0 h 1848"/>
                  <a:gd name="T2" fmla="*/ 29 w 6041"/>
                  <a:gd name="T3" fmla="*/ 181 h 1848"/>
                  <a:gd name="T4" fmla="*/ 117 w 6041"/>
                  <a:gd name="T5" fmla="*/ 358 h 1848"/>
                  <a:gd name="T6" fmla="*/ 259 w 6041"/>
                  <a:gd name="T7" fmla="*/ 532 h 1848"/>
                  <a:gd name="T8" fmla="*/ 455 w 6041"/>
                  <a:gd name="T9" fmla="*/ 699 h 1848"/>
                  <a:gd name="T10" fmla="*/ 701 w 6041"/>
                  <a:gd name="T11" fmla="*/ 859 h 1848"/>
                  <a:gd name="T12" fmla="*/ 996 w 6041"/>
                  <a:gd name="T13" fmla="*/ 1012 h 1848"/>
                  <a:gd name="T14" fmla="*/ 1335 w 6041"/>
                  <a:gd name="T15" fmla="*/ 1155 h 1848"/>
                  <a:gd name="T16" fmla="*/ 1718 w 6041"/>
                  <a:gd name="T17" fmla="*/ 1288 h 1848"/>
                  <a:gd name="T18" fmla="*/ 2142 w 6041"/>
                  <a:gd name="T19" fmla="*/ 1410 h 1848"/>
                  <a:gd name="T20" fmla="*/ 2603 w 6041"/>
                  <a:gd name="T21" fmla="*/ 1519 h 1848"/>
                  <a:gd name="T22" fmla="*/ 3100 w 6041"/>
                  <a:gd name="T23" fmla="*/ 1615 h 1848"/>
                  <a:gd name="T24" fmla="*/ 3631 w 6041"/>
                  <a:gd name="T25" fmla="*/ 1696 h 1848"/>
                  <a:gd name="T26" fmla="*/ 4194 w 6041"/>
                  <a:gd name="T27" fmla="*/ 1761 h 1848"/>
                  <a:gd name="T28" fmla="*/ 4784 w 6041"/>
                  <a:gd name="T29" fmla="*/ 1809 h 1848"/>
                  <a:gd name="T30" fmla="*/ 5400 w 6041"/>
                  <a:gd name="T31" fmla="*/ 1838 h 1848"/>
                  <a:gd name="T32" fmla="*/ 6041 w 6041"/>
                  <a:gd name="T33" fmla="*/ 1848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41" h="1848">
                    <a:moveTo>
                      <a:pt x="0" y="0"/>
                    </a:moveTo>
                    <a:lnTo>
                      <a:pt x="29" y="181"/>
                    </a:lnTo>
                    <a:lnTo>
                      <a:pt x="117" y="358"/>
                    </a:lnTo>
                    <a:lnTo>
                      <a:pt x="259" y="532"/>
                    </a:lnTo>
                    <a:lnTo>
                      <a:pt x="455" y="699"/>
                    </a:lnTo>
                    <a:lnTo>
                      <a:pt x="701" y="859"/>
                    </a:lnTo>
                    <a:lnTo>
                      <a:pt x="996" y="1012"/>
                    </a:lnTo>
                    <a:lnTo>
                      <a:pt x="1335" y="1155"/>
                    </a:lnTo>
                    <a:lnTo>
                      <a:pt x="1718" y="1288"/>
                    </a:lnTo>
                    <a:lnTo>
                      <a:pt x="2142" y="1410"/>
                    </a:lnTo>
                    <a:lnTo>
                      <a:pt x="2603" y="1519"/>
                    </a:lnTo>
                    <a:lnTo>
                      <a:pt x="3100" y="1615"/>
                    </a:lnTo>
                    <a:lnTo>
                      <a:pt x="3631" y="1696"/>
                    </a:lnTo>
                    <a:lnTo>
                      <a:pt x="4194" y="1761"/>
                    </a:lnTo>
                    <a:lnTo>
                      <a:pt x="4784" y="1809"/>
                    </a:lnTo>
                    <a:lnTo>
                      <a:pt x="5400" y="1838"/>
                    </a:lnTo>
                    <a:lnTo>
                      <a:pt x="6041" y="1848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5" name="Freeform 427"/>
              <p:cNvSpPr>
                <a:spLocks noChangeAspect="1"/>
              </p:cNvSpPr>
              <p:nvPr/>
            </p:nvSpPr>
            <p:spPr bwMode="auto">
              <a:xfrm rot="-18188" flipH="1" flipV="1">
                <a:off x="2753" y="3265"/>
                <a:ext cx="5" cy="3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6" name="Freeform 428"/>
              <p:cNvSpPr>
                <a:spLocks noChangeAspect="1"/>
              </p:cNvSpPr>
              <p:nvPr/>
            </p:nvSpPr>
            <p:spPr bwMode="auto">
              <a:xfrm rot="-18188" flipH="1" flipV="1">
                <a:off x="2118" y="2990"/>
                <a:ext cx="0" cy="8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7" name="Freeform 429"/>
              <p:cNvSpPr>
                <a:spLocks noChangeAspect="1"/>
              </p:cNvSpPr>
              <p:nvPr/>
            </p:nvSpPr>
            <p:spPr bwMode="auto">
              <a:xfrm rot="-18188" flipH="1" flipV="1">
                <a:off x="1424" y="2994"/>
                <a:ext cx="695" cy="278"/>
              </a:xfrm>
              <a:custGeom>
                <a:avLst/>
                <a:gdLst>
                  <a:gd name="T0" fmla="*/ 0 w 6589"/>
                  <a:gd name="T1" fmla="*/ 1848 h 1848"/>
                  <a:gd name="T2" fmla="*/ 646 w 6589"/>
                  <a:gd name="T3" fmla="*/ 1839 h 1848"/>
                  <a:gd name="T4" fmla="*/ 1280 w 6589"/>
                  <a:gd name="T5" fmla="*/ 1812 h 1848"/>
                  <a:gd name="T6" fmla="*/ 1897 w 6589"/>
                  <a:gd name="T7" fmla="*/ 1768 h 1848"/>
                  <a:gd name="T8" fmla="*/ 2494 w 6589"/>
                  <a:gd name="T9" fmla="*/ 1708 h 1848"/>
                  <a:gd name="T10" fmla="*/ 3067 w 6589"/>
                  <a:gd name="T11" fmla="*/ 1632 h 1848"/>
                  <a:gd name="T12" fmla="*/ 3610 w 6589"/>
                  <a:gd name="T13" fmla="*/ 1543 h 1848"/>
                  <a:gd name="T14" fmla="*/ 4122 w 6589"/>
                  <a:gd name="T15" fmla="*/ 1439 h 1848"/>
                  <a:gd name="T16" fmla="*/ 4597 w 6589"/>
                  <a:gd name="T17" fmla="*/ 1321 h 1848"/>
                  <a:gd name="T18" fmla="*/ 5030 w 6589"/>
                  <a:gd name="T19" fmla="*/ 1192 h 1848"/>
                  <a:gd name="T20" fmla="*/ 5420 w 6589"/>
                  <a:gd name="T21" fmla="*/ 1051 h 1848"/>
                  <a:gd name="T22" fmla="*/ 5760 w 6589"/>
                  <a:gd name="T23" fmla="*/ 898 h 1848"/>
                  <a:gd name="T24" fmla="*/ 6048 w 6589"/>
                  <a:gd name="T25" fmla="*/ 736 h 1848"/>
                  <a:gd name="T26" fmla="*/ 6278 w 6589"/>
                  <a:gd name="T27" fmla="*/ 564 h 1848"/>
                  <a:gd name="T28" fmla="*/ 6448 w 6589"/>
                  <a:gd name="T29" fmla="*/ 383 h 1848"/>
                  <a:gd name="T30" fmla="*/ 6553 w 6589"/>
                  <a:gd name="T31" fmla="*/ 195 h 1848"/>
                  <a:gd name="T32" fmla="*/ 6589 w 6589"/>
                  <a:gd name="T33" fmla="*/ 0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89" h="1848">
                    <a:moveTo>
                      <a:pt x="0" y="1848"/>
                    </a:moveTo>
                    <a:lnTo>
                      <a:pt x="646" y="1839"/>
                    </a:lnTo>
                    <a:lnTo>
                      <a:pt x="1280" y="1812"/>
                    </a:lnTo>
                    <a:lnTo>
                      <a:pt x="1897" y="1768"/>
                    </a:lnTo>
                    <a:lnTo>
                      <a:pt x="2494" y="1708"/>
                    </a:lnTo>
                    <a:lnTo>
                      <a:pt x="3067" y="1632"/>
                    </a:lnTo>
                    <a:lnTo>
                      <a:pt x="3610" y="1543"/>
                    </a:lnTo>
                    <a:lnTo>
                      <a:pt x="4122" y="1439"/>
                    </a:lnTo>
                    <a:lnTo>
                      <a:pt x="4597" y="1321"/>
                    </a:lnTo>
                    <a:lnTo>
                      <a:pt x="5030" y="1192"/>
                    </a:lnTo>
                    <a:lnTo>
                      <a:pt x="5420" y="1051"/>
                    </a:lnTo>
                    <a:lnTo>
                      <a:pt x="5760" y="898"/>
                    </a:lnTo>
                    <a:lnTo>
                      <a:pt x="6048" y="736"/>
                    </a:lnTo>
                    <a:lnTo>
                      <a:pt x="6278" y="564"/>
                    </a:lnTo>
                    <a:lnTo>
                      <a:pt x="6448" y="383"/>
                    </a:lnTo>
                    <a:lnTo>
                      <a:pt x="6553" y="195"/>
                    </a:lnTo>
                    <a:lnTo>
                      <a:pt x="6589" y="0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8" name="Freeform 430"/>
              <p:cNvSpPr>
                <a:spLocks noChangeAspect="1"/>
              </p:cNvSpPr>
              <p:nvPr/>
            </p:nvSpPr>
            <p:spPr bwMode="auto">
              <a:xfrm rot="-18188" flipH="1" flipV="1">
                <a:off x="2118" y="2990"/>
                <a:ext cx="0" cy="8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9" name="Freeform 431"/>
              <p:cNvSpPr>
                <a:spLocks noChangeAspect="1"/>
              </p:cNvSpPr>
              <p:nvPr/>
            </p:nvSpPr>
            <p:spPr bwMode="auto">
              <a:xfrm rot="-18188" flipH="1" flipV="1">
                <a:off x="1422" y="3271"/>
                <a:ext cx="6" cy="3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0" name="Freeform 432"/>
              <p:cNvSpPr>
                <a:spLocks noChangeAspect="1"/>
              </p:cNvSpPr>
              <p:nvPr/>
            </p:nvSpPr>
            <p:spPr bwMode="auto">
              <a:xfrm rot="-18188" flipH="1" flipV="1">
                <a:off x="1422" y="3271"/>
                <a:ext cx="6" cy="3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1" name="Freeform 433"/>
              <p:cNvSpPr>
                <a:spLocks noChangeAspect="1"/>
              </p:cNvSpPr>
              <p:nvPr/>
            </p:nvSpPr>
            <p:spPr bwMode="auto">
              <a:xfrm rot="-18188" flipH="1" flipV="1">
                <a:off x="2870" y="3264"/>
                <a:ext cx="5" cy="3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2" name="Freeform 434"/>
              <p:cNvSpPr>
                <a:spLocks noChangeAspect="1"/>
              </p:cNvSpPr>
              <p:nvPr/>
            </p:nvSpPr>
            <p:spPr bwMode="auto">
              <a:xfrm rot="-18188" flipH="1" flipV="1">
                <a:off x="2118" y="2945"/>
                <a:ext cx="752" cy="324"/>
              </a:xfrm>
              <a:custGeom>
                <a:avLst/>
                <a:gdLst>
                  <a:gd name="T0" fmla="*/ 0 w 7138"/>
                  <a:gd name="T1" fmla="*/ 0 h 2168"/>
                  <a:gd name="T2" fmla="*/ 35 w 7138"/>
                  <a:gd name="T3" fmla="*/ 213 h 2168"/>
                  <a:gd name="T4" fmla="*/ 139 w 7138"/>
                  <a:gd name="T5" fmla="*/ 423 h 2168"/>
                  <a:gd name="T6" fmla="*/ 309 w 7138"/>
                  <a:gd name="T7" fmla="*/ 627 h 2168"/>
                  <a:gd name="T8" fmla="*/ 541 w 7138"/>
                  <a:gd name="T9" fmla="*/ 824 h 2168"/>
                  <a:gd name="T10" fmla="*/ 833 w 7138"/>
                  <a:gd name="T11" fmla="*/ 1012 h 2168"/>
                  <a:gd name="T12" fmla="*/ 1183 w 7138"/>
                  <a:gd name="T13" fmla="*/ 1191 h 2168"/>
                  <a:gd name="T14" fmla="*/ 1585 w 7138"/>
                  <a:gd name="T15" fmla="*/ 1359 h 2168"/>
                  <a:gd name="T16" fmla="*/ 2039 w 7138"/>
                  <a:gd name="T17" fmla="*/ 1515 h 2168"/>
                  <a:gd name="T18" fmla="*/ 2541 w 7138"/>
                  <a:gd name="T19" fmla="*/ 1657 h 2168"/>
                  <a:gd name="T20" fmla="*/ 3087 w 7138"/>
                  <a:gd name="T21" fmla="*/ 1785 h 2168"/>
                  <a:gd name="T22" fmla="*/ 3675 w 7138"/>
                  <a:gd name="T23" fmla="*/ 1897 h 2168"/>
                  <a:gd name="T24" fmla="*/ 4302 w 7138"/>
                  <a:gd name="T25" fmla="*/ 1991 h 2168"/>
                  <a:gd name="T26" fmla="*/ 4965 w 7138"/>
                  <a:gd name="T27" fmla="*/ 2067 h 2168"/>
                  <a:gd name="T28" fmla="*/ 5660 w 7138"/>
                  <a:gd name="T29" fmla="*/ 2121 h 2168"/>
                  <a:gd name="T30" fmla="*/ 6386 w 7138"/>
                  <a:gd name="T31" fmla="*/ 2157 h 2168"/>
                  <a:gd name="T32" fmla="*/ 7138 w 7138"/>
                  <a:gd name="T33" fmla="*/ 2168 h 2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38" h="2168">
                    <a:moveTo>
                      <a:pt x="0" y="0"/>
                    </a:moveTo>
                    <a:lnTo>
                      <a:pt x="35" y="213"/>
                    </a:lnTo>
                    <a:lnTo>
                      <a:pt x="139" y="423"/>
                    </a:lnTo>
                    <a:lnTo>
                      <a:pt x="309" y="627"/>
                    </a:lnTo>
                    <a:lnTo>
                      <a:pt x="541" y="824"/>
                    </a:lnTo>
                    <a:lnTo>
                      <a:pt x="833" y="1012"/>
                    </a:lnTo>
                    <a:lnTo>
                      <a:pt x="1183" y="1191"/>
                    </a:lnTo>
                    <a:lnTo>
                      <a:pt x="1585" y="1359"/>
                    </a:lnTo>
                    <a:lnTo>
                      <a:pt x="2039" y="1515"/>
                    </a:lnTo>
                    <a:lnTo>
                      <a:pt x="2541" y="1657"/>
                    </a:lnTo>
                    <a:lnTo>
                      <a:pt x="3087" y="1785"/>
                    </a:lnTo>
                    <a:lnTo>
                      <a:pt x="3675" y="1897"/>
                    </a:lnTo>
                    <a:lnTo>
                      <a:pt x="4302" y="1991"/>
                    </a:lnTo>
                    <a:lnTo>
                      <a:pt x="4965" y="2067"/>
                    </a:lnTo>
                    <a:lnTo>
                      <a:pt x="5660" y="2121"/>
                    </a:lnTo>
                    <a:lnTo>
                      <a:pt x="6386" y="2157"/>
                    </a:lnTo>
                    <a:lnTo>
                      <a:pt x="7138" y="2168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3" name="Freeform 435"/>
              <p:cNvSpPr>
                <a:spLocks noChangeAspect="1"/>
              </p:cNvSpPr>
              <p:nvPr/>
            </p:nvSpPr>
            <p:spPr bwMode="auto">
              <a:xfrm rot="-18188" flipH="1" flipV="1">
                <a:off x="2870" y="3264"/>
                <a:ext cx="5" cy="3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4" name="Freeform 436"/>
              <p:cNvSpPr>
                <a:spLocks noChangeAspect="1"/>
              </p:cNvSpPr>
              <p:nvPr/>
            </p:nvSpPr>
            <p:spPr bwMode="auto">
              <a:xfrm rot="-18188" flipH="1" flipV="1">
                <a:off x="2118" y="2941"/>
                <a:ext cx="0" cy="8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5" name="Freeform 437"/>
              <p:cNvSpPr>
                <a:spLocks noChangeAspect="1"/>
              </p:cNvSpPr>
              <p:nvPr/>
            </p:nvSpPr>
            <p:spPr bwMode="auto">
              <a:xfrm>
                <a:off x="1220" y="2947"/>
                <a:ext cx="897" cy="316"/>
              </a:xfrm>
              <a:custGeom>
                <a:avLst/>
                <a:gdLst>
                  <a:gd name="T0" fmla="*/ 996 w 996"/>
                  <a:gd name="T1" fmla="*/ 0 h 352"/>
                  <a:gd name="T2" fmla="*/ 908 w 996"/>
                  <a:gd name="T3" fmla="*/ 3 h 352"/>
                  <a:gd name="T4" fmla="*/ 821 w 996"/>
                  <a:gd name="T5" fmla="*/ 8 h 352"/>
                  <a:gd name="T6" fmla="*/ 736 w 996"/>
                  <a:gd name="T7" fmla="*/ 18 h 352"/>
                  <a:gd name="T8" fmla="*/ 655 w 996"/>
                  <a:gd name="T9" fmla="*/ 29 h 352"/>
                  <a:gd name="T10" fmla="*/ 577 w 996"/>
                  <a:gd name="T11" fmla="*/ 44 h 352"/>
                  <a:gd name="T12" fmla="*/ 503 w 996"/>
                  <a:gd name="T13" fmla="*/ 63 h 352"/>
                  <a:gd name="T14" fmla="*/ 433 w 996"/>
                  <a:gd name="T15" fmla="*/ 83 h 352"/>
                  <a:gd name="T16" fmla="*/ 368 w 996"/>
                  <a:gd name="T17" fmla="*/ 106 h 352"/>
                  <a:gd name="T18" fmla="*/ 309 w 996"/>
                  <a:gd name="T19" fmla="*/ 132 h 352"/>
                  <a:gd name="T20" fmla="*/ 248 w 996"/>
                  <a:gd name="T21" fmla="*/ 178 h 352"/>
                  <a:gd name="T22" fmla="*/ 208 w 996"/>
                  <a:gd name="T23" fmla="*/ 213 h 352"/>
                  <a:gd name="T24" fmla="*/ 160 w 996"/>
                  <a:gd name="T25" fmla="*/ 271 h 352"/>
                  <a:gd name="T26" fmla="*/ 118 w 996"/>
                  <a:gd name="T27" fmla="*/ 315 h 352"/>
                  <a:gd name="T28" fmla="*/ 72 w 996"/>
                  <a:gd name="T29" fmla="*/ 338 h 352"/>
                  <a:gd name="T30" fmla="*/ 0 w 996"/>
                  <a:gd name="T31" fmla="*/ 352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6" h="352">
                    <a:moveTo>
                      <a:pt x="996" y="0"/>
                    </a:moveTo>
                    <a:lnTo>
                      <a:pt x="908" y="3"/>
                    </a:lnTo>
                    <a:lnTo>
                      <a:pt x="821" y="8"/>
                    </a:lnTo>
                    <a:lnTo>
                      <a:pt x="736" y="18"/>
                    </a:lnTo>
                    <a:lnTo>
                      <a:pt x="655" y="29"/>
                    </a:lnTo>
                    <a:lnTo>
                      <a:pt x="577" y="44"/>
                    </a:lnTo>
                    <a:lnTo>
                      <a:pt x="503" y="63"/>
                    </a:lnTo>
                    <a:lnTo>
                      <a:pt x="433" y="83"/>
                    </a:lnTo>
                    <a:lnTo>
                      <a:pt x="368" y="106"/>
                    </a:lnTo>
                    <a:lnTo>
                      <a:pt x="309" y="132"/>
                    </a:lnTo>
                    <a:lnTo>
                      <a:pt x="248" y="178"/>
                    </a:lnTo>
                    <a:lnTo>
                      <a:pt x="208" y="213"/>
                    </a:lnTo>
                    <a:lnTo>
                      <a:pt x="160" y="271"/>
                    </a:lnTo>
                    <a:lnTo>
                      <a:pt x="118" y="315"/>
                    </a:lnTo>
                    <a:lnTo>
                      <a:pt x="72" y="338"/>
                    </a:lnTo>
                    <a:lnTo>
                      <a:pt x="0" y="352"/>
                    </a:ln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6" name="Freeform 438"/>
              <p:cNvSpPr>
                <a:spLocks noChangeAspect="1"/>
              </p:cNvSpPr>
              <p:nvPr/>
            </p:nvSpPr>
            <p:spPr bwMode="auto">
              <a:xfrm rot="-18188" flipH="1" flipV="1">
                <a:off x="2118" y="2941"/>
                <a:ext cx="0" cy="8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7" name="Text Box 439"/>
              <p:cNvSpPr txBox="1">
                <a:spLocks noChangeAspect="1" noChangeArrowheads="1"/>
              </p:cNvSpPr>
              <p:nvPr/>
            </p:nvSpPr>
            <p:spPr bwMode="auto">
              <a:xfrm>
                <a:off x="931" y="2303"/>
                <a:ext cx="1437" cy="5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pPr eaLnBrk="1" hangingPunct="1">
                  <a:lnSpc>
                    <a:spcPct val="130000"/>
                  </a:lnSpc>
                  <a:spcBef>
                    <a:spcPct val="20000"/>
                  </a:spcBef>
                  <a:buClr>
                    <a:srgbClr val="2538FF"/>
                  </a:buClr>
                  <a:buFont typeface="Wingdings" panose="05000000000000000000" pitchFamily="2" charset="2"/>
                  <a:buNone/>
                </a:pPr>
                <a:r>
                  <a:rPr lang="en-GB" altLang="zh-TW" sz="2000" b="1" i="1">
                    <a:latin typeface="Verdana" panose="020B0604030504040204" pitchFamily="34" charset="0"/>
                  </a:rPr>
                  <a:t>Superimposed</a:t>
                </a:r>
              </a:p>
              <a:p>
                <a:pPr eaLnBrk="1" hangingPunct="1">
                  <a:lnSpc>
                    <a:spcPct val="70000"/>
                  </a:lnSpc>
                  <a:spcBef>
                    <a:spcPct val="20000"/>
                  </a:spcBef>
                  <a:buClr>
                    <a:srgbClr val="2538FF"/>
                  </a:buClr>
                  <a:buFont typeface="Wingdings" panose="05000000000000000000" pitchFamily="2" charset="2"/>
                  <a:buNone/>
                </a:pPr>
                <a:r>
                  <a:rPr lang="en-GB" altLang="zh-TW" sz="2000" b="1" i="1">
                    <a:latin typeface="Verdana" panose="020B0604030504040204" pitchFamily="34" charset="0"/>
                  </a:rPr>
                  <a:t>Butterfly Coil</a:t>
                </a:r>
              </a:p>
            </p:txBody>
          </p:sp>
        </p:grpSp>
        <p:sp>
          <p:nvSpPr>
            <p:cNvPr id="277" name="Freeform 440"/>
            <p:cNvSpPr>
              <a:spLocks noChangeAspect="1"/>
            </p:cNvSpPr>
            <p:nvPr/>
          </p:nvSpPr>
          <p:spPr bwMode="auto">
            <a:xfrm>
              <a:off x="1289" y="3234"/>
              <a:ext cx="924" cy="751"/>
            </a:xfrm>
            <a:custGeom>
              <a:avLst/>
              <a:gdLst>
                <a:gd name="T0" fmla="*/ 830 w 924"/>
                <a:gd name="T1" fmla="*/ 0 h 751"/>
                <a:gd name="T2" fmla="*/ 864 w 924"/>
                <a:gd name="T3" fmla="*/ 1 h 751"/>
                <a:gd name="T4" fmla="*/ 885 w 924"/>
                <a:gd name="T5" fmla="*/ 1 h 751"/>
                <a:gd name="T6" fmla="*/ 912 w 924"/>
                <a:gd name="T7" fmla="*/ 10 h 751"/>
                <a:gd name="T8" fmla="*/ 924 w 924"/>
                <a:gd name="T9" fmla="*/ 17 h 751"/>
                <a:gd name="T10" fmla="*/ 921 w 924"/>
                <a:gd name="T11" fmla="*/ 29 h 751"/>
                <a:gd name="T12" fmla="*/ 908 w 924"/>
                <a:gd name="T13" fmla="*/ 49 h 751"/>
                <a:gd name="T14" fmla="*/ 882 w 924"/>
                <a:gd name="T15" fmla="*/ 76 h 751"/>
                <a:gd name="T16" fmla="*/ 839 w 924"/>
                <a:gd name="T17" fmla="*/ 115 h 751"/>
                <a:gd name="T18" fmla="*/ 0 w 924"/>
                <a:gd name="T19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4" h="751">
                  <a:moveTo>
                    <a:pt x="830" y="0"/>
                  </a:moveTo>
                  <a:lnTo>
                    <a:pt x="864" y="1"/>
                  </a:lnTo>
                  <a:lnTo>
                    <a:pt x="885" y="1"/>
                  </a:lnTo>
                  <a:lnTo>
                    <a:pt x="912" y="10"/>
                  </a:lnTo>
                  <a:lnTo>
                    <a:pt x="924" y="17"/>
                  </a:lnTo>
                  <a:lnTo>
                    <a:pt x="921" y="29"/>
                  </a:lnTo>
                  <a:lnTo>
                    <a:pt x="908" y="49"/>
                  </a:lnTo>
                  <a:lnTo>
                    <a:pt x="882" y="76"/>
                  </a:lnTo>
                  <a:lnTo>
                    <a:pt x="839" y="115"/>
                  </a:lnTo>
                  <a:lnTo>
                    <a:pt x="0" y="751"/>
                  </a:ln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78000" anchor="ctr"/>
            <a:lstStyle/>
            <a:p>
              <a:endParaRPr lang="zh-TW" altLang="en-US"/>
            </a:p>
          </p:txBody>
        </p:sp>
      </p:grpSp>
      <p:grpSp>
        <p:nvGrpSpPr>
          <p:cNvPr id="442" name="Group 441"/>
          <p:cNvGrpSpPr>
            <a:grpSpLocks/>
          </p:cNvGrpSpPr>
          <p:nvPr/>
        </p:nvGrpSpPr>
        <p:grpSpPr bwMode="auto">
          <a:xfrm>
            <a:off x="6419714" y="1690688"/>
            <a:ext cx="3308350" cy="1952625"/>
            <a:chOff x="3051" y="701"/>
            <a:chExt cx="2084" cy="1230"/>
          </a:xfrm>
        </p:grpSpPr>
        <p:sp>
          <p:nvSpPr>
            <p:cNvPr id="443" name="Text Box 442"/>
            <p:cNvSpPr txBox="1">
              <a:spLocks noChangeAspect="1" noChangeArrowheads="1"/>
            </p:cNvSpPr>
            <p:nvPr/>
          </p:nvSpPr>
          <p:spPr bwMode="auto">
            <a:xfrm>
              <a:off x="3714" y="701"/>
              <a:ext cx="1380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eaLnBrk="1" hangingPunct="1">
                <a:lnSpc>
                  <a:spcPct val="130000"/>
                </a:lnSpc>
                <a:spcBef>
                  <a:spcPct val="20000"/>
                </a:spcBef>
                <a:buClr>
                  <a:srgbClr val="2538FF"/>
                </a:buClr>
                <a:buFont typeface="Wingdings" panose="05000000000000000000" pitchFamily="2" charset="2"/>
                <a:buNone/>
              </a:pPr>
              <a:r>
                <a:rPr lang="en-GB" altLang="zh-TW" sz="2000" b="1" i="1">
                  <a:latin typeface="Verdana" panose="020B0604030504040204" pitchFamily="34" charset="0"/>
                </a:rPr>
                <a:t>Parabolic Coil</a:t>
              </a:r>
            </a:p>
          </p:txBody>
        </p:sp>
        <p:grpSp>
          <p:nvGrpSpPr>
            <p:cNvPr id="444" name="Group 443"/>
            <p:cNvGrpSpPr>
              <a:grpSpLocks/>
            </p:cNvGrpSpPr>
            <p:nvPr/>
          </p:nvGrpSpPr>
          <p:grpSpPr bwMode="auto">
            <a:xfrm>
              <a:off x="3051" y="1020"/>
              <a:ext cx="2084" cy="911"/>
              <a:chOff x="3051" y="1020"/>
              <a:chExt cx="2084" cy="911"/>
            </a:xfrm>
          </p:grpSpPr>
          <p:sp>
            <p:nvSpPr>
              <p:cNvPr id="445" name="Arc 444"/>
              <p:cNvSpPr>
                <a:spLocks noChangeAspect="1"/>
              </p:cNvSpPr>
              <p:nvPr/>
            </p:nvSpPr>
            <p:spPr bwMode="auto">
              <a:xfrm>
                <a:off x="4521" y="1020"/>
                <a:ext cx="528" cy="32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8061"/>
                  <a:gd name="T1" fmla="*/ 0 h 21600"/>
                  <a:gd name="T2" fmla="*/ 18061 w 18061"/>
                  <a:gd name="T3" fmla="*/ 9753 h 21600"/>
                  <a:gd name="T4" fmla="*/ 0 w 1806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061" h="21600" fill="none" extrusionOk="0">
                    <a:moveTo>
                      <a:pt x="-1" y="0"/>
                    </a:moveTo>
                    <a:cubicBezTo>
                      <a:pt x="7279" y="0"/>
                      <a:pt x="14068" y="3666"/>
                      <a:pt x="18061" y="9752"/>
                    </a:cubicBezTo>
                  </a:path>
                  <a:path w="18061" h="21600" stroke="0" extrusionOk="0">
                    <a:moveTo>
                      <a:pt x="-1" y="0"/>
                    </a:moveTo>
                    <a:cubicBezTo>
                      <a:pt x="7279" y="0"/>
                      <a:pt x="14068" y="3666"/>
                      <a:pt x="18061" y="975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grpSp>
            <p:nvGrpSpPr>
              <p:cNvPr id="446" name="Group 445"/>
              <p:cNvGrpSpPr>
                <a:grpSpLocks/>
              </p:cNvGrpSpPr>
              <p:nvPr/>
            </p:nvGrpSpPr>
            <p:grpSpPr bwMode="auto">
              <a:xfrm>
                <a:off x="3051" y="1090"/>
                <a:ext cx="2084" cy="841"/>
                <a:chOff x="3051" y="1090"/>
                <a:chExt cx="2084" cy="841"/>
              </a:xfrm>
            </p:grpSpPr>
            <p:sp>
              <p:nvSpPr>
                <p:cNvPr id="447" name="Freeform 446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3571" y="1409"/>
                  <a:ext cx="132" cy="192"/>
                </a:xfrm>
                <a:custGeom>
                  <a:avLst/>
                  <a:gdLst>
                    <a:gd name="T0" fmla="*/ 1277 w 1277"/>
                    <a:gd name="T1" fmla="*/ 1279 h 1279"/>
                    <a:gd name="T2" fmla="*/ 1271 w 1277"/>
                    <a:gd name="T3" fmla="*/ 1192 h 1279"/>
                    <a:gd name="T4" fmla="*/ 1255 w 1277"/>
                    <a:gd name="T5" fmla="*/ 1106 h 1279"/>
                    <a:gd name="T6" fmla="*/ 1228 w 1277"/>
                    <a:gd name="T7" fmla="*/ 1021 h 1279"/>
                    <a:gd name="T8" fmla="*/ 1192 w 1277"/>
                    <a:gd name="T9" fmla="*/ 936 h 1279"/>
                    <a:gd name="T10" fmla="*/ 1143 w 1277"/>
                    <a:gd name="T11" fmla="*/ 852 h 1279"/>
                    <a:gd name="T12" fmla="*/ 1087 w 1277"/>
                    <a:gd name="T13" fmla="*/ 769 h 1279"/>
                    <a:gd name="T14" fmla="*/ 1019 w 1277"/>
                    <a:gd name="T15" fmla="*/ 687 h 1279"/>
                    <a:gd name="T16" fmla="*/ 942 w 1277"/>
                    <a:gd name="T17" fmla="*/ 605 h 1279"/>
                    <a:gd name="T18" fmla="*/ 856 w 1277"/>
                    <a:gd name="T19" fmla="*/ 525 h 1279"/>
                    <a:gd name="T20" fmla="*/ 760 w 1277"/>
                    <a:gd name="T21" fmla="*/ 446 h 1279"/>
                    <a:gd name="T22" fmla="*/ 655 w 1277"/>
                    <a:gd name="T23" fmla="*/ 369 h 1279"/>
                    <a:gd name="T24" fmla="*/ 541 w 1277"/>
                    <a:gd name="T25" fmla="*/ 292 h 1279"/>
                    <a:gd name="T26" fmla="*/ 419 w 1277"/>
                    <a:gd name="T27" fmla="*/ 216 h 1279"/>
                    <a:gd name="T28" fmla="*/ 287 w 1277"/>
                    <a:gd name="T29" fmla="*/ 142 h 1279"/>
                    <a:gd name="T30" fmla="*/ 147 w 1277"/>
                    <a:gd name="T31" fmla="*/ 70 h 1279"/>
                    <a:gd name="T32" fmla="*/ 0 w 1277"/>
                    <a:gd name="T33" fmla="*/ 0 h 1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77" h="1279">
                      <a:moveTo>
                        <a:pt x="1277" y="1279"/>
                      </a:moveTo>
                      <a:lnTo>
                        <a:pt x="1271" y="1192"/>
                      </a:lnTo>
                      <a:lnTo>
                        <a:pt x="1255" y="1106"/>
                      </a:lnTo>
                      <a:lnTo>
                        <a:pt x="1228" y="1021"/>
                      </a:lnTo>
                      <a:lnTo>
                        <a:pt x="1192" y="936"/>
                      </a:lnTo>
                      <a:lnTo>
                        <a:pt x="1143" y="852"/>
                      </a:lnTo>
                      <a:lnTo>
                        <a:pt x="1087" y="769"/>
                      </a:lnTo>
                      <a:lnTo>
                        <a:pt x="1019" y="687"/>
                      </a:lnTo>
                      <a:lnTo>
                        <a:pt x="942" y="605"/>
                      </a:lnTo>
                      <a:lnTo>
                        <a:pt x="856" y="525"/>
                      </a:lnTo>
                      <a:lnTo>
                        <a:pt x="760" y="446"/>
                      </a:lnTo>
                      <a:lnTo>
                        <a:pt x="655" y="369"/>
                      </a:lnTo>
                      <a:lnTo>
                        <a:pt x="541" y="292"/>
                      </a:lnTo>
                      <a:lnTo>
                        <a:pt x="419" y="216"/>
                      </a:lnTo>
                      <a:lnTo>
                        <a:pt x="287" y="142"/>
                      </a:lnTo>
                      <a:lnTo>
                        <a:pt x="147" y="7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48" name="Freeform 447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79" y="1212"/>
                  <a:ext cx="57" cy="35"/>
                </a:xfrm>
                <a:custGeom>
                  <a:avLst/>
                  <a:gdLst>
                    <a:gd name="T0" fmla="*/ 0 w 549"/>
                    <a:gd name="T1" fmla="*/ 0 h 242"/>
                    <a:gd name="T2" fmla="*/ 1 w 549"/>
                    <a:gd name="T3" fmla="*/ 17 h 242"/>
                    <a:gd name="T4" fmla="*/ 4 w 549"/>
                    <a:gd name="T5" fmla="*/ 35 h 242"/>
                    <a:gd name="T6" fmla="*/ 12 w 549"/>
                    <a:gd name="T7" fmla="*/ 56 h 242"/>
                    <a:gd name="T8" fmla="*/ 21 w 549"/>
                    <a:gd name="T9" fmla="*/ 75 h 242"/>
                    <a:gd name="T10" fmla="*/ 35 w 549"/>
                    <a:gd name="T11" fmla="*/ 95 h 242"/>
                    <a:gd name="T12" fmla="*/ 53 w 549"/>
                    <a:gd name="T13" fmla="*/ 116 h 242"/>
                    <a:gd name="T14" fmla="*/ 77 w 549"/>
                    <a:gd name="T15" fmla="*/ 135 h 242"/>
                    <a:gd name="T16" fmla="*/ 104 w 549"/>
                    <a:gd name="T17" fmla="*/ 154 h 242"/>
                    <a:gd name="T18" fmla="*/ 137 w 549"/>
                    <a:gd name="T19" fmla="*/ 172 h 242"/>
                    <a:gd name="T20" fmla="*/ 175 w 549"/>
                    <a:gd name="T21" fmla="*/ 188 h 242"/>
                    <a:gd name="T22" fmla="*/ 220 w 549"/>
                    <a:gd name="T23" fmla="*/ 203 h 242"/>
                    <a:gd name="T24" fmla="*/ 272 w 549"/>
                    <a:gd name="T25" fmla="*/ 216 h 242"/>
                    <a:gd name="T26" fmla="*/ 330 w 549"/>
                    <a:gd name="T27" fmla="*/ 227 h 242"/>
                    <a:gd name="T28" fmla="*/ 395 w 549"/>
                    <a:gd name="T29" fmla="*/ 234 h 242"/>
                    <a:gd name="T30" fmla="*/ 468 w 549"/>
                    <a:gd name="T31" fmla="*/ 240 h 242"/>
                    <a:gd name="T32" fmla="*/ 549 w 549"/>
                    <a:gd name="T33" fmla="*/ 242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9" h="242">
                      <a:moveTo>
                        <a:pt x="0" y="0"/>
                      </a:moveTo>
                      <a:lnTo>
                        <a:pt x="1" y="17"/>
                      </a:lnTo>
                      <a:lnTo>
                        <a:pt x="4" y="35"/>
                      </a:lnTo>
                      <a:lnTo>
                        <a:pt x="12" y="56"/>
                      </a:lnTo>
                      <a:lnTo>
                        <a:pt x="21" y="75"/>
                      </a:lnTo>
                      <a:lnTo>
                        <a:pt x="35" y="95"/>
                      </a:lnTo>
                      <a:lnTo>
                        <a:pt x="53" y="116"/>
                      </a:lnTo>
                      <a:lnTo>
                        <a:pt x="77" y="135"/>
                      </a:lnTo>
                      <a:lnTo>
                        <a:pt x="104" y="154"/>
                      </a:lnTo>
                      <a:lnTo>
                        <a:pt x="137" y="172"/>
                      </a:lnTo>
                      <a:lnTo>
                        <a:pt x="175" y="188"/>
                      </a:lnTo>
                      <a:lnTo>
                        <a:pt x="220" y="203"/>
                      </a:lnTo>
                      <a:lnTo>
                        <a:pt x="272" y="216"/>
                      </a:lnTo>
                      <a:lnTo>
                        <a:pt x="330" y="227"/>
                      </a:lnTo>
                      <a:lnTo>
                        <a:pt x="395" y="234"/>
                      </a:lnTo>
                      <a:lnTo>
                        <a:pt x="468" y="240"/>
                      </a:lnTo>
                      <a:lnTo>
                        <a:pt x="549" y="242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49" name="Freeform 448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438" y="1246"/>
                  <a:ext cx="6" cy="3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50" name="Freeform 449"/>
                <p:cNvSpPr>
                  <a:spLocks noChangeAspect="1"/>
                </p:cNvSpPr>
                <p:nvPr/>
              </p:nvSpPr>
              <p:spPr bwMode="auto">
                <a:xfrm>
                  <a:off x="4256" y="1213"/>
                  <a:ext cx="123" cy="56"/>
                </a:xfrm>
                <a:custGeom>
                  <a:avLst/>
                  <a:gdLst>
                    <a:gd name="T0" fmla="*/ 123 w 123"/>
                    <a:gd name="T1" fmla="*/ 0 h 56"/>
                    <a:gd name="T2" fmla="*/ 114 w 123"/>
                    <a:gd name="T3" fmla="*/ 0 h 56"/>
                    <a:gd name="T4" fmla="*/ 105 w 123"/>
                    <a:gd name="T5" fmla="*/ 0 h 56"/>
                    <a:gd name="T6" fmla="*/ 95 w 123"/>
                    <a:gd name="T7" fmla="*/ 1 h 56"/>
                    <a:gd name="T8" fmla="*/ 85 w 123"/>
                    <a:gd name="T9" fmla="*/ 2 h 56"/>
                    <a:gd name="T10" fmla="*/ 75 w 123"/>
                    <a:gd name="T11" fmla="*/ 3 h 56"/>
                    <a:gd name="T12" fmla="*/ 66 w 123"/>
                    <a:gd name="T13" fmla="*/ 4 h 56"/>
                    <a:gd name="T14" fmla="*/ 57 w 123"/>
                    <a:gd name="T15" fmla="*/ 7 h 56"/>
                    <a:gd name="T16" fmla="*/ 48 w 123"/>
                    <a:gd name="T17" fmla="*/ 9 h 56"/>
                    <a:gd name="T18" fmla="*/ 40 w 123"/>
                    <a:gd name="T19" fmla="*/ 11 h 56"/>
                    <a:gd name="T20" fmla="*/ 32 w 123"/>
                    <a:gd name="T21" fmla="*/ 14 h 56"/>
                    <a:gd name="T22" fmla="*/ 25 w 123"/>
                    <a:gd name="T23" fmla="*/ 17 h 56"/>
                    <a:gd name="T24" fmla="*/ 20 w 123"/>
                    <a:gd name="T25" fmla="*/ 20 h 56"/>
                    <a:gd name="T26" fmla="*/ 16 w 123"/>
                    <a:gd name="T27" fmla="*/ 23 h 56"/>
                    <a:gd name="T28" fmla="*/ 12 w 123"/>
                    <a:gd name="T29" fmla="*/ 27 h 56"/>
                    <a:gd name="T30" fmla="*/ 10 w 123"/>
                    <a:gd name="T31" fmla="*/ 32 h 56"/>
                    <a:gd name="T32" fmla="*/ 2 w 123"/>
                    <a:gd name="T33" fmla="*/ 40 h 56"/>
                    <a:gd name="T34" fmla="*/ 0 w 123"/>
                    <a:gd name="T3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3" h="56">
                      <a:moveTo>
                        <a:pt x="123" y="0"/>
                      </a:moveTo>
                      <a:lnTo>
                        <a:pt x="114" y="0"/>
                      </a:lnTo>
                      <a:lnTo>
                        <a:pt x="105" y="0"/>
                      </a:lnTo>
                      <a:lnTo>
                        <a:pt x="95" y="1"/>
                      </a:lnTo>
                      <a:lnTo>
                        <a:pt x="85" y="2"/>
                      </a:lnTo>
                      <a:lnTo>
                        <a:pt x="75" y="3"/>
                      </a:lnTo>
                      <a:lnTo>
                        <a:pt x="66" y="4"/>
                      </a:lnTo>
                      <a:lnTo>
                        <a:pt x="57" y="7"/>
                      </a:lnTo>
                      <a:lnTo>
                        <a:pt x="48" y="9"/>
                      </a:lnTo>
                      <a:lnTo>
                        <a:pt x="40" y="11"/>
                      </a:lnTo>
                      <a:lnTo>
                        <a:pt x="32" y="14"/>
                      </a:lnTo>
                      <a:lnTo>
                        <a:pt x="25" y="17"/>
                      </a:lnTo>
                      <a:lnTo>
                        <a:pt x="20" y="20"/>
                      </a:lnTo>
                      <a:lnTo>
                        <a:pt x="16" y="23"/>
                      </a:lnTo>
                      <a:lnTo>
                        <a:pt x="12" y="27"/>
                      </a:lnTo>
                      <a:lnTo>
                        <a:pt x="10" y="32"/>
                      </a:lnTo>
                      <a:lnTo>
                        <a:pt x="2" y="40"/>
                      </a:lnTo>
                      <a:lnTo>
                        <a:pt x="0" y="56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51" name="Freeform 450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79" y="1206"/>
                  <a:ext cx="0" cy="8"/>
                </a:xfrm>
                <a:custGeom>
                  <a:avLst/>
                  <a:gdLst>
                    <a:gd name="T0" fmla="*/ 55 h 55"/>
                    <a:gd name="T1" fmla="*/ 0 h 55"/>
                    <a:gd name="T2" fmla="*/ 55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55"/>
                      </a:moveTo>
                      <a:lnTo>
                        <a:pt x="0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52" name="Freeform 451"/>
                <p:cNvSpPr>
                  <a:spLocks noChangeAspect="1"/>
                </p:cNvSpPr>
                <p:nvPr/>
              </p:nvSpPr>
              <p:spPr bwMode="auto">
                <a:xfrm>
                  <a:off x="4258" y="1267"/>
                  <a:ext cx="121" cy="76"/>
                </a:xfrm>
                <a:custGeom>
                  <a:avLst/>
                  <a:gdLst>
                    <a:gd name="T0" fmla="*/ 0 w 121"/>
                    <a:gd name="T1" fmla="*/ 0 h 76"/>
                    <a:gd name="T2" fmla="*/ 0 w 121"/>
                    <a:gd name="T3" fmla="*/ 7 h 76"/>
                    <a:gd name="T4" fmla="*/ 2 w 121"/>
                    <a:gd name="T5" fmla="*/ 13 h 76"/>
                    <a:gd name="T6" fmla="*/ 4 w 121"/>
                    <a:gd name="T7" fmla="*/ 20 h 76"/>
                    <a:gd name="T8" fmla="*/ 7 w 121"/>
                    <a:gd name="T9" fmla="*/ 26 h 76"/>
                    <a:gd name="T10" fmla="*/ 11 w 121"/>
                    <a:gd name="T11" fmla="*/ 33 h 76"/>
                    <a:gd name="T12" fmla="*/ 17 w 121"/>
                    <a:gd name="T13" fmla="*/ 39 h 76"/>
                    <a:gd name="T14" fmla="*/ 22 w 121"/>
                    <a:gd name="T15" fmla="*/ 45 h 76"/>
                    <a:gd name="T16" fmla="*/ 29 w 121"/>
                    <a:gd name="T17" fmla="*/ 51 h 76"/>
                    <a:gd name="T18" fmla="*/ 36 w 121"/>
                    <a:gd name="T19" fmla="*/ 57 h 76"/>
                    <a:gd name="T20" fmla="*/ 45 w 121"/>
                    <a:gd name="T21" fmla="*/ 62 h 76"/>
                    <a:gd name="T22" fmla="*/ 54 w 121"/>
                    <a:gd name="T23" fmla="*/ 66 h 76"/>
                    <a:gd name="T24" fmla="*/ 65 w 121"/>
                    <a:gd name="T25" fmla="*/ 69 h 76"/>
                    <a:gd name="T26" fmla="*/ 76 w 121"/>
                    <a:gd name="T27" fmla="*/ 72 h 76"/>
                    <a:gd name="T28" fmla="*/ 88 w 121"/>
                    <a:gd name="T29" fmla="*/ 74 h 76"/>
                    <a:gd name="T30" fmla="*/ 102 w 121"/>
                    <a:gd name="T31" fmla="*/ 76 h 76"/>
                    <a:gd name="T32" fmla="*/ 121 w 121"/>
                    <a:gd name="T33" fmla="*/ 7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1" h="76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2" y="13"/>
                      </a:lnTo>
                      <a:lnTo>
                        <a:pt x="4" y="20"/>
                      </a:lnTo>
                      <a:lnTo>
                        <a:pt x="7" y="26"/>
                      </a:lnTo>
                      <a:lnTo>
                        <a:pt x="11" y="33"/>
                      </a:lnTo>
                      <a:lnTo>
                        <a:pt x="17" y="39"/>
                      </a:lnTo>
                      <a:lnTo>
                        <a:pt x="22" y="45"/>
                      </a:lnTo>
                      <a:lnTo>
                        <a:pt x="29" y="51"/>
                      </a:lnTo>
                      <a:lnTo>
                        <a:pt x="36" y="57"/>
                      </a:lnTo>
                      <a:lnTo>
                        <a:pt x="45" y="62"/>
                      </a:lnTo>
                      <a:lnTo>
                        <a:pt x="54" y="66"/>
                      </a:lnTo>
                      <a:lnTo>
                        <a:pt x="65" y="69"/>
                      </a:lnTo>
                      <a:lnTo>
                        <a:pt x="76" y="72"/>
                      </a:lnTo>
                      <a:lnTo>
                        <a:pt x="88" y="74"/>
                      </a:lnTo>
                      <a:lnTo>
                        <a:pt x="102" y="76"/>
                      </a:lnTo>
                      <a:lnTo>
                        <a:pt x="121" y="74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53" name="Freeform 452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74" y="1265"/>
                  <a:ext cx="180" cy="76"/>
                </a:xfrm>
                <a:custGeom>
                  <a:avLst/>
                  <a:gdLst>
                    <a:gd name="T0" fmla="*/ 1647 w 1647"/>
                    <a:gd name="T1" fmla="*/ 0 h 400"/>
                    <a:gd name="T2" fmla="*/ 1504 w 1647"/>
                    <a:gd name="T3" fmla="*/ 1 h 400"/>
                    <a:gd name="T4" fmla="*/ 1359 w 1647"/>
                    <a:gd name="T5" fmla="*/ 5 h 400"/>
                    <a:gd name="T6" fmla="*/ 1214 w 1647"/>
                    <a:gd name="T7" fmla="*/ 14 h 400"/>
                    <a:gd name="T8" fmla="*/ 1070 w 1647"/>
                    <a:gd name="T9" fmla="*/ 25 h 400"/>
                    <a:gd name="T10" fmla="*/ 930 w 1647"/>
                    <a:gd name="T11" fmla="*/ 39 h 400"/>
                    <a:gd name="T12" fmla="*/ 793 w 1647"/>
                    <a:gd name="T13" fmla="*/ 57 h 400"/>
                    <a:gd name="T14" fmla="*/ 662 w 1647"/>
                    <a:gd name="T15" fmla="*/ 77 h 400"/>
                    <a:gd name="T16" fmla="*/ 539 w 1647"/>
                    <a:gd name="T17" fmla="*/ 101 h 400"/>
                    <a:gd name="T18" fmla="*/ 425 w 1647"/>
                    <a:gd name="T19" fmla="*/ 127 h 400"/>
                    <a:gd name="T20" fmla="*/ 321 w 1647"/>
                    <a:gd name="T21" fmla="*/ 157 h 400"/>
                    <a:gd name="T22" fmla="*/ 229 w 1647"/>
                    <a:gd name="T23" fmla="*/ 189 h 400"/>
                    <a:gd name="T24" fmla="*/ 151 w 1647"/>
                    <a:gd name="T25" fmla="*/ 226 h 400"/>
                    <a:gd name="T26" fmla="*/ 87 w 1647"/>
                    <a:gd name="T27" fmla="*/ 264 h 400"/>
                    <a:gd name="T28" fmla="*/ 40 w 1647"/>
                    <a:gd name="T29" fmla="*/ 307 h 400"/>
                    <a:gd name="T30" fmla="*/ 10 w 1647"/>
                    <a:gd name="T31" fmla="*/ 352 h 400"/>
                    <a:gd name="T32" fmla="*/ 0 w 1647"/>
                    <a:gd name="T33" fmla="*/ 400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47" h="400">
                      <a:moveTo>
                        <a:pt x="1647" y="0"/>
                      </a:moveTo>
                      <a:lnTo>
                        <a:pt x="1504" y="1"/>
                      </a:lnTo>
                      <a:lnTo>
                        <a:pt x="1359" y="5"/>
                      </a:lnTo>
                      <a:lnTo>
                        <a:pt x="1214" y="14"/>
                      </a:lnTo>
                      <a:lnTo>
                        <a:pt x="1070" y="25"/>
                      </a:lnTo>
                      <a:lnTo>
                        <a:pt x="930" y="39"/>
                      </a:lnTo>
                      <a:lnTo>
                        <a:pt x="793" y="57"/>
                      </a:lnTo>
                      <a:lnTo>
                        <a:pt x="662" y="77"/>
                      </a:lnTo>
                      <a:lnTo>
                        <a:pt x="539" y="101"/>
                      </a:lnTo>
                      <a:lnTo>
                        <a:pt x="425" y="127"/>
                      </a:lnTo>
                      <a:lnTo>
                        <a:pt x="321" y="157"/>
                      </a:lnTo>
                      <a:lnTo>
                        <a:pt x="229" y="189"/>
                      </a:lnTo>
                      <a:lnTo>
                        <a:pt x="151" y="226"/>
                      </a:lnTo>
                      <a:lnTo>
                        <a:pt x="87" y="264"/>
                      </a:lnTo>
                      <a:lnTo>
                        <a:pt x="40" y="307"/>
                      </a:lnTo>
                      <a:lnTo>
                        <a:pt x="10" y="352"/>
                      </a:lnTo>
                      <a:lnTo>
                        <a:pt x="0" y="40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54" name="Freeform 453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258" y="1280"/>
                  <a:ext cx="6" cy="3"/>
                </a:xfrm>
                <a:custGeom>
                  <a:avLst/>
                  <a:gdLst>
                    <a:gd name="T0" fmla="*/ 54 w 54"/>
                    <a:gd name="T1" fmla="*/ 0 w 54"/>
                    <a:gd name="T2" fmla="*/ 54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55" name="Freeform 454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550" y="1271"/>
                  <a:ext cx="3" cy="4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56" name="Freeform 455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79" y="1187"/>
                  <a:ext cx="173" cy="84"/>
                </a:xfrm>
                <a:custGeom>
                  <a:avLst/>
                  <a:gdLst>
                    <a:gd name="T0" fmla="*/ 0 w 1647"/>
                    <a:gd name="T1" fmla="*/ 0 h 563"/>
                    <a:gd name="T2" fmla="*/ 7 w 1647"/>
                    <a:gd name="T3" fmla="*/ 49 h 563"/>
                    <a:gd name="T4" fmla="*/ 27 w 1647"/>
                    <a:gd name="T5" fmla="*/ 101 h 563"/>
                    <a:gd name="T6" fmla="*/ 61 w 1647"/>
                    <a:gd name="T7" fmla="*/ 151 h 563"/>
                    <a:gd name="T8" fmla="*/ 108 w 1647"/>
                    <a:gd name="T9" fmla="*/ 200 h 563"/>
                    <a:gd name="T10" fmla="*/ 168 w 1647"/>
                    <a:gd name="T11" fmla="*/ 248 h 563"/>
                    <a:gd name="T12" fmla="*/ 242 w 1647"/>
                    <a:gd name="T13" fmla="*/ 294 h 563"/>
                    <a:gd name="T14" fmla="*/ 328 w 1647"/>
                    <a:gd name="T15" fmla="*/ 339 h 563"/>
                    <a:gd name="T16" fmla="*/ 427 w 1647"/>
                    <a:gd name="T17" fmla="*/ 381 h 563"/>
                    <a:gd name="T18" fmla="*/ 537 w 1647"/>
                    <a:gd name="T19" fmla="*/ 419 h 563"/>
                    <a:gd name="T20" fmla="*/ 660 w 1647"/>
                    <a:gd name="T21" fmla="*/ 455 h 563"/>
                    <a:gd name="T22" fmla="*/ 796 w 1647"/>
                    <a:gd name="T23" fmla="*/ 486 h 563"/>
                    <a:gd name="T24" fmla="*/ 943 w 1647"/>
                    <a:gd name="T25" fmla="*/ 511 h 563"/>
                    <a:gd name="T26" fmla="*/ 1102 w 1647"/>
                    <a:gd name="T27" fmla="*/ 533 h 563"/>
                    <a:gd name="T28" fmla="*/ 1272 w 1647"/>
                    <a:gd name="T29" fmla="*/ 549 h 563"/>
                    <a:gd name="T30" fmla="*/ 1453 w 1647"/>
                    <a:gd name="T31" fmla="*/ 558 h 563"/>
                    <a:gd name="T32" fmla="*/ 1647 w 1647"/>
                    <a:gd name="T33" fmla="*/ 563 h 5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47" h="563">
                      <a:moveTo>
                        <a:pt x="0" y="0"/>
                      </a:moveTo>
                      <a:lnTo>
                        <a:pt x="7" y="49"/>
                      </a:lnTo>
                      <a:lnTo>
                        <a:pt x="27" y="101"/>
                      </a:lnTo>
                      <a:lnTo>
                        <a:pt x="61" y="151"/>
                      </a:lnTo>
                      <a:lnTo>
                        <a:pt x="108" y="200"/>
                      </a:lnTo>
                      <a:lnTo>
                        <a:pt x="168" y="248"/>
                      </a:lnTo>
                      <a:lnTo>
                        <a:pt x="242" y="294"/>
                      </a:lnTo>
                      <a:lnTo>
                        <a:pt x="328" y="339"/>
                      </a:lnTo>
                      <a:lnTo>
                        <a:pt x="427" y="381"/>
                      </a:lnTo>
                      <a:lnTo>
                        <a:pt x="537" y="419"/>
                      </a:lnTo>
                      <a:lnTo>
                        <a:pt x="660" y="455"/>
                      </a:lnTo>
                      <a:lnTo>
                        <a:pt x="796" y="486"/>
                      </a:lnTo>
                      <a:lnTo>
                        <a:pt x="943" y="511"/>
                      </a:lnTo>
                      <a:lnTo>
                        <a:pt x="1102" y="533"/>
                      </a:lnTo>
                      <a:lnTo>
                        <a:pt x="1272" y="549"/>
                      </a:lnTo>
                      <a:lnTo>
                        <a:pt x="1453" y="558"/>
                      </a:lnTo>
                      <a:lnTo>
                        <a:pt x="1647" y="563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57" name="Freeform 456"/>
                <p:cNvSpPr>
                  <a:spLocks noChangeAspect="1"/>
                </p:cNvSpPr>
                <p:nvPr/>
              </p:nvSpPr>
              <p:spPr bwMode="auto">
                <a:xfrm>
                  <a:off x="4139" y="1187"/>
                  <a:ext cx="239" cy="99"/>
                </a:xfrm>
                <a:custGeom>
                  <a:avLst/>
                  <a:gdLst>
                    <a:gd name="T0" fmla="*/ 239 w 239"/>
                    <a:gd name="T1" fmla="*/ 0 h 99"/>
                    <a:gd name="T2" fmla="*/ 218 w 239"/>
                    <a:gd name="T3" fmla="*/ 0 h 99"/>
                    <a:gd name="T4" fmla="*/ 197 w 239"/>
                    <a:gd name="T5" fmla="*/ 2 h 99"/>
                    <a:gd name="T6" fmla="*/ 177 w 239"/>
                    <a:gd name="T7" fmla="*/ 3 h 99"/>
                    <a:gd name="T8" fmla="*/ 156 w 239"/>
                    <a:gd name="T9" fmla="*/ 6 h 99"/>
                    <a:gd name="T10" fmla="*/ 137 w 239"/>
                    <a:gd name="T11" fmla="*/ 9 h 99"/>
                    <a:gd name="T12" fmla="*/ 118 w 239"/>
                    <a:gd name="T13" fmla="*/ 14 h 99"/>
                    <a:gd name="T14" fmla="*/ 100 w 239"/>
                    <a:gd name="T15" fmla="*/ 18 h 99"/>
                    <a:gd name="T16" fmla="*/ 83 w 239"/>
                    <a:gd name="T17" fmla="*/ 23 h 99"/>
                    <a:gd name="T18" fmla="*/ 67 w 239"/>
                    <a:gd name="T19" fmla="*/ 29 h 99"/>
                    <a:gd name="T20" fmla="*/ 53 w 239"/>
                    <a:gd name="T21" fmla="*/ 35 h 99"/>
                    <a:gd name="T22" fmla="*/ 40 w 239"/>
                    <a:gd name="T23" fmla="*/ 42 h 99"/>
                    <a:gd name="T24" fmla="*/ 30 w 239"/>
                    <a:gd name="T25" fmla="*/ 50 h 99"/>
                    <a:gd name="T26" fmla="*/ 22 w 239"/>
                    <a:gd name="T27" fmla="*/ 58 h 99"/>
                    <a:gd name="T28" fmla="*/ 15 w 239"/>
                    <a:gd name="T29" fmla="*/ 66 h 99"/>
                    <a:gd name="T30" fmla="*/ 3 w 239"/>
                    <a:gd name="T31" fmla="*/ 80 h 99"/>
                    <a:gd name="T32" fmla="*/ 0 w 239"/>
                    <a:gd name="T33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9" h="99">
                      <a:moveTo>
                        <a:pt x="239" y="0"/>
                      </a:moveTo>
                      <a:lnTo>
                        <a:pt x="218" y="0"/>
                      </a:lnTo>
                      <a:lnTo>
                        <a:pt x="197" y="2"/>
                      </a:lnTo>
                      <a:lnTo>
                        <a:pt x="177" y="3"/>
                      </a:lnTo>
                      <a:lnTo>
                        <a:pt x="156" y="6"/>
                      </a:lnTo>
                      <a:lnTo>
                        <a:pt x="137" y="9"/>
                      </a:lnTo>
                      <a:lnTo>
                        <a:pt x="118" y="14"/>
                      </a:lnTo>
                      <a:lnTo>
                        <a:pt x="100" y="18"/>
                      </a:lnTo>
                      <a:lnTo>
                        <a:pt x="83" y="23"/>
                      </a:lnTo>
                      <a:lnTo>
                        <a:pt x="67" y="29"/>
                      </a:lnTo>
                      <a:lnTo>
                        <a:pt x="53" y="35"/>
                      </a:lnTo>
                      <a:lnTo>
                        <a:pt x="40" y="42"/>
                      </a:lnTo>
                      <a:lnTo>
                        <a:pt x="30" y="50"/>
                      </a:lnTo>
                      <a:lnTo>
                        <a:pt x="22" y="58"/>
                      </a:lnTo>
                      <a:lnTo>
                        <a:pt x="15" y="66"/>
                      </a:lnTo>
                      <a:lnTo>
                        <a:pt x="3" y="80"/>
                      </a:lnTo>
                      <a:lnTo>
                        <a:pt x="0" y="99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58" name="Freeform 457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79" y="1182"/>
                  <a:ext cx="0" cy="11"/>
                </a:xfrm>
                <a:custGeom>
                  <a:avLst/>
                  <a:gdLst>
                    <a:gd name="T0" fmla="*/ 55 h 55"/>
                    <a:gd name="T1" fmla="*/ 0 h 55"/>
                    <a:gd name="T2" fmla="*/ 55 h 5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5">
                      <a:moveTo>
                        <a:pt x="0" y="55"/>
                      </a:moveTo>
                      <a:lnTo>
                        <a:pt x="0" y="0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59" name="Freeform 458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139" y="1291"/>
                  <a:ext cx="230" cy="130"/>
                </a:xfrm>
                <a:custGeom>
                  <a:avLst/>
                  <a:gdLst>
                    <a:gd name="T0" fmla="*/ 2196 w 2196"/>
                    <a:gd name="T1" fmla="*/ 722 h 722"/>
                    <a:gd name="T2" fmla="*/ 2185 w 2196"/>
                    <a:gd name="T3" fmla="*/ 656 h 722"/>
                    <a:gd name="T4" fmla="*/ 2156 w 2196"/>
                    <a:gd name="T5" fmla="*/ 589 h 722"/>
                    <a:gd name="T6" fmla="*/ 2109 w 2196"/>
                    <a:gd name="T7" fmla="*/ 524 h 722"/>
                    <a:gd name="T8" fmla="*/ 2043 w 2196"/>
                    <a:gd name="T9" fmla="*/ 460 h 722"/>
                    <a:gd name="T10" fmla="*/ 1959 w 2196"/>
                    <a:gd name="T11" fmla="*/ 398 h 722"/>
                    <a:gd name="T12" fmla="*/ 1859 w 2196"/>
                    <a:gd name="T13" fmla="*/ 338 h 722"/>
                    <a:gd name="T14" fmla="*/ 1741 w 2196"/>
                    <a:gd name="T15" fmla="*/ 281 h 722"/>
                    <a:gd name="T16" fmla="*/ 1607 w 2196"/>
                    <a:gd name="T17" fmla="*/ 229 h 722"/>
                    <a:gd name="T18" fmla="*/ 1457 w 2196"/>
                    <a:gd name="T19" fmla="*/ 180 h 722"/>
                    <a:gd name="T20" fmla="*/ 1291 w 2196"/>
                    <a:gd name="T21" fmla="*/ 135 h 722"/>
                    <a:gd name="T22" fmla="*/ 1111 w 2196"/>
                    <a:gd name="T23" fmla="*/ 96 h 722"/>
                    <a:gd name="T24" fmla="*/ 916 w 2196"/>
                    <a:gd name="T25" fmla="*/ 63 h 722"/>
                    <a:gd name="T26" fmla="*/ 706 w 2196"/>
                    <a:gd name="T27" fmla="*/ 36 h 722"/>
                    <a:gd name="T28" fmla="*/ 484 w 2196"/>
                    <a:gd name="T29" fmla="*/ 16 h 722"/>
                    <a:gd name="T30" fmla="*/ 248 w 2196"/>
                    <a:gd name="T31" fmla="*/ 3 h 722"/>
                    <a:gd name="T32" fmla="*/ 0 w 2196"/>
                    <a:gd name="T33" fmla="*/ 0 h 7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96" h="722">
                      <a:moveTo>
                        <a:pt x="2196" y="722"/>
                      </a:moveTo>
                      <a:lnTo>
                        <a:pt x="2185" y="656"/>
                      </a:lnTo>
                      <a:lnTo>
                        <a:pt x="2156" y="589"/>
                      </a:lnTo>
                      <a:lnTo>
                        <a:pt x="2109" y="524"/>
                      </a:lnTo>
                      <a:lnTo>
                        <a:pt x="2043" y="460"/>
                      </a:lnTo>
                      <a:lnTo>
                        <a:pt x="1959" y="398"/>
                      </a:lnTo>
                      <a:lnTo>
                        <a:pt x="1859" y="338"/>
                      </a:lnTo>
                      <a:lnTo>
                        <a:pt x="1741" y="281"/>
                      </a:lnTo>
                      <a:lnTo>
                        <a:pt x="1607" y="229"/>
                      </a:lnTo>
                      <a:lnTo>
                        <a:pt x="1457" y="180"/>
                      </a:lnTo>
                      <a:lnTo>
                        <a:pt x="1291" y="135"/>
                      </a:lnTo>
                      <a:lnTo>
                        <a:pt x="1111" y="96"/>
                      </a:lnTo>
                      <a:lnTo>
                        <a:pt x="916" y="63"/>
                      </a:lnTo>
                      <a:lnTo>
                        <a:pt x="706" y="36"/>
                      </a:lnTo>
                      <a:lnTo>
                        <a:pt x="484" y="16"/>
                      </a:lnTo>
                      <a:lnTo>
                        <a:pt x="248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60" name="Freeform 459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67" y="1288"/>
                  <a:ext cx="299" cy="130"/>
                </a:xfrm>
                <a:custGeom>
                  <a:avLst/>
                  <a:gdLst>
                    <a:gd name="T0" fmla="*/ 2746 w 2746"/>
                    <a:gd name="T1" fmla="*/ 0 h 722"/>
                    <a:gd name="T2" fmla="*/ 2490 w 2746"/>
                    <a:gd name="T3" fmla="*/ 3 h 722"/>
                    <a:gd name="T4" fmla="*/ 2238 w 2746"/>
                    <a:gd name="T5" fmla="*/ 13 h 722"/>
                    <a:gd name="T6" fmla="*/ 1987 w 2746"/>
                    <a:gd name="T7" fmla="*/ 28 h 722"/>
                    <a:gd name="T8" fmla="*/ 1743 w 2746"/>
                    <a:gd name="T9" fmla="*/ 50 h 722"/>
                    <a:gd name="T10" fmla="*/ 1507 w 2746"/>
                    <a:gd name="T11" fmla="*/ 78 h 722"/>
                    <a:gd name="T12" fmla="*/ 1279 w 2746"/>
                    <a:gd name="T13" fmla="*/ 111 h 722"/>
                    <a:gd name="T14" fmla="*/ 1064 w 2746"/>
                    <a:gd name="T15" fmla="*/ 151 h 722"/>
                    <a:gd name="T16" fmla="*/ 863 w 2746"/>
                    <a:gd name="T17" fmla="*/ 196 h 722"/>
                    <a:gd name="T18" fmla="*/ 678 w 2746"/>
                    <a:gd name="T19" fmla="*/ 245 h 722"/>
                    <a:gd name="T20" fmla="*/ 511 w 2746"/>
                    <a:gd name="T21" fmla="*/ 300 h 722"/>
                    <a:gd name="T22" fmla="*/ 363 w 2746"/>
                    <a:gd name="T23" fmla="*/ 358 h 722"/>
                    <a:gd name="T24" fmla="*/ 238 w 2746"/>
                    <a:gd name="T25" fmla="*/ 423 h 722"/>
                    <a:gd name="T26" fmla="*/ 136 w 2746"/>
                    <a:gd name="T27" fmla="*/ 491 h 722"/>
                    <a:gd name="T28" fmla="*/ 62 w 2746"/>
                    <a:gd name="T29" fmla="*/ 564 h 722"/>
                    <a:gd name="T30" fmla="*/ 15 w 2746"/>
                    <a:gd name="T31" fmla="*/ 641 h 722"/>
                    <a:gd name="T32" fmla="*/ 0 w 2746"/>
                    <a:gd name="T33" fmla="*/ 722 h 7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46" h="722">
                      <a:moveTo>
                        <a:pt x="2746" y="0"/>
                      </a:moveTo>
                      <a:lnTo>
                        <a:pt x="2490" y="3"/>
                      </a:lnTo>
                      <a:lnTo>
                        <a:pt x="2238" y="13"/>
                      </a:lnTo>
                      <a:lnTo>
                        <a:pt x="1987" y="28"/>
                      </a:lnTo>
                      <a:lnTo>
                        <a:pt x="1743" y="50"/>
                      </a:lnTo>
                      <a:lnTo>
                        <a:pt x="1507" y="78"/>
                      </a:lnTo>
                      <a:lnTo>
                        <a:pt x="1279" y="111"/>
                      </a:lnTo>
                      <a:lnTo>
                        <a:pt x="1064" y="151"/>
                      </a:lnTo>
                      <a:lnTo>
                        <a:pt x="863" y="196"/>
                      </a:lnTo>
                      <a:lnTo>
                        <a:pt x="678" y="245"/>
                      </a:lnTo>
                      <a:lnTo>
                        <a:pt x="511" y="300"/>
                      </a:lnTo>
                      <a:lnTo>
                        <a:pt x="363" y="358"/>
                      </a:lnTo>
                      <a:lnTo>
                        <a:pt x="238" y="423"/>
                      </a:lnTo>
                      <a:lnTo>
                        <a:pt x="136" y="491"/>
                      </a:lnTo>
                      <a:lnTo>
                        <a:pt x="62" y="564"/>
                      </a:lnTo>
                      <a:lnTo>
                        <a:pt x="15" y="641"/>
                      </a:lnTo>
                      <a:lnTo>
                        <a:pt x="0" y="722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61" name="Freeform 460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137" y="1287"/>
                  <a:ext cx="5" cy="4"/>
                </a:xfrm>
                <a:custGeom>
                  <a:avLst/>
                  <a:gdLst>
                    <a:gd name="T0" fmla="*/ 53 w 53"/>
                    <a:gd name="T1" fmla="*/ 0 w 53"/>
                    <a:gd name="T2" fmla="*/ 53 w 5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3">
                      <a:moveTo>
                        <a:pt x="53" y="0"/>
                      </a:moveTo>
                      <a:lnTo>
                        <a:pt x="0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62" name="Freeform 461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665" y="1294"/>
                  <a:ext cx="5" cy="3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grpSp>
              <p:nvGrpSpPr>
                <p:cNvPr id="463" name="Group 462"/>
                <p:cNvGrpSpPr>
                  <a:grpSpLocks/>
                </p:cNvGrpSpPr>
                <p:nvPr/>
              </p:nvGrpSpPr>
              <p:grpSpPr bwMode="auto">
                <a:xfrm>
                  <a:off x="4033" y="1159"/>
                  <a:ext cx="636" cy="136"/>
                  <a:chOff x="4033" y="1284"/>
                  <a:chExt cx="636" cy="136"/>
                </a:xfrm>
              </p:grpSpPr>
              <p:sp>
                <p:nvSpPr>
                  <p:cNvPr id="511" name="Freeform 463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9" y="1287"/>
                    <a:ext cx="290" cy="132"/>
                  </a:xfrm>
                  <a:custGeom>
                    <a:avLst/>
                    <a:gdLst>
                      <a:gd name="T0" fmla="*/ 0 w 2746"/>
                      <a:gd name="T1" fmla="*/ 0 h 885"/>
                      <a:gd name="T2" fmla="*/ 12 w 2746"/>
                      <a:gd name="T3" fmla="*/ 82 h 885"/>
                      <a:gd name="T4" fmla="*/ 49 w 2746"/>
                      <a:gd name="T5" fmla="*/ 165 h 885"/>
                      <a:gd name="T6" fmla="*/ 110 w 2746"/>
                      <a:gd name="T7" fmla="*/ 245 h 885"/>
                      <a:gd name="T8" fmla="*/ 195 w 2746"/>
                      <a:gd name="T9" fmla="*/ 324 h 885"/>
                      <a:gd name="T10" fmla="*/ 302 w 2746"/>
                      <a:gd name="T11" fmla="*/ 400 h 885"/>
                      <a:gd name="T12" fmla="*/ 430 w 2746"/>
                      <a:gd name="T13" fmla="*/ 474 h 885"/>
                      <a:gd name="T14" fmla="*/ 580 w 2746"/>
                      <a:gd name="T15" fmla="*/ 542 h 885"/>
                      <a:gd name="T16" fmla="*/ 750 w 2746"/>
                      <a:gd name="T17" fmla="*/ 608 h 885"/>
                      <a:gd name="T18" fmla="*/ 939 w 2746"/>
                      <a:gd name="T19" fmla="*/ 668 h 885"/>
                      <a:gd name="T20" fmla="*/ 1147 w 2746"/>
                      <a:gd name="T21" fmla="*/ 721 h 885"/>
                      <a:gd name="T22" fmla="*/ 1373 w 2746"/>
                      <a:gd name="T23" fmla="*/ 768 h 885"/>
                      <a:gd name="T24" fmla="*/ 1616 w 2746"/>
                      <a:gd name="T25" fmla="*/ 808 h 885"/>
                      <a:gd name="T26" fmla="*/ 1875 w 2746"/>
                      <a:gd name="T27" fmla="*/ 841 h 885"/>
                      <a:gd name="T28" fmla="*/ 2151 w 2746"/>
                      <a:gd name="T29" fmla="*/ 864 h 885"/>
                      <a:gd name="T30" fmla="*/ 2441 w 2746"/>
                      <a:gd name="T31" fmla="*/ 879 h 885"/>
                      <a:gd name="T32" fmla="*/ 2746 w 2746"/>
                      <a:gd name="T33" fmla="*/ 885 h 8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746" h="885">
                        <a:moveTo>
                          <a:pt x="0" y="0"/>
                        </a:moveTo>
                        <a:lnTo>
                          <a:pt x="12" y="82"/>
                        </a:lnTo>
                        <a:lnTo>
                          <a:pt x="49" y="165"/>
                        </a:lnTo>
                        <a:lnTo>
                          <a:pt x="110" y="245"/>
                        </a:lnTo>
                        <a:lnTo>
                          <a:pt x="195" y="324"/>
                        </a:lnTo>
                        <a:lnTo>
                          <a:pt x="302" y="400"/>
                        </a:lnTo>
                        <a:lnTo>
                          <a:pt x="430" y="474"/>
                        </a:lnTo>
                        <a:lnTo>
                          <a:pt x="580" y="542"/>
                        </a:lnTo>
                        <a:lnTo>
                          <a:pt x="750" y="608"/>
                        </a:lnTo>
                        <a:lnTo>
                          <a:pt x="939" y="668"/>
                        </a:lnTo>
                        <a:lnTo>
                          <a:pt x="1147" y="721"/>
                        </a:lnTo>
                        <a:lnTo>
                          <a:pt x="1373" y="768"/>
                        </a:lnTo>
                        <a:lnTo>
                          <a:pt x="1616" y="808"/>
                        </a:lnTo>
                        <a:lnTo>
                          <a:pt x="1875" y="841"/>
                        </a:lnTo>
                        <a:lnTo>
                          <a:pt x="2151" y="864"/>
                        </a:lnTo>
                        <a:lnTo>
                          <a:pt x="2441" y="879"/>
                        </a:lnTo>
                        <a:lnTo>
                          <a:pt x="2746" y="885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12" name="Freeform 464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033" y="1288"/>
                    <a:ext cx="346" cy="132"/>
                  </a:xfrm>
                  <a:custGeom>
                    <a:avLst/>
                    <a:gdLst>
                      <a:gd name="T0" fmla="*/ 0 w 3295"/>
                      <a:gd name="T1" fmla="*/ 885 h 885"/>
                      <a:gd name="T2" fmla="*/ 310 w 3295"/>
                      <a:gd name="T3" fmla="*/ 880 h 885"/>
                      <a:gd name="T4" fmla="*/ 618 w 3295"/>
                      <a:gd name="T5" fmla="*/ 868 h 885"/>
                      <a:gd name="T6" fmla="*/ 920 w 3295"/>
                      <a:gd name="T7" fmla="*/ 848 h 885"/>
                      <a:gd name="T8" fmla="*/ 1215 w 3295"/>
                      <a:gd name="T9" fmla="*/ 821 h 885"/>
                      <a:gd name="T10" fmla="*/ 1500 w 3295"/>
                      <a:gd name="T11" fmla="*/ 786 h 885"/>
                      <a:gd name="T12" fmla="*/ 1772 w 3295"/>
                      <a:gd name="T13" fmla="*/ 745 h 885"/>
                      <a:gd name="T14" fmla="*/ 2030 w 3295"/>
                      <a:gd name="T15" fmla="*/ 695 h 885"/>
                      <a:gd name="T16" fmla="*/ 2269 w 3295"/>
                      <a:gd name="T17" fmla="*/ 641 h 885"/>
                      <a:gd name="T18" fmla="*/ 2491 w 3295"/>
                      <a:gd name="T19" fmla="*/ 580 h 885"/>
                      <a:gd name="T20" fmla="*/ 2690 w 3295"/>
                      <a:gd name="T21" fmla="*/ 512 h 885"/>
                      <a:gd name="T22" fmla="*/ 2864 w 3295"/>
                      <a:gd name="T23" fmla="*/ 440 h 885"/>
                      <a:gd name="T24" fmla="*/ 3013 w 3295"/>
                      <a:gd name="T25" fmla="*/ 362 h 885"/>
                      <a:gd name="T26" fmla="*/ 3132 w 3295"/>
                      <a:gd name="T27" fmla="*/ 278 h 885"/>
                      <a:gd name="T28" fmla="*/ 3221 w 3295"/>
                      <a:gd name="T29" fmla="*/ 189 h 885"/>
                      <a:gd name="T30" fmla="*/ 3275 w 3295"/>
                      <a:gd name="T31" fmla="*/ 97 h 885"/>
                      <a:gd name="T32" fmla="*/ 3295 w 3295"/>
                      <a:gd name="T33" fmla="*/ 0 h 8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295" h="885">
                        <a:moveTo>
                          <a:pt x="0" y="885"/>
                        </a:moveTo>
                        <a:lnTo>
                          <a:pt x="310" y="880"/>
                        </a:lnTo>
                        <a:lnTo>
                          <a:pt x="618" y="868"/>
                        </a:lnTo>
                        <a:lnTo>
                          <a:pt x="920" y="848"/>
                        </a:lnTo>
                        <a:lnTo>
                          <a:pt x="1215" y="821"/>
                        </a:lnTo>
                        <a:lnTo>
                          <a:pt x="1500" y="786"/>
                        </a:lnTo>
                        <a:lnTo>
                          <a:pt x="1772" y="745"/>
                        </a:lnTo>
                        <a:lnTo>
                          <a:pt x="2030" y="695"/>
                        </a:lnTo>
                        <a:lnTo>
                          <a:pt x="2269" y="641"/>
                        </a:lnTo>
                        <a:lnTo>
                          <a:pt x="2491" y="580"/>
                        </a:lnTo>
                        <a:lnTo>
                          <a:pt x="2690" y="512"/>
                        </a:lnTo>
                        <a:lnTo>
                          <a:pt x="2864" y="440"/>
                        </a:lnTo>
                        <a:lnTo>
                          <a:pt x="3013" y="362"/>
                        </a:lnTo>
                        <a:lnTo>
                          <a:pt x="3132" y="278"/>
                        </a:lnTo>
                        <a:lnTo>
                          <a:pt x="3221" y="189"/>
                        </a:lnTo>
                        <a:lnTo>
                          <a:pt x="3275" y="97"/>
                        </a:lnTo>
                        <a:lnTo>
                          <a:pt x="3295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13" name="Freeform 465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9" y="1284"/>
                    <a:ext cx="0" cy="8"/>
                  </a:xfrm>
                  <a:custGeom>
                    <a:avLst/>
                    <a:gdLst>
                      <a:gd name="T0" fmla="*/ 55 h 55"/>
                      <a:gd name="T1" fmla="*/ 0 h 55"/>
                      <a:gd name="T2" fmla="*/ 55 h 5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5">
                        <a:moveTo>
                          <a:pt x="0" y="55"/>
                        </a:moveTo>
                        <a:lnTo>
                          <a:pt x="0" y="0"/>
                        </a:lnTo>
                        <a:lnTo>
                          <a:pt x="0" y="5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464" name="Group 466"/>
                <p:cNvGrpSpPr>
                  <a:grpSpLocks/>
                </p:cNvGrpSpPr>
                <p:nvPr/>
              </p:nvGrpSpPr>
              <p:grpSpPr bwMode="auto">
                <a:xfrm>
                  <a:off x="4027" y="1290"/>
                  <a:ext cx="753" cy="230"/>
                  <a:chOff x="4027" y="1290"/>
                  <a:chExt cx="753" cy="230"/>
                </a:xfrm>
              </p:grpSpPr>
              <p:sp>
                <p:nvSpPr>
                  <p:cNvPr id="507" name="Freeform 467"/>
                  <p:cNvSpPr>
                    <a:spLocks noChangeAspect="1"/>
                  </p:cNvSpPr>
                  <p:nvPr/>
                </p:nvSpPr>
                <p:spPr bwMode="auto">
                  <a:xfrm>
                    <a:off x="4027" y="1290"/>
                    <a:ext cx="348" cy="229"/>
                  </a:xfrm>
                  <a:custGeom>
                    <a:avLst/>
                    <a:gdLst>
                      <a:gd name="T0" fmla="*/ 3 w 348"/>
                      <a:gd name="T1" fmla="*/ 0 h 229"/>
                      <a:gd name="T2" fmla="*/ 0 w 348"/>
                      <a:gd name="T3" fmla="*/ 19 h 229"/>
                      <a:gd name="T4" fmla="*/ 3 w 348"/>
                      <a:gd name="T5" fmla="*/ 46 h 229"/>
                      <a:gd name="T6" fmla="*/ 8 w 348"/>
                      <a:gd name="T7" fmla="*/ 66 h 229"/>
                      <a:gd name="T8" fmla="*/ 15 w 348"/>
                      <a:gd name="T9" fmla="*/ 84 h 229"/>
                      <a:gd name="T10" fmla="*/ 26 w 348"/>
                      <a:gd name="T11" fmla="*/ 102 h 229"/>
                      <a:gd name="T12" fmla="*/ 40 w 348"/>
                      <a:gd name="T13" fmla="*/ 120 h 229"/>
                      <a:gd name="T14" fmla="*/ 57 w 348"/>
                      <a:gd name="T15" fmla="*/ 137 h 229"/>
                      <a:gd name="T16" fmla="*/ 76 w 348"/>
                      <a:gd name="T17" fmla="*/ 153 h 229"/>
                      <a:gd name="T18" fmla="*/ 98 w 348"/>
                      <a:gd name="T19" fmla="*/ 167 h 229"/>
                      <a:gd name="T20" fmla="*/ 122 w 348"/>
                      <a:gd name="T21" fmla="*/ 181 h 229"/>
                      <a:gd name="T22" fmla="*/ 148 w 348"/>
                      <a:gd name="T23" fmla="*/ 193 h 229"/>
                      <a:gd name="T24" fmla="*/ 176 w 348"/>
                      <a:gd name="T25" fmla="*/ 203 h 229"/>
                      <a:gd name="T26" fmla="*/ 207 w 348"/>
                      <a:gd name="T27" fmla="*/ 212 h 229"/>
                      <a:gd name="T28" fmla="*/ 240 w 348"/>
                      <a:gd name="T29" fmla="*/ 219 h 229"/>
                      <a:gd name="T30" fmla="*/ 274 w 348"/>
                      <a:gd name="T31" fmla="*/ 225 h 229"/>
                      <a:gd name="T32" fmla="*/ 310 w 348"/>
                      <a:gd name="T33" fmla="*/ 228 h 229"/>
                      <a:gd name="T34" fmla="*/ 348 w 348"/>
                      <a:gd name="T35" fmla="*/ 229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48" h="229">
                        <a:moveTo>
                          <a:pt x="3" y="0"/>
                        </a:moveTo>
                        <a:lnTo>
                          <a:pt x="0" y="19"/>
                        </a:lnTo>
                        <a:lnTo>
                          <a:pt x="3" y="46"/>
                        </a:lnTo>
                        <a:lnTo>
                          <a:pt x="8" y="66"/>
                        </a:lnTo>
                        <a:lnTo>
                          <a:pt x="15" y="84"/>
                        </a:lnTo>
                        <a:lnTo>
                          <a:pt x="26" y="102"/>
                        </a:lnTo>
                        <a:lnTo>
                          <a:pt x="40" y="120"/>
                        </a:lnTo>
                        <a:lnTo>
                          <a:pt x="57" y="137"/>
                        </a:lnTo>
                        <a:lnTo>
                          <a:pt x="76" y="153"/>
                        </a:lnTo>
                        <a:lnTo>
                          <a:pt x="98" y="167"/>
                        </a:lnTo>
                        <a:lnTo>
                          <a:pt x="122" y="181"/>
                        </a:lnTo>
                        <a:lnTo>
                          <a:pt x="148" y="193"/>
                        </a:lnTo>
                        <a:lnTo>
                          <a:pt x="176" y="203"/>
                        </a:lnTo>
                        <a:lnTo>
                          <a:pt x="207" y="212"/>
                        </a:lnTo>
                        <a:lnTo>
                          <a:pt x="240" y="219"/>
                        </a:lnTo>
                        <a:lnTo>
                          <a:pt x="274" y="225"/>
                        </a:lnTo>
                        <a:lnTo>
                          <a:pt x="310" y="228"/>
                        </a:lnTo>
                        <a:lnTo>
                          <a:pt x="348" y="229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08" name="Freeform 468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6" y="1514"/>
                    <a:ext cx="0" cy="6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09" name="Freeform 469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5" y="1313"/>
                    <a:ext cx="405" cy="203"/>
                  </a:xfrm>
                  <a:custGeom>
                    <a:avLst/>
                    <a:gdLst>
                      <a:gd name="T0" fmla="*/ 3844 w 3844"/>
                      <a:gd name="T1" fmla="*/ 0 h 1043"/>
                      <a:gd name="T2" fmla="*/ 3477 w 3844"/>
                      <a:gd name="T3" fmla="*/ 4 h 1043"/>
                      <a:gd name="T4" fmla="*/ 3114 w 3844"/>
                      <a:gd name="T5" fmla="*/ 19 h 1043"/>
                      <a:gd name="T6" fmla="*/ 2760 w 3844"/>
                      <a:gd name="T7" fmla="*/ 43 h 1043"/>
                      <a:gd name="T8" fmla="*/ 2414 w 3844"/>
                      <a:gd name="T9" fmla="*/ 76 h 1043"/>
                      <a:gd name="T10" fmla="*/ 2082 w 3844"/>
                      <a:gd name="T11" fmla="*/ 117 h 1043"/>
                      <a:gd name="T12" fmla="*/ 1765 w 3844"/>
                      <a:gd name="T13" fmla="*/ 167 h 1043"/>
                      <a:gd name="T14" fmla="*/ 1464 w 3844"/>
                      <a:gd name="T15" fmla="*/ 224 h 1043"/>
                      <a:gd name="T16" fmla="*/ 1185 w 3844"/>
                      <a:gd name="T17" fmla="*/ 289 h 1043"/>
                      <a:gd name="T18" fmla="*/ 929 w 3844"/>
                      <a:gd name="T19" fmla="*/ 362 h 1043"/>
                      <a:gd name="T20" fmla="*/ 698 w 3844"/>
                      <a:gd name="T21" fmla="*/ 441 h 1043"/>
                      <a:gd name="T22" fmla="*/ 496 w 3844"/>
                      <a:gd name="T23" fmla="*/ 526 h 1043"/>
                      <a:gd name="T24" fmla="*/ 325 w 3844"/>
                      <a:gd name="T25" fmla="*/ 618 h 1043"/>
                      <a:gd name="T26" fmla="*/ 186 w 3844"/>
                      <a:gd name="T27" fmla="*/ 717 h 1043"/>
                      <a:gd name="T28" fmla="*/ 85 w 3844"/>
                      <a:gd name="T29" fmla="*/ 821 h 1043"/>
                      <a:gd name="T30" fmla="*/ 22 w 3844"/>
                      <a:gd name="T31" fmla="*/ 929 h 1043"/>
                      <a:gd name="T32" fmla="*/ 0 w 3844"/>
                      <a:gd name="T33" fmla="*/ 1043 h 10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44" h="1043">
                        <a:moveTo>
                          <a:pt x="3844" y="0"/>
                        </a:moveTo>
                        <a:lnTo>
                          <a:pt x="3477" y="4"/>
                        </a:lnTo>
                        <a:lnTo>
                          <a:pt x="3114" y="19"/>
                        </a:lnTo>
                        <a:lnTo>
                          <a:pt x="2760" y="43"/>
                        </a:lnTo>
                        <a:lnTo>
                          <a:pt x="2414" y="76"/>
                        </a:lnTo>
                        <a:lnTo>
                          <a:pt x="2082" y="117"/>
                        </a:lnTo>
                        <a:lnTo>
                          <a:pt x="1765" y="167"/>
                        </a:lnTo>
                        <a:lnTo>
                          <a:pt x="1464" y="224"/>
                        </a:lnTo>
                        <a:lnTo>
                          <a:pt x="1185" y="289"/>
                        </a:lnTo>
                        <a:lnTo>
                          <a:pt x="929" y="362"/>
                        </a:lnTo>
                        <a:lnTo>
                          <a:pt x="698" y="441"/>
                        </a:lnTo>
                        <a:lnTo>
                          <a:pt x="496" y="526"/>
                        </a:lnTo>
                        <a:lnTo>
                          <a:pt x="325" y="618"/>
                        </a:lnTo>
                        <a:lnTo>
                          <a:pt x="186" y="717"/>
                        </a:lnTo>
                        <a:lnTo>
                          <a:pt x="85" y="821"/>
                        </a:lnTo>
                        <a:lnTo>
                          <a:pt x="22" y="929"/>
                        </a:lnTo>
                        <a:lnTo>
                          <a:pt x="0" y="1043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10" name="Freeform 470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6" y="1514"/>
                    <a:ext cx="0" cy="6"/>
                  </a:xfrm>
                  <a:custGeom>
                    <a:avLst/>
                    <a:gdLst>
                      <a:gd name="T0" fmla="*/ 0 h 54"/>
                      <a:gd name="T1" fmla="*/ 54 h 54"/>
                      <a:gd name="T2" fmla="*/ 0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0"/>
                        </a:moveTo>
                        <a:lnTo>
                          <a:pt x="0" y="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465" name="Group 471"/>
                <p:cNvGrpSpPr>
                  <a:grpSpLocks/>
                </p:cNvGrpSpPr>
                <p:nvPr/>
              </p:nvGrpSpPr>
              <p:grpSpPr bwMode="auto">
                <a:xfrm>
                  <a:off x="3916" y="1140"/>
                  <a:ext cx="868" cy="185"/>
                  <a:chOff x="3916" y="1236"/>
                  <a:chExt cx="868" cy="185"/>
                </a:xfrm>
              </p:grpSpPr>
              <p:sp>
                <p:nvSpPr>
                  <p:cNvPr id="504" name="Freeform 472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9" y="1237"/>
                    <a:ext cx="405" cy="181"/>
                  </a:xfrm>
                  <a:custGeom>
                    <a:avLst/>
                    <a:gdLst>
                      <a:gd name="T0" fmla="*/ 0 w 3844"/>
                      <a:gd name="T1" fmla="*/ 0 h 1206"/>
                      <a:gd name="T2" fmla="*/ 18 w 3844"/>
                      <a:gd name="T3" fmla="*/ 116 h 1206"/>
                      <a:gd name="T4" fmla="*/ 72 w 3844"/>
                      <a:gd name="T5" fmla="*/ 229 h 1206"/>
                      <a:gd name="T6" fmla="*/ 161 w 3844"/>
                      <a:gd name="T7" fmla="*/ 341 h 1206"/>
                      <a:gd name="T8" fmla="*/ 282 w 3844"/>
                      <a:gd name="T9" fmla="*/ 449 h 1206"/>
                      <a:gd name="T10" fmla="*/ 435 w 3844"/>
                      <a:gd name="T11" fmla="*/ 553 h 1206"/>
                      <a:gd name="T12" fmla="*/ 619 w 3844"/>
                      <a:gd name="T13" fmla="*/ 654 h 1206"/>
                      <a:gd name="T14" fmla="*/ 832 w 3844"/>
                      <a:gd name="T15" fmla="*/ 747 h 1206"/>
                      <a:gd name="T16" fmla="*/ 1072 w 3844"/>
                      <a:gd name="T17" fmla="*/ 834 h 1206"/>
                      <a:gd name="T18" fmla="*/ 1340 w 3844"/>
                      <a:gd name="T19" fmla="*/ 915 h 1206"/>
                      <a:gd name="T20" fmla="*/ 1632 w 3844"/>
                      <a:gd name="T21" fmla="*/ 987 h 1206"/>
                      <a:gd name="T22" fmla="*/ 1949 w 3844"/>
                      <a:gd name="T23" fmla="*/ 1051 h 1206"/>
                      <a:gd name="T24" fmla="*/ 2288 w 3844"/>
                      <a:gd name="T25" fmla="*/ 1104 h 1206"/>
                      <a:gd name="T26" fmla="*/ 2648 w 3844"/>
                      <a:gd name="T27" fmla="*/ 1147 h 1206"/>
                      <a:gd name="T28" fmla="*/ 3029 w 3844"/>
                      <a:gd name="T29" fmla="*/ 1179 h 1206"/>
                      <a:gd name="T30" fmla="*/ 3427 w 3844"/>
                      <a:gd name="T31" fmla="*/ 1198 h 1206"/>
                      <a:gd name="T32" fmla="*/ 3844 w 3844"/>
                      <a:gd name="T33" fmla="*/ 1206 h 1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44" h="1206">
                        <a:moveTo>
                          <a:pt x="0" y="0"/>
                        </a:moveTo>
                        <a:lnTo>
                          <a:pt x="18" y="116"/>
                        </a:lnTo>
                        <a:lnTo>
                          <a:pt x="72" y="229"/>
                        </a:lnTo>
                        <a:lnTo>
                          <a:pt x="161" y="341"/>
                        </a:lnTo>
                        <a:lnTo>
                          <a:pt x="282" y="449"/>
                        </a:lnTo>
                        <a:lnTo>
                          <a:pt x="435" y="553"/>
                        </a:lnTo>
                        <a:lnTo>
                          <a:pt x="619" y="654"/>
                        </a:lnTo>
                        <a:lnTo>
                          <a:pt x="832" y="747"/>
                        </a:lnTo>
                        <a:lnTo>
                          <a:pt x="1072" y="834"/>
                        </a:lnTo>
                        <a:lnTo>
                          <a:pt x="1340" y="915"/>
                        </a:lnTo>
                        <a:lnTo>
                          <a:pt x="1632" y="987"/>
                        </a:lnTo>
                        <a:lnTo>
                          <a:pt x="1949" y="1051"/>
                        </a:lnTo>
                        <a:lnTo>
                          <a:pt x="2288" y="1104"/>
                        </a:lnTo>
                        <a:lnTo>
                          <a:pt x="2648" y="1147"/>
                        </a:lnTo>
                        <a:lnTo>
                          <a:pt x="3029" y="1179"/>
                        </a:lnTo>
                        <a:lnTo>
                          <a:pt x="3427" y="1198"/>
                        </a:lnTo>
                        <a:lnTo>
                          <a:pt x="3844" y="1206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05" name="Freeform 473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3916" y="1240"/>
                    <a:ext cx="463" cy="181"/>
                  </a:xfrm>
                  <a:custGeom>
                    <a:avLst/>
                    <a:gdLst>
                      <a:gd name="T0" fmla="*/ 0 w 4392"/>
                      <a:gd name="T1" fmla="*/ 1206 h 1206"/>
                      <a:gd name="T2" fmla="*/ 422 w 4392"/>
                      <a:gd name="T3" fmla="*/ 1199 h 1206"/>
                      <a:gd name="T4" fmla="*/ 839 w 4392"/>
                      <a:gd name="T5" fmla="*/ 1182 h 1206"/>
                      <a:gd name="T6" fmla="*/ 1245 w 4392"/>
                      <a:gd name="T7" fmla="*/ 1154 h 1206"/>
                      <a:gd name="T8" fmla="*/ 1641 w 4392"/>
                      <a:gd name="T9" fmla="*/ 1117 h 1206"/>
                      <a:gd name="T10" fmla="*/ 2022 w 4392"/>
                      <a:gd name="T11" fmla="*/ 1068 h 1206"/>
                      <a:gd name="T12" fmla="*/ 2385 w 4392"/>
                      <a:gd name="T13" fmla="*/ 1010 h 1206"/>
                      <a:gd name="T14" fmla="*/ 2726 w 4392"/>
                      <a:gd name="T15" fmla="*/ 944 h 1206"/>
                      <a:gd name="T16" fmla="*/ 3045 w 4392"/>
                      <a:gd name="T17" fmla="*/ 868 h 1206"/>
                      <a:gd name="T18" fmla="*/ 3337 w 4392"/>
                      <a:gd name="T19" fmla="*/ 784 h 1206"/>
                      <a:gd name="T20" fmla="*/ 3600 w 4392"/>
                      <a:gd name="T21" fmla="*/ 692 h 1206"/>
                      <a:gd name="T22" fmla="*/ 3830 w 4392"/>
                      <a:gd name="T23" fmla="*/ 593 h 1206"/>
                      <a:gd name="T24" fmla="*/ 4024 w 4392"/>
                      <a:gd name="T25" fmla="*/ 487 h 1206"/>
                      <a:gd name="T26" fmla="*/ 4181 w 4392"/>
                      <a:gd name="T27" fmla="*/ 373 h 1206"/>
                      <a:gd name="T28" fmla="*/ 4296 w 4392"/>
                      <a:gd name="T29" fmla="*/ 255 h 1206"/>
                      <a:gd name="T30" fmla="*/ 4368 w 4392"/>
                      <a:gd name="T31" fmla="*/ 130 h 1206"/>
                      <a:gd name="T32" fmla="*/ 4392 w 4392"/>
                      <a:gd name="T33" fmla="*/ 0 h 1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392" h="1206">
                        <a:moveTo>
                          <a:pt x="0" y="1206"/>
                        </a:moveTo>
                        <a:lnTo>
                          <a:pt x="422" y="1199"/>
                        </a:lnTo>
                        <a:lnTo>
                          <a:pt x="839" y="1182"/>
                        </a:lnTo>
                        <a:lnTo>
                          <a:pt x="1245" y="1154"/>
                        </a:lnTo>
                        <a:lnTo>
                          <a:pt x="1641" y="1117"/>
                        </a:lnTo>
                        <a:lnTo>
                          <a:pt x="2022" y="1068"/>
                        </a:lnTo>
                        <a:lnTo>
                          <a:pt x="2385" y="1010"/>
                        </a:lnTo>
                        <a:lnTo>
                          <a:pt x="2726" y="944"/>
                        </a:lnTo>
                        <a:lnTo>
                          <a:pt x="3045" y="868"/>
                        </a:lnTo>
                        <a:lnTo>
                          <a:pt x="3337" y="784"/>
                        </a:lnTo>
                        <a:lnTo>
                          <a:pt x="3600" y="692"/>
                        </a:lnTo>
                        <a:lnTo>
                          <a:pt x="3830" y="593"/>
                        </a:lnTo>
                        <a:lnTo>
                          <a:pt x="4024" y="487"/>
                        </a:lnTo>
                        <a:lnTo>
                          <a:pt x="4181" y="373"/>
                        </a:lnTo>
                        <a:lnTo>
                          <a:pt x="4296" y="255"/>
                        </a:lnTo>
                        <a:lnTo>
                          <a:pt x="4368" y="130"/>
                        </a:lnTo>
                        <a:lnTo>
                          <a:pt x="4392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06" name="Freeform 474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8" y="1236"/>
                    <a:ext cx="0" cy="8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466" name="Group 475"/>
                <p:cNvGrpSpPr>
                  <a:grpSpLocks/>
                </p:cNvGrpSpPr>
                <p:nvPr/>
              </p:nvGrpSpPr>
              <p:grpSpPr bwMode="auto">
                <a:xfrm>
                  <a:off x="3910" y="1314"/>
                  <a:ext cx="993" cy="287"/>
                  <a:chOff x="3910" y="1314"/>
                  <a:chExt cx="993" cy="287"/>
                </a:xfrm>
              </p:grpSpPr>
              <p:sp>
                <p:nvSpPr>
                  <p:cNvPr id="498" name="Freeform 476"/>
                  <p:cNvSpPr>
                    <a:spLocks noChangeAspect="1"/>
                  </p:cNvSpPr>
                  <p:nvPr/>
                </p:nvSpPr>
                <p:spPr bwMode="auto">
                  <a:xfrm>
                    <a:off x="3910" y="1314"/>
                    <a:ext cx="466" cy="285"/>
                  </a:xfrm>
                  <a:custGeom>
                    <a:avLst/>
                    <a:gdLst>
                      <a:gd name="T0" fmla="*/ 4 w 466"/>
                      <a:gd name="T1" fmla="*/ 0 h 285"/>
                      <a:gd name="T2" fmla="*/ 0 w 466"/>
                      <a:gd name="T3" fmla="*/ 27 h 285"/>
                      <a:gd name="T4" fmla="*/ 4 w 466"/>
                      <a:gd name="T5" fmla="*/ 56 h 285"/>
                      <a:gd name="T6" fmla="*/ 11 w 466"/>
                      <a:gd name="T7" fmla="*/ 80 h 285"/>
                      <a:gd name="T8" fmla="*/ 22 w 466"/>
                      <a:gd name="T9" fmla="*/ 104 h 285"/>
                      <a:gd name="T10" fmla="*/ 36 w 466"/>
                      <a:gd name="T11" fmla="*/ 127 h 285"/>
                      <a:gd name="T12" fmla="*/ 55 w 466"/>
                      <a:gd name="T13" fmla="*/ 149 h 285"/>
                      <a:gd name="T14" fmla="*/ 78 w 466"/>
                      <a:gd name="T15" fmla="*/ 170 h 285"/>
                      <a:gd name="T16" fmla="*/ 104 w 466"/>
                      <a:gd name="T17" fmla="*/ 190 h 285"/>
                      <a:gd name="T18" fmla="*/ 133 w 466"/>
                      <a:gd name="T19" fmla="*/ 208 h 285"/>
                      <a:gd name="T20" fmla="*/ 165 w 466"/>
                      <a:gd name="T21" fmla="*/ 225 h 285"/>
                      <a:gd name="T22" fmla="*/ 201 w 466"/>
                      <a:gd name="T23" fmla="*/ 241 h 285"/>
                      <a:gd name="T24" fmla="*/ 239 w 466"/>
                      <a:gd name="T25" fmla="*/ 253 h 285"/>
                      <a:gd name="T26" fmla="*/ 280 w 466"/>
                      <a:gd name="T27" fmla="*/ 265 h 285"/>
                      <a:gd name="T28" fmla="*/ 323 w 466"/>
                      <a:gd name="T29" fmla="*/ 274 h 285"/>
                      <a:gd name="T30" fmla="*/ 368 w 466"/>
                      <a:gd name="T31" fmla="*/ 281 h 285"/>
                      <a:gd name="T32" fmla="*/ 416 w 466"/>
                      <a:gd name="T33" fmla="*/ 284 h 285"/>
                      <a:gd name="T34" fmla="*/ 466 w 466"/>
                      <a:gd name="T35" fmla="*/ 285 h 2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466" h="285">
                        <a:moveTo>
                          <a:pt x="4" y="0"/>
                        </a:moveTo>
                        <a:lnTo>
                          <a:pt x="0" y="27"/>
                        </a:lnTo>
                        <a:lnTo>
                          <a:pt x="4" y="56"/>
                        </a:lnTo>
                        <a:lnTo>
                          <a:pt x="11" y="80"/>
                        </a:lnTo>
                        <a:lnTo>
                          <a:pt x="22" y="104"/>
                        </a:lnTo>
                        <a:lnTo>
                          <a:pt x="36" y="127"/>
                        </a:lnTo>
                        <a:lnTo>
                          <a:pt x="55" y="149"/>
                        </a:lnTo>
                        <a:lnTo>
                          <a:pt x="78" y="170"/>
                        </a:lnTo>
                        <a:lnTo>
                          <a:pt x="104" y="190"/>
                        </a:lnTo>
                        <a:lnTo>
                          <a:pt x="133" y="208"/>
                        </a:lnTo>
                        <a:lnTo>
                          <a:pt x="165" y="225"/>
                        </a:lnTo>
                        <a:lnTo>
                          <a:pt x="201" y="241"/>
                        </a:lnTo>
                        <a:lnTo>
                          <a:pt x="239" y="253"/>
                        </a:lnTo>
                        <a:lnTo>
                          <a:pt x="280" y="265"/>
                        </a:lnTo>
                        <a:lnTo>
                          <a:pt x="323" y="274"/>
                        </a:lnTo>
                        <a:lnTo>
                          <a:pt x="368" y="281"/>
                        </a:lnTo>
                        <a:lnTo>
                          <a:pt x="416" y="284"/>
                        </a:lnTo>
                        <a:lnTo>
                          <a:pt x="466" y="285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99" name="Freeform 477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6" y="1591"/>
                    <a:ext cx="0" cy="10"/>
                  </a:xfrm>
                  <a:custGeom>
                    <a:avLst/>
                    <a:gdLst>
                      <a:gd name="T0" fmla="*/ 53 h 53"/>
                      <a:gd name="T1" fmla="*/ 0 h 53"/>
                      <a:gd name="T2" fmla="*/ 53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53"/>
                        </a:moveTo>
                        <a:lnTo>
                          <a:pt x="0" y="0"/>
                        </a:lnTo>
                        <a:lnTo>
                          <a:pt x="0" y="5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00" name="Freeform 478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5" y="1339"/>
                    <a:ext cx="522" cy="257"/>
                  </a:xfrm>
                  <a:custGeom>
                    <a:avLst/>
                    <a:gdLst>
                      <a:gd name="T0" fmla="*/ 4943 w 4943"/>
                      <a:gd name="T1" fmla="*/ 0 h 1364"/>
                      <a:gd name="T2" fmla="*/ 4464 w 4943"/>
                      <a:gd name="T3" fmla="*/ 7 h 1364"/>
                      <a:gd name="T4" fmla="*/ 3993 w 4943"/>
                      <a:gd name="T5" fmla="*/ 26 h 1364"/>
                      <a:gd name="T6" fmla="*/ 3533 w 4943"/>
                      <a:gd name="T7" fmla="*/ 58 h 1364"/>
                      <a:gd name="T8" fmla="*/ 3087 w 4943"/>
                      <a:gd name="T9" fmla="*/ 101 h 1364"/>
                      <a:gd name="T10" fmla="*/ 2658 w 4943"/>
                      <a:gd name="T11" fmla="*/ 156 h 1364"/>
                      <a:gd name="T12" fmla="*/ 2251 w 4943"/>
                      <a:gd name="T13" fmla="*/ 222 h 1364"/>
                      <a:gd name="T14" fmla="*/ 1867 w 4943"/>
                      <a:gd name="T15" fmla="*/ 298 h 1364"/>
                      <a:gd name="T16" fmla="*/ 1508 w 4943"/>
                      <a:gd name="T17" fmla="*/ 384 h 1364"/>
                      <a:gd name="T18" fmla="*/ 1181 w 4943"/>
                      <a:gd name="T19" fmla="*/ 479 h 1364"/>
                      <a:gd name="T20" fmla="*/ 886 w 4943"/>
                      <a:gd name="T21" fmla="*/ 583 h 1364"/>
                      <a:gd name="T22" fmla="*/ 630 w 4943"/>
                      <a:gd name="T23" fmla="*/ 696 h 1364"/>
                      <a:gd name="T24" fmla="*/ 411 w 4943"/>
                      <a:gd name="T25" fmla="*/ 815 h 1364"/>
                      <a:gd name="T26" fmla="*/ 236 w 4943"/>
                      <a:gd name="T27" fmla="*/ 943 h 1364"/>
                      <a:gd name="T28" fmla="*/ 107 w 4943"/>
                      <a:gd name="T29" fmla="*/ 1077 h 1364"/>
                      <a:gd name="T30" fmla="*/ 27 w 4943"/>
                      <a:gd name="T31" fmla="*/ 1218 h 1364"/>
                      <a:gd name="T32" fmla="*/ 0 w 4943"/>
                      <a:gd name="T33" fmla="*/ 1364 h 1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43" h="1364">
                        <a:moveTo>
                          <a:pt x="4943" y="0"/>
                        </a:moveTo>
                        <a:lnTo>
                          <a:pt x="4464" y="7"/>
                        </a:lnTo>
                        <a:lnTo>
                          <a:pt x="3993" y="26"/>
                        </a:lnTo>
                        <a:lnTo>
                          <a:pt x="3533" y="58"/>
                        </a:lnTo>
                        <a:lnTo>
                          <a:pt x="3087" y="101"/>
                        </a:lnTo>
                        <a:lnTo>
                          <a:pt x="2658" y="156"/>
                        </a:lnTo>
                        <a:lnTo>
                          <a:pt x="2251" y="222"/>
                        </a:lnTo>
                        <a:lnTo>
                          <a:pt x="1867" y="298"/>
                        </a:lnTo>
                        <a:lnTo>
                          <a:pt x="1508" y="384"/>
                        </a:lnTo>
                        <a:lnTo>
                          <a:pt x="1181" y="479"/>
                        </a:lnTo>
                        <a:lnTo>
                          <a:pt x="886" y="583"/>
                        </a:lnTo>
                        <a:lnTo>
                          <a:pt x="630" y="696"/>
                        </a:lnTo>
                        <a:lnTo>
                          <a:pt x="411" y="815"/>
                        </a:lnTo>
                        <a:lnTo>
                          <a:pt x="236" y="943"/>
                        </a:lnTo>
                        <a:lnTo>
                          <a:pt x="107" y="1077"/>
                        </a:lnTo>
                        <a:lnTo>
                          <a:pt x="27" y="1218"/>
                        </a:lnTo>
                        <a:lnTo>
                          <a:pt x="0" y="1364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01" name="Freeform 479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6" y="1591"/>
                    <a:ext cx="0" cy="10"/>
                  </a:xfrm>
                  <a:custGeom>
                    <a:avLst/>
                    <a:gdLst>
                      <a:gd name="T0" fmla="*/ 0 h 53"/>
                      <a:gd name="T1" fmla="*/ 53 h 53"/>
                      <a:gd name="T2" fmla="*/ 0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0"/>
                        </a:moveTo>
                        <a:lnTo>
                          <a:pt x="0" y="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02" name="Freeform 480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897" y="1352"/>
                    <a:ext cx="6" cy="3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503" name="Freeform 481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897" y="1352"/>
                    <a:ext cx="6" cy="3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467" name="Group 482"/>
                <p:cNvGrpSpPr>
                  <a:grpSpLocks/>
                </p:cNvGrpSpPr>
                <p:nvPr/>
              </p:nvGrpSpPr>
              <p:grpSpPr bwMode="auto">
                <a:xfrm>
                  <a:off x="3801" y="1123"/>
                  <a:ext cx="1100" cy="234"/>
                  <a:chOff x="3801" y="1187"/>
                  <a:chExt cx="1100" cy="234"/>
                </a:xfrm>
              </p:grpSpPr>
              <p:sp>
                <p:nvSpPr>
                  <p:cNvPr id="495" name="Freeform 483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9" y="1189"/>
                    <a:ext cx="522" cy="229"/>
                  </a:xfrm>
                  <a:custGeom>
                    <a:avLst/>
                    <a:gdLst>
                      <a:gd name="T0" fmla="*/ 0 w 4943"/>
                      <a:gd name="T1" fmla="*/ 0 h 1527"/>
                      <a:gd name="T2" fmla="*/ 24 w 4943"/>
                      <a:gd name="T3" fmla="*/ 148 h 1527"/>
                      <a:gd name="T4" fmla="*/ 95 w 4943"/>
                      <a:gd name="T5" fmla="*/ 293 h 1527"/>
                      <a:gd name="T6" fmla="*/ 210 w 4943"/>
                      <a:gd name="T7" fmla="*/ 435 h 1527"/>
                      <a:gd name="T8" fmla="*/ 368 w 4943"/>
                      <a:gd name="T9" fmla="*/ 573 h 1527"/>
                      <a:gd name="T10" fmla="*/ 569 w 4943"/>
                      <a:gd name="T11" fmla="*/ 706 h 1527"/>
                      <a:gd name="T12" fmla="*/ 807 w 4943"/>
                      <a:gd name="T13" fmla="*/ 832 h 1527"/>
                      <a:gd name="T14" fmla="*/ 1083 w 4943"/>
                      <a:gd name="T15" fmla="*/ 951 h 1527"/>
                      <a:gd name="T16" fmla="*/ 1396 w 4943"/>
                      <a:gd name="T17" fmla="*/ 1061 h 1527"/>
                      <a:gd name="T18" fmla="*/ 1740 w 4943"/>
                      <a:gd name="T19" fmla="*/ 1162 h 1527"/>
                      <a:gd name="T20" fmla="*/ 2118 w 4943"/>
                      <a:gd name="T21" fmla="*/ 1253 h 1527"/>
                      <a:gd name="T22" fmla="*/ 2525 w 4943"/>
                      <a:gd name="T23" fmla="*/ 1332 h 1527"/>
                      <a:gd name="T24" fmla="*/ 2960 w 4943"/>
                      <a:gd name="T25" fmla="*/ 1399 h 1527"/>
                      <a:gd name="T26" fmla="*/ 3421 w 4943"/>
                      <a:gd name="T27" fmla="*/ 1454 h 1527"/>
                      <a:gd name="T28" fmla="*/ 3906 w 4943"/>
                      <a:gd name="T29" fmla="*/ 1493 h 1527"/>
                      <a:gd name="T30" fmla="*/ 4414 w 4943"/>
                      <a:gd name="T31" fmla="*/ 1518 h 1527"/>
                      <a:gd name="T32" fmla="*/ 4943 w 4943"/>
                      <a:gd name="T33" fmla="*/ 1527 h 1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43" h="1527">
                        <a:moveTo>
                          <a:pt x="0" y="0"/>
                        </a:moveTo>
                        <a:lnTo>
                          <a:pt x="24" y="148"/>
                        </a:lnTo>
                        <a:lnTo>
                          <a:pt x="95" y="293"/>
                        </a:lnTo>
                        <a:lnTo>
                          <a:pt x="210" y="435"/>
                        </a:lnTo>
                        <a:lnTo>
                          <a:pt x="368" y="573"/>
                        </a:lnTo>
                        <a:lnTo>
                          <a:pt x="569" y="706"/>
                        </a:lnTo>
                        <a:lnTo>
                          <a:pt x="807" y="832"/>
                        </a:lnTo>
                        <a:lnTo>
                          <a:pt x="1083" y="951"/>
                        </a:lnTo>
                        <a:lnTo>
                          <a:pt x="1396" y="1061"/>
                        </a:lnTo>
                        <a:lnTo>
                          <a:pt x="1740" y="1162"/>
                        </a:lnTo>
                        <a:lnTo>
                          <a:pt x="2118" y="1253"/>
                        </a:lnTo>
                        <a:lnTo>
                          <a:pt x="2525" y="1332"/>
                        </a:lnTo>
                        <a:lnTo>
                          <a:pt x="2960" y="1399"/>
                        </a:lnTo>
                        <a:lnTo>
                          <a:pt x="3421" y="1454"/>
                        </a:lnTo>
                        <a:lnTo>
                          <a:pt x="3906" y="1493"/>
                        </a:lnTo>
                        <a:lnTo>
                          <a:pt x="4414" y="1518"/>
                        </a:lnTo>
                        <a:lnTo>
                          <a:pt x="4943" y="1527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96" name="Freeform 484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3801" y="1192"/>
                    <a:ext cx="578" cy="229"/>
                  </a:xfrm>
                  <a:custGeom>
                    <a:avLst/>
                    <a:gdLst>
                      <a:gd name="T0" fmla="*/ 0 w 5491"/>
                      <a:gd name="T1" fmla="*/ 1527 h 1527"/>
                      <a:gd name="T2" fmla="*/ 534 w 5491"/>
                      <a:gd name="T3" fmla="*/ 1519 h 1527"/>
                      <a:gd name="T4" fmla="*/ 1059 w 5491"/>
                      <a:gd name="T5" fmla="*/ 1497 h 1527"/>
                      <a:gd name="T6" fmla="*/ 1572 w 5491"/>
                      <a:gd name="T7" fmla="*/ 1461 h 1527"/>
                      <a:gd name="T8" fmla="*/ 2068 w 5491"/>
                      <a:gd name="T9" fmla="*/ 1412 h 1527"/>
                      <a:gd name="T10" fmla="*/ 2544 w 5491"/>
                      <a:gd name="T11" fmla="*/ 1350 h 1527"/>
                      <a:gd name="T12" fmla="*/ 2998 w 5491"/>
                      <a:gd name="T13" fmla="*/ 1276 h 1527"/>
                      <a:gd name="T14" fmla="*/ 3425 w 5491"/>
                      <a:gd name="T15" fmla="*/ 1191 h 1527"/>
                      <a:gd name="T16" fmla="*/ 3821 w 5491"/>
                      <a:gd name="T17" fmla="*/ 1094 h 1527"/>
                      <a:gd name="T18" fmla="*/ 4184 w 5491"/>
                      <a:gd name="T19" fmla="*/ 987 h 1527"/>
                      <a:gd name="T20" fmla="*/ 4510 w 5491"/>
                      <a:gd name="T21" fmla="*/ 871 h 1527"/>
                      <a:gd name="T22" fmla="*/ 4795 w 5491"/>
                      <a:gd name="T23" fmla="*/ 746 h 1527"/>
                      <a:gd name="T24" fmla="*/ 5037 w 5491"/>
                      <a:gd name="T25" fmla="*/ 611 h 1527"/>
                      <a:gd name="T26" fmla="*/ 5230 w 5491"/>
                      <a:gd name="T27" fmla="*/ 469 h 1527"/>
                      <a:gd name="T28" fmla="*/ 5373 w 5491"/>
                      <a:gd name="T29" fmla="*/ 319 h 1527"/>
                      <a:gd name="T30" fmla="*/ 5460 w 5491"/>
                      <a:gd name="T31" fmla="*/ 163 h 1527"/>
                      <a:gd name="T32" fmla="*/ 5491 w 5491"/>
                      <a:gd name="T33" fmla="*/ 0 h 1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491" h="1527">
                        <a:moveTo>
                          <a:pt x="0" y="1527"/>
                        </a:moveTo>
                        <a:lnTo>
                          <a:pt x="534" y="1519"/>
                        </a:lnTo>
                        <a:lnTo>
                          <a:pt x="1059" y="1497"/>
                        </a:lnTo>
                        <a:lnTo>
                          <a:pt x="1572" y="1461"/>
                        </a:lnTo>
                        <a:lnTo>
                          <a:pt x="2068" y="1412"/>
                        </a:lnTo>
                        <a:lnTo>
                          <a:pt x="2544" y="1350"/>
                        </a:lnTo>
                        <a:lnTo>
                          <a:pt x="2998" y="1276"/>
                        </a:lnTo>
                        <a:lnTo>
                          <a:pt x="3425" y="1191"/>
                        </a:lnTo>
                        <a:lnTo>
                          <a:pt x="3821" y="1094"/>
                        </a:lnTo>
                        <a:lnTo>
                          <a:pt x="4184" y="987"/>
                        </a:lnTo>
                        <a:lnTo>
                          <a:pt x="4510" y="871"/>
                        </a:lnTo>
                        <a:lnTo>
                          <a:pt x="4795" y="746"/>
                        </a:lnTo>
                        <a:lnTo>
                          <a:pt x="5037" y="611"/>
                        </a:lnTo>
                        <a:lnTo>
                          <a:pt x="5230" y="469"/>
                        </a:lnTo>
                        <a:lnTo>
                          <a:pt x="5373" y="319"/>
                        </a:lnTo>
                        <a:lnTo>
                          <a:pt x="5460" y="163"/>
                        </a:lnTo>
                        <a:lnTo>
                          <a:pt x="5491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97" name="Freeform 485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8" y="1187"/>
                    <a:ext cx="0" cy="8"/>
                  </a:xfrm>
                  <a:custGeom>
                    <a:avLst/>
                    <a:gdLst>
                      <a:gd name="T0" fmla="*/ 54 h 54"/>
                      <a:gd name="T1" fmla="*/ 0 h 54"/>
                      <a:gd name="T2" fmla="*/ 54 h 5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4">
                        <a:moveTo>
                          <a:pt x="0" y="54"/>
                        </a:moveTo>
                        <a:lnTo>
                          <a:pt x="0" y="0"/>
                        </a:lnTo>
                        <a:lnTo>
                          <a:pt x="0" y="5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468" name="Freeform 486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79" y="1108"/>
                  <a:ext cx="637" cy="278"/>
                </a:xfrm>
                <a:custGeom>
                  <a:avLst/>
                  <a:gdLst>
                    <a:gd name="T0" fmla="*/ 0 w 6041"/>
                    <a:gd name="T1" fmla="*/ 0 h 1848"/>
                    <a:gd name="T2" fmla="*/ 29 w 6041"/>
                    <a:gd name="T3" fmla="*/ 181 h 1848"/>
                    <a:gd name="T4" fmla="*/ 117 w 6041"/>
                    <a:gd name="T5" fmla="*/ 358 h 1848"/>
                    <a:gd name="T6" fmla="*/ 259 w 6041"/>
                    <a:gd name="T7" fmla="*/ 532 h 1848"/>
                    <a:gd name="T8" fmla="*/ 455 w 6041"/>
                    <a:gd name="T9" fmla="*/ 699 h 1848"/>
                    <a:gd name="T10" fmla="*/ 701 w 6041"/>
                    <a:gd name="T11" fmla="*/ 859 h 1848"/>
                    <a:gd name="T12" fmla="*/ 996 w 6041"/>
                    <a:gd name="T13" fmla="*/ 1012 h 1848"/>
                    <a:gd name="T14" fmla="*/ 1335 w 6041"/>
                    <a:gd name="T15" fmla="*/ 1155 h 1848"/>
                    <a:gd name="T16" fmla="*/ 1718 w 6041"/>
                    <a:gd name="T17" fmla="*/ 1288 h 1848"/>
                    <a:gd name="T18" fmla="*/ 2142 w 6041"/>
                    <a:gd name="T19" fmla="*/ 1410 h 1848"/>
                    <a:gd name="T20" fmla="*/ 2603 w 6041"/>
                    <a:gd name="T21" fmla="*/ 1519 h 1848"/>
                    <a:gd name="T22" fmla="*/ 3100 w 6041"/>
                    <a:gd name="T23" fmla="*/ 1615 h 1848"/>
                    <a:gd name="T24" fmla="*/ 3631 w 6041"/>
                    <a:gd name="T25" fmla="*/ 1696 h 1848"/>
                    <a:gd name="T26" fmla="*/ 4194 w 6041"/>
                    <a:gd name="T27" fmla="*/ 1761 h 1848"/>
                    <a:gd name="T28" fmla="*/ 4784 w 6041"/>
                    <a:gd name="T29" fmla="*/ 1809 h 1848"/>
                    <a:gd name="T30" fmla="*/ 5400 w 6041"/>
                    <a:gd name="T31" fmla="*/ 1838 h 1848"/>
                    <a:gd name="T32" fmla="*/ 6041 w 6041"/>
                    <a:gd name="T33" fmla="*/ 1848 h 18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41" h="1848">
                      <a:moveTo>
                        <a:pt x="0" y="0"/>
                      </a:moveTo>
                      <a:lnTo>
                        <a:pt x="29" y="181"/>
                      </a:lnTo>
                      <a:lnTo>
                        <a:pt x="117" y="358"/>
                      </a:lnTo>
                      <a:lnTo>
                        <a:pt x="259" y="532"/>
                      </a:lnTo>
                      <a:lnTo>
                        <a:pt x="455" y="699"/>
                      </a:lnTo>
                      <a:lnTo>
                        <a:pt x="701" y="859"/>
                      </a:lnTo>
                      <a:lnTo>
                        <a:pt x="996" y="1012"/>
                      </a:lnTo>
                      <a:lnTo>
                        <a:pt x="1335" y="1155"/>
                      </a:lnTo>
                      <a:lnTo>
                        <a:pt x="1718" y="1288"/>
                      </a:lnTo>
                      <a:lnTo>
                        <a:pt x="2142" y="1410"/>
                      </a:lnTo>
                      <a:lnTo>
                        <a:pt x="2603" y="1519"/>
                      </a:lnTo>
                      <a:lnTo>
                        <a:pt x="3100" y="1615"/>
                      </a:lnTo>
                      <a:lnTo>
                        <a:pt x="3631" y="1696"/>
                      </a:lnTo>
                      <a:lnTo>
                        <a:pt x="4194" y="1761"/>
                      </a:lnTo>
                      <a:lnTo>
                        <a:pt x="4784" y="1809"/>
                      </a:lnTo>
                      <a:lnTo>
                        <a:pt x="5400" y="1838"/>
                      </a:lnTo>
                      <a:lnTo>
                        <a:pt x="6041" y="1848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grpSp>
              <p:nvGrpSpPr>
                <p:cNvPr id="469" name="Group 487"/>
                <p:cNvGrpSpPr>
                  <a:grpSpLocks/>
                </p:cNvGrpSpPr>
                <p:nvPr/>
              </p:nvGrpSpPr>
              <p:grpSpPr bwMode="auto">
                <a:xfrm>
                  <a:off x="3798" y="1350"/>
                  <a:ext cx="1220" cy="311"/>
                  <a:chOff x="3798" y="1350"/>
                  <a:chExt cx="1220" cy="311"/>
                </a:xfrm>
              </p:grpSpPr>
              <p:sp>
                <p:nvSpPr>
                  <p:cNvPr id="489" name="Freeform 488"/>
                  <p:cNvSpPr>
                    <a:spLocks noChangeAspect="1"/>
                  </p:cNvSpPr>
                  <p:nvPr/>
                </p:nvSpPr>
                <p:spPr bwMode="auto">
                  <a:xfrm>
                    <a:off x="3798" y="1350"/>
                    <a:ext cx="577" cy="310"/>
                  </a:xfrm>
                  <a:custGeom>
                    <a:avLst/>
                    <a:gdLst>
                      <a:gd name="T0" fmla="*/ 4 w 577"/>
                      <a:gd name="T1" fmla="*/ 0 h 310"/>
                      <a:gd name="T2" fmla="*/ 0 w 577"/>
                      <a:gd name="T3" fmla="*/ 24 h 310"/>
                      <a:gd name="T4" fmla="*/ 2 w 577"/>
                      <a:gd name="T5" fmla="*/ 58 h 310"/>
                      <a:gd name="T6" fmla="*/ 9 w 577"/>
                      <a:gd name="T7" fmla="*/ 86 h 310"/>
                      <a:gd name="T8" fmla="*/ 23 w 577"/>
                      <a:gd name="T9" fmla="*/ 112 h 310"/>
                      <a:gd name="T10" fmla="*/ 41 w 577"/>
                      <a:gd name="T11" fmla="*/ 138 h 310"/>
                      <a:gd name="T12" fmla="*/ 65 w 577"/>
                      <a:gd name="T13" fmla="*/ 162 h 310"/>
                      <a:gd name="T14" fmla="*/ 94 w 577"/>
                      <a:gd name="T15" fmla="*/ 186 h 310"/>
                      <a:gd name="T16" fmla="*/ 126 w 577"/>
                      <a:gd name="T17" fmla="*/ 206 h 310"/>
                      <a:gd name="T18" fmla="*/ 163 w 577"/>
                      <a:gd name="T19" fmla="*/ 227 h 310"/>
                      <a:gd name="T20" fmla="*/ 203 w 577"/>
                      <a:gd name="T21" fmla="*/ 245 h 310"/>
                      <a:gd name="T22" fmla="*/ 247 w 577"/>
                      <a:gd name="T23" fmla="*/ 262 h 310"/>
                      <a:gd name="T24" fmla="*/ 295 w 577"/>
                      <a:gd name="T25" fmla="*/ 275 h 310"/>
                      <a:gd name="T26" fmla="*/ 346 w 577"/>
                      <a:gd name="T27" fmla="*/ 288 h 310"/>
                      <a:gd name="T28" fmla="*/ 400 w 577"/>
                      <a:gd name="T29" fmla="*/ 298 h 310"/>
                      <a:gd name="T30" fmla="*/ 456 w 577"/>
                      <a:gd name="T31" fmla="*/ 305 h 310"/>
                      <a:gd name="T32" fmla="*/ 516 w 577"/>
                      <a:gd name="T33" fmla="*/ 308 h 310"/>
                      <a:gd name="T34" fmla="*/ 577 w 577"/>
                      <a:gd name="T35" fmla="*/ 310 h 3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577" h="310">
                        <a:moveTo>
                          <a:pt x="4" y="0"/>
                        </a:moveTo>
                        <a:lnTo>
                          <a:pt x="0" y="24"/>
                        </a:lnTo>
                        <a:lnTo>
                          <a:pt x="2" y="58"/>
                        </a:lnTo>
                        <a:lnTo>
                          <a:pt x="9" y="86"/>
                        </a:lnTo>
                        <a:lnTo>
                          <a:pt x="23" y="112"/>
                        </a:lnTo>
                        <a:lnTo>
                          <a:pt x="41" y="138"/>
                        </a:lnTo>
                        <a:lnTo>
                          <a:pt x="65" y="162"/>
                        </a:lnTo>
                        <a:lnTo>
                          <a:pt x="94" y="186"/>
                        </a:lnTo>
                        <a:lnTo>
                          <a:pt x="126" y="206"/>
                        </a:lnTo>
                        <a:lnTo>
                          <a:pt x="163" y="227"/>
                        </a:lnTo>
                        <a:lnTo>
                          <a:pt x="203" y="245"/>
                        </a:lnTo>
                        <a:lnTo>
                          <a:pt x="247" y="262"/>
                        </a:lnTo>
                        <a:lnTo>
                          <a:pt x="295" y="275"/>
                        </a:lnTo>
                        <a:lnTo>
                          <a:pt x="346" y="288"/>
                        </a:lnTo>
                        <a:lnTo>
                          <a:pt x="400" y="298"/>
                        </a:lnTo>
                        <a:lnTo>
                          <a:pt x="456" y="305"/>
                        </a:lnTo>
                        <a:lnTo>
                          <a:pt x="516" y="308"/>
                        </a:lnTo>
                        <a:lnTo>
                          <a:pt x="577" y="31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90" name="Freeform 489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6" y="1652"/>
                    <a:ext cx="0" cy="9"/>
                  </a:xfrm>
                  <a:custGeom>
                    <a:avLst/>
                    <a:gdLst>
                      <a:gd name="T0" fmla="*/ 53 h 53"/>
                      <a:gd name="T1" fmla="*/ 0 h 53"/>
                      <a:gd name="T2" fmla="*/ 53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53"/>
                        </a:moveTo>
                        <a:lnTo>
                          <a:pt x="0" y="0"/>
                        </a:lnTo>
                        <a:lnTo>
                          <a:pt x="0" y="5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91" name="Freeform 490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5" y="1377"/>
                    <a:ext cx="637" cy="281"/>
                  </a:xfrm>
                  <a:custGeom>
                    <a:avLst/>
                    <a:gdLst>
                      <a:gd name="T0" fmla="*/ 6041 w 6041"/>
                      <a:gd name="T1" fmla="*/ 0 h 1686"/>
                      <a:gd name="T2" fmla="*/ 5450 w 6041"/>
                      <a:gd name="T3" fmla="*/ 8 h 1686"/>
                      <a:gd name="T4" fmla="*/ 4870 w 6041"/>
                      <a:gd name="T5" fmla="*/ 32 h 1686"/>
                      <a:gd name="T6" fmla="*/ 4305 w 6041"/>
                      <a:gd name="T7" fmla="*/ 72 h 1686"/>
                      <a:gd name="T8" fmla="*/ 3758 w 6041"/>
                      <a:gd name="T9" fmla="*/ 127 h 1686"/>
                      <a:gd name="T10" fmla="*/ 3234 w 6041"/>
                      <a:gd name="T11" fmla="*/ 195 h 1686"/>
                      <a:gd name="T12" fmla="*/ 2736 w 6041"/>
                      <a:gd name="T13" fmla="*/ 277 h 1686"/>
                      <a:gd name="T14" fmla="*/ 2267 w 6041"/>
                      <a:gd name="T15" fmla="*/ 373 h 1686"/>
                      <a:gd name="T16" fmla="*/ 1831 w 6041"/>
                      <a:gd name="T17" fmla="*/ 478 h 1686"/>
                      <a:gd name="T18" fmla="*/ 1432 w 6041"/>
                      <a:gd name="T19" fmla="*/ 597 h 1686"/>
                      <a:gd name="T20" fmla="*/ 1075 w 6041"/>
                      <a:gd name="T21" fmla="*/ 726 h 1686"/>
                      <a:gd name="T22" fmla="*/ 762 w 6041"/>
                      <a:gd name="T23" fmla="*/ 865 h 1686"/>
                      <a:gd name="T24" fmla="*/ 498 w 6041"/>
                      <a:gd name="T25" fmla="*/ 1013 h 1686"/>
                      <a:gd name="T26" fmla="*/ 285 w 6041"/>
                      <a:gd name="T27" fmla="*/ 1169 h 1686"/>
                      <a:gd name="T28" fmla="*/ 129 w 6041"/>
                      <a:gd name="T29" fmla="*/ 1334 h 1686"/>
                      <a:gd name="T30" fmla="*/ 33 w 6041"/>
                      <a:gd name="T31" fmla="*/ 1506 h 1686"/>
                      <a:gd name="T32" fmla="*/ 0 w 6041"/>
                      <a:gd name="T33" fmla="*/ 1686 h 16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041" h="1686">
                        <a:moveTo>
                          <a:pt x="6041" y="0"/>
                        </a:moveTo>
                        <a:lnTo>
                          <a:pt x="5450" y="8"/>
                        </a:lnTo>
                        <a:lnTo>
                          <a:pt x="4870" y="32"/>
                        </a:lnTo>
                        <a:lnTo>
                          <a:pt x="4305" y="72"/>
                        </a:lnTo>
                        <a:lnTo>
                          <a:pt x="3758" y="127"/>
                        </a:lnTo>
                        <a:lnTo>
                          <a:pt x="3234" y="195"/>
                        </a:lnTo>
                        <a:lnTo>
                          <a:pt x="2736" y="277"/>
                        </a:lnTo>
                        <a:lnTo>
                          <a:pt x="2267" y="373"/>
                        </a:lnTo>
                        <a:lnTo>
                          <a:pt x="1831" y="478"/>
                        </a:lnTo>
                        <a:lnTo>
                          <a:pt x="1432" y="597"/>
                        </a:lnTo>
                        <a:lnTo>
                          <a:pt x="1075" y="726"/>
                        </a:lnTo>
                        <a:lnTo>
                          <a:pt x="762" y="865"/>
                        </a:lnTo>
                        <a:lnTo>
                          <a:pt x="498" y="1013"/>
                        </a:lnTo>
                        <a:lnTo>
                          <a:pt x="285" y="1169"/>
                        </a:lnTo>
                        <a:lnTo>
                          <a:pt x="129" y="1334"/>
                        </a:lnTo>
                        <a:lnTo>
                          <a:pt x="33" y="1506"/>
                        </a:lnTo>
                        <a:lnTo>
                          <a:pt x="0" y="1686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92" name="Freeform 491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6" y="1652"/>
                    <a:ext cx="0" cy="9"/>
                  </a:xfrm>
                  <a:custGeom>
                    <a:avLst/>
                    <a:gdLst>
                      <a:gd name="T0" fmla="*/ 0 h 53"/>
                      <a:gd name="T1" fmla="*/ 53 h 53"/>
                      <a:gd name="T2" fmla="*/ 0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0"/>
                        </a:moveTo>
                        <a:lnTo>
                          <a:pt x="0" y="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93" name="Freeform 492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5012" y="1387"/>
                    <a:ext cx="6" cy="3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94" name="Freeform 493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5012" y="1387"/>
                    <a:ext cx="6" cy="3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470" name="Freeform 494"/>
                <p:cNvSpPr>
                  <a:spLocks noChangeAspect="1"/>
                </p:cNvSpPr>
                <p:nvPr/>
              </p:nvSpPr>
              <p:spPr bwMode="auto">
                <a:xfrm>
                  <a:off x="3682" y="1109"/>
                  <a:ext cx="697" cy="301"/>
                </a:xfrm>
                <a:custGeom>
                  <a:avLst/>
                  <a:gdLst>
                    <a:gd name="T0" fmla="*/ 697 w 697"/>
                    <a:gd name="T1" fmla="*/ 0 h 301"/>
                    <a:gd name="T2" fmla="*/ 629 w 697"/>
                    <a:gd name="T3" fmla="*/ 1 h 301"/>
                    <a:gd name="T4" fmla="*/ 562 w 697"/>
                    <a:gd name="T5" fmla="*/ 5 h 301"/>
                    <a:gd name="T6" fmla="*/ 497 w 697"/>
                    <a:gd name="T7" fmla="*/ 13 h 301"/>
                    <a:gd name="T8" fmla="*/ 434 w 697"/>
                    <a:gd name="T9" fmla="*/ 22 h 301"/>
                    <a:gd name="T10" fmla="*/ 373 w 697"/>
                    <a:gd name="T11" fmla="*/ 33 h 301"/>
                    <a:gd name="T12" fmla="*/ 316 w 697"/>
                    <a:gd name="T13" fmla="*/ 48 h 301"/>
                    <a:gd name="T14" fmla="*/ 262 w 697"/>
                    <a:gd name="T15" fmla="*/ 64 h 301"/>
                    <a:gd name="T16" fmla="*/ 212 w 697"/>
                    <a:gd name="T17" fmla="*/ 81 h 301"/>
                    <a:gd name="T18" fmla="*/ 166 w 697"/>
                    <a:gd name="T19" fmla="*/ 101 h 301"/>
                    <a:gd name="T20" fmla="*/ 125 w 697"/>
                    <a:gd name="T21" fmla="*/ 123 h 301"/>
                    <a:gd name="T22" fmla="*/ 90 w 697"/>
                    <a:gd name="T23" fmla="*/ 146 h 301"/>
                    <a:gd name="T24" fmla="*/ 60 w 697"/>
                    <a:gd name="T25" fmla="*/ 170 h 301"/>
                    <a:gd name="T26" fmla="*/ 36 w 697"/>
                    <a:gd name="T27" fmla="*/ 196 h 301"/>
                    <a:gd name="T28" fmla="*/ 19 w 697"/>
                    <a:gd name="T29" fmla="*/ 224 h 301"/>
                    <a:gd name="T30" fmla="*/ 7 w 697"/>
                    <a:gd name="T31" fmla="*/ 252 h 301"/>
                    <a:gd name="T32" fmla="*/ 0 w 697"/>
                    <a:gd name="T33" fmla="*/ 280 h 301"/>
                    <a:gd name="T34" fmla="*/ 0 w 697"/>
                    <a:gd name="T35" fmla="*/ 301 h 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97" h="301">
                      <a:moveTo>
                        <a:pt x="697" y="0"/>
                      </a:moveTo>
                      <a:lnTo>
                        <a:pt x="629" y="1"/>
                      </a:lnTo>
                      <a:lnTo>
                        <a:pt x="562" y="5"/>
                      </a:lnTo>
                      <a:lnTo>
                        <a:pt x="497" y="13"/>
                      </a:lnTo>
                      <a:lnTo>
                        <a:pt x="434" y="22"/>
                      </a:lnTo>
                      <a:lnTo>
                        <a:pt x="373" y="33"/>
                      </a:lnTo>
                      <a:lnTo>
                        <a:pt x="316" y="48"/>
                      </a:lnTo>
                      <a:lnTo>
                        <a:pt x="262" y="64"/>
                      </a:lnTo>
                      <a:lnTo>
                        <a:pt x="212" y="81"/>
                      </a:lnTo>
                      <a:lnTo>
                        <a:pt x="166" y="101"/>
                      </a:lnTo>
                      <a:lnTo>
                        <a:pt x="125" y="123"/>
                      </a:lnTo>
                      <a:lnTo>
                        <a:pt x="90" y="146"/>
                      </a:lnTo>
                      <a:lnTo>
                        <a:pt x="60" y="170"/>
                      </a:lnTo>
                      <a:lnTo>
                        <a:pt x="36" y="196"/>
                      </a:lnTo>
                      <a:lnTo>
                        <a:pt x="19" y="224"/>
                      </a:lnTo>
                      <a:lnTo>
                        <a:pt x="7" y="252"/>
                      </a:lnTo>
                      <a:lnTo>
                        <a:pt x="0" y="280"/>
                      </a:lnTo>
                      <a:lnTo>
                        <a:pt x="0" y="301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71" name="Freeform 495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78" y="1093"/>
                  <a:ext cx="752" cy="324"/>
                </a:xfrm>
                <a:custGeom>
                  <a:avLst/>
                  <a:gdLst>
                    <a:gd name="T0" fmla="*/ 0 w 7138"/>
                    <a:gd name="T1" fmla="*/ 0 h 2168"/>
                    <a:gd name="T2" fmla="*/ 35 w 7138"/>
                    <a:gd name="T3" fmla="*/ 213 h 2168"/>
                    <a:gd name="T4" fmla="*/ 139 w 7138"/>
                    <a:gd name="T5" fmla="*/ 423 h 2168"/>
                    <a:gd name="T6" fmla="*/ 309 w 7138"/>
                    <a:gd name="T7" fmla="*/ 627 h 2168"/>
                    <a:gd name="T8" fmla="*/ 541 w 7138"/>
                    <a:gd name="T9" fmla="*/ 824 h 2168"/>
                    <a:gd name="T10" fmla="*/ 833 w 7138"/>
                    <a:gd name="T11" fmla="*/ 1012 h 2168"/>
                    <a:gd name="T12" fmla="*/ 1183 w 7138"/>
                    <a:gd name="T13" fmla="*/ 1191 h 2168"/>
                    <a:gd name="T14" fmla="*/ 1585 w 7138"/>
                    <a:gd name="T15" fmla="*/ 1359 h 2168"/>
                    <a:gd name="T16" fmla="*/ 2039 w 7138"/>
                    <a:gd name="T17" fmla="*/ 1515 h 2168"/>
                    <a:gd name="T18" fmla="*/ 2541 w 7138"/>
                    <a:gd name="T19" fmla="*/ 1657 h 2168"/>
                    <a:gd name="T20" fmla="*/ 3087 w 7138"/>
                    <a:gd name="T21" fmla="*/ 1785 h 2168"/>
                    <a:gd name="T22" fmla="*/ 3675 w 7138"/>
                    <a:gd name="T23" fmla="*/ 1897 h 2168"/>
                    <a:gd name="T24" fmla="*/ 4302 w 7138"/>
                    <a:gd name="T25" fmla="*/ 1991 h 2168"/>
                    <a:gd name="T26" fmla="*/ 4965 w 7138"/>
                    <a:gd name="T27" fmla="*/ 2067 h 2168"/>
                    <a:gd name="T28" fmla="*/ 5660 w 7138"/>
                    <a:gd name="T29" fmla="*/ 2121 h 2168"/>
                    <a:gd name="T30" fmla="*/ 6386 w 7138"/>
                    <a:gd name="T31" fmla="*/ 2157 h 2168"/>
                    <a:gd name="T32" fmla="*/ 7138 w 7138"/>
                    <a:gd name="T33" fmla="*/ 2168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38" h="2168">
                      <a:moveTo>
                        <a:pt x="0" y="0"/>
                      </a:moveTo>
                      <a:lnTo>
                        <a:pt x="35" y="213"/>
                      </a:lnTo>
                      <a:lnTo>
                        <a:pt x="139" y="423"/>
                      </a:lnTo>
                      <a:lnTo>
                        <a:pt x="309" y="627"/>
                      </a:lnTo>
                      <a:lnTo>
                        <a:pt x="541" y="824"/>
                      </a:lnTo>
                      <a:lnTo>
                        <a:pt x="833" y="1012"/>
                      </a:lnTo>
                      <a:lnTo>
                        <a:pt x="1183" y="1191"/>
                      </a:lnTo>
                      <a:lnTo>
                        <a:pt x="1585" y="1359"/>
                      </a:lnTo>
                      <a:lnTo>
                        <a:pt x="2039" y="1515"/>
                      </a:lnTo>
                      <a:lnTo>
                        <a:pt x="2541" y="1657"/>
                      </a:lnTo>
                      <a:lnTo>
                        <a:pt x="3087" y="1785"/>
                      </a:lnTo>
                      <a:lnTo>
                        <a:pt x="3675" y="1897"/>
                      </a:lnTo>
                      <a:lnTo>
                        <a:pt x="4302" y="1991"/>
                      </a:lnTo>
                      <a:lnTo>
                        <a:pt x="4965" y="2067"/>
                      </a:lnTo>
                      <a:lnTo>
                        <a:pt x="5660" y="2121"/>
                      </a:lnTo>
                      <a:lnTo>
                        <a:pt x="6386" y="2157"/>
                      </a:lnTo>
                      <a:lnTo>
                        <a:pt x="7138" y="2168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grpSp>
              <p:nvGrpSpPr>
                <p:cNvPr id="472" name="Group 496"/>
                <p:cNvGrpSpPr>
                  <a:grpSpLocks/>
                </p:cNvGrpSpPr>
                <p:nvPr/>
              </p:nvGrpSpPr>
              <p:grpSpPr bwMode="auto">
                <a:xfrm>
                  <a:off x="3676" y="1403"/>
                  <a:ext cx="1459" cy="328"/>
                  <a:chOff x="3676" y="1403"/>
                  <a:chExt cx="1459" cy="307"/>
                </a:xfrm>
              </p:grpSpPr>
              <p:sp>
                <p:nvSpPr>
                  <p:cNvPr id="481" name="Freeform 497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3680" y="1407"/>
                    <a:ext cx="695" cy="300"/>
                  </a:xfrm>
                  <a:custGeom>
                    <a:avLst/>
                    <a:gdLst>
                      <a:gd name="T0" fmla="*/ 6589 w 6589"/>
                      <a:gd name="T1" fmla="*/ 2007 h 2007"/>
                      <a:gd name="T2" fmla="*/ 6556 w 6589"/>
                      <a:gd name="T3" fmla="*/ 1809 h 2007"/>
                      <a:gd name="T4" fmla="*/ 6461 w 6589"/>
                      <a:gd name="T5" fmla="*/ 1617 h 2007"/>
                      <a:gd name="T6" fmla="*/ 6305 w 6589"/>
                      <a:gd name="T7" fmla="*/ 1428 h 2007"/>
                      <a:gd name="T8" fmla="*/ 6090 w 6589"/>
                      <a:gd name="T9" fmla="*/ 1247 h 2007"/>
                      <a:gd name="T10" fmla="*/ 5821 w 6589"/>
                      <a:gd name="T11" fmla="*/ 1072 h 2007"/>
                      <a:gd name="T12" fmla="*/ 5499 w 6589"/>
                      <a:gd name="T13" fmla="*/ 906 h 2007"/>
                      <a:gd name="T14" fmla="*/ 5128 w 6589"/>
                      <a:gd name="T15" fmla="*/ 750 h 2007"/>
                      <a:gd name="T16" fmla="*/ 4710 w 6589"/>
                      <a:gd name="T17" fmla="*/ 606 h 2007"/>
                      <a:gd name="T18" fmla="*/ 4247 w 6589"/>
                      <a:gd name="T19" fmla="*/ 474 h 2007"/>
                      <a:gd name="T20" fmla="*/ 3743 w 6589"/>
                      <a:gd name="T21" fmla="*/ 356 h 2007"/>
                      <a:gd name="T22" fmla="*/ 3200 w 6589"/>
                      <a:gd name="T23" fmla="*/ 252 h 2007"/>
                      <a:gd name="T24" fmla="*/ 2622 w 6589"/>
                      <a:gd name="T25" fmla="*/ 164 h 2007"/>
                      <a:gd name="T26" fmla="*/ 2009 w 6589"/>
                      <a:gd name="T27" fmla="*/ 95 h 2007"/>
                      <a:gd name="T28" fmla="*/ 1366 w 6589"/>
                      <a:gd name="T29" fmla="*/ 43 h 2007"/>
                      <a:gd name="T30" fmla="*/ 695 w 6589"/>
                      <a:gd name="T31" fmla="*/ 11 h 2007"/>
                      <a:gd name="T32" fmla="*/ 0 w 6589"/>
                      <a:gd name="T33" fmla="*/ 0 h 20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6589" h="2007">
                        <a:moveTo>
                          <a:pt x="6589" y="2007"/>
                        </a:moveTo>
                        <a:lnTo>
                          <a:pt x="6556" y="1809"/>
                        </a:lnTo>
                        <a:lnTo>
                          <a:pt x="6461" y="1617"/>
                        </a:lnTo>
                        <a:lnTo>
                          <a:pt x="6305" y="1428"/>
                        </a:lnTo>
                        <a:lnTo>
                          <a:pt x="6090" y="1247"/>
                        </a:lnTo>
                        <a:lnTo>
                          <a:pt x="5821" y="1072"/>
                        </a:lnTo>
                        <a:lnTo>
                          <a:pt x="5499" y="906"/>
                        </a:lnTo>
                        <a:lnTo>
                          <a:pt x="5128" y="750"/>
                        </a:lnTo>
                        <a:lnTo>
                          <a:pt x="4710" y="606"/>
                        </a:lnTo>
                        <a:lnTo>
                          <a:pt x="4247" y="474"/>
                        </a:lnTo>
                        <a:lnTo>
                          <a:pt x="3743" y="356"/>
                        </a:lnTo>
                        <a:lnTo>
                          <a:pt x="3200" y="252"/>
                        </a:lnTo>
                        <a:lnTo>
                          <a:pt x="2622" y="164"/>
                        </a:lnTo>
                        <a:lnTo>
                          <a:pt x="2009" y="95"/>
                        </a:lnTo>
                        <a:lnTo>
                          <a:pt x="1366" y="43"/>
                        </a:lnTo>
                        <a:lnTo>
                          <a:pt x="695" y="1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82" name="Freeform 498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6" y="1702"/>
                    <a:ext cx="0" cy="8"/>
                  </a:xfrm>
                  <a:custGeom>
                    <a:avLst/>
                    <a:gdLst>
                      <a:gd name="T0" fmla="*/ 53 h 53"/>
                      <a:gd name="T1" fmla="*/ 0 h 53"/>
                      <a:gd name="T2" fmla="*/ 53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53"/>
                        </a:moveTo>
                        <a:lnTo>
                          <a:pt x="0" y="0"/>
                        </a:lnTo>
                        <a:lnTo>
                          <a:pt x="0" y="5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83" name="Freeform 499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5" y="1403"/>
                    <a:ext cx="752" cy="300"/>
                  </a:xfrm>
                  <a:custGeom>
                    <a:avLst/>
                    <a:gdLst>
                      <a:gd name="T0" fmla="*/ 7138 w 7138"/>
                      <a:gd name="T1" fmla="*/ 0 h 2007"/>
                      <a:gd name="T2" fmla="*/ 6435 w 7138"/>
                      <a:gd name="T3" fmla="*/ 10 h 2007"/>
                      <a:gd name="T4" fmla="*/ 5747 w 7138"/>
                      <a:gd name="T5" fmla="*/ 39 h 2007"/>
                      <a:gd name="T6" fmla="*/ 5077 w 7138"/>
                      <a:gd name="T7" fmla="*/ 87 h 2007"/>
                      <a:gd name="T8" fmla="*/ 4430 w 7138"/>
                      <a:gd name="T9" fmla="*/ 152 h 2007"/>
                      <a:gd name="T10" fmla="*/ 3809 w 7138"/>
                      <a:gd name="T11" fmla="*/ 234 h 2007"/>
                      <a:gd name="T12" fmla="*/ 3219 w 7138"/>
                      <a:gd name="T13" fmla="*/ 332 h 2007"/>
                      <a:gd name="T14" fmla="*/ 2666 w 7138"/>
                      <a:gd name="T15" fmla="*/ 445 h 2007"/>
                      <a:gd name="T16" fmla="*/ 2153 w 7138"/>
                      <a:gd name="T17" fmla="*/ 573 h 2007"/>
                      <a:gd name="T18" fmla="*/ 1683 w 7138"/>
                      <a:gd name="T19" fmla="*/ 714 h 2007"/>
                      <a:gd name="T20" fmla="*/ 1262 w 7138"/>
                      <a:gd name="T21" fmla="*/ 867 h 2007"/>
                      <a:gd name="T22" fmla="*/ 894 w 7138"/>
                      <a:gd name="T23" fmla="*/ 1033 h 2007"/>
                      <a:gd name="T24" fmla="*/ 584 w 7138"/>
                      <a:gd name="T25" fmla="*/ 1209 h 2007"/>
                      <a:gd name="T26" fmla="*/ 335 w 7138"/>
                      <a:gd name="T27" fmla="*/ 1395 h 2007"/>
                      <a:gd name="T28" fmla="*/ 150 w 7138"/>
                      <a:gd name="T29" fmla="*/ 1591 h 2007"/>
                      <a:gd name="T30" fmla="*/ 38 w 7138"/>
                      <a:gd name="T31" fmla="*/ 1795 h 2007"/>
                      <a:gd name="T32" fmla="*/ 0 w 7138"/>
                      <a:gd name="T33" fmla="*/ 2007 h 20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138" h="2007">
                        <a:moveTo>
                          <a:pt x="7138" y="0"/>
                        </a:moveTo>
                        <a:lnTo>
                          <a:pt x="6435" y="10"/>
                        </a:lnTo>
                        <a:lnTo>
                          <a:pt x="5747" y="39"/>
                        </a:lnTo>
                        <a:lnTo>
                          <a:pt x="5077" y="87"/>
                        </a:lnTo>
                        <a:lnTo>
                          <a:pt x="4430" y="152"/>
                        </a:lnTo>
                        <a:lnTo>
                          <a:pt x="3809" y="234"/>
                        </a:lnTo>
                        <a:lnTo>
                          <a:pt x="3219" y="332"/>
                        </a:lnTo>
                        <a:lnTo>
                          <a:pt x="2666" y="445"/>
                        </a:lnTo>
                        <a:lnTo>
                          <a:pt x="2153" y="573"/>
                        </a:lnTo>
                        <a:lnTo>
                          <a:pt x="1683" y="714"/>
                        </a:lnTo>
                        <a:lnTo>
                          <a:pt x="1262" y="867"/>
                        </a:lnTo>
                        <a:lnTo>
                          <a:pt x="894" y="1033"/>
                        </a:lnTo>
                        <a:lnTo>
                          <a:pt x="584" y="1209"/>
                        </a:lnTo>
                        <a:lnTo>
                          <a:pt x="335" y="1395"/>
                        </a:lnTo>
                        <a:lnTo>
                          <a:pt x="150" y="1591"/>
                        </a:lnTo>
                        <a:lnTo>
                          <a:pt x="38" y="1795"/>
                        </a:lnTo>
                        <a:lnTo>
                          <a:pt x="0" y="2007"/>
                        </a:lnTo>
                      </a:path>
                    </a:pathLst>
                  </a:custGeom>
                  <a:noFill/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84" name="Freeform 500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4376" y="1702"/>
                    <a:ext cx="0" cy="8"/>
                  </a:xfrm>
                  <a:custGeom>
                    <a:avLst/>
                    <a:gdLst>
                      <a:gd name="T0" fmla="*/ 0 h 53"/>
                      <a:gd name="T1" fmla="*/ 53 h 53"/>
                      <a:gd name="T2" fmla="*/ 0 h 5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3">
                        <a:moveTo>
                          <a:pt x="0" y="0"/>
                        </a:moveTo>
                        <a:lnTo>
                          <a:pt x="0" y="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85" name="Freeform 501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3700" y="1598"/>
                    <a:ext cx="2" cy="8"/>
                  </a:xfrm>
                  <a:custGeom>
                    <a:avLst/>
                    <a:gdLst>
                      <a:gd name="T0" fmla="*/ 0 w 21"/>
                      <a:gd name="T1" fmla="*/ 49 h 49"/>
                      <a:gd name="T2" fmla="*/ 21 w 21"/>
                      <a:gd name="T3" fmla="*/ 0 h 49"/>
                      <a:gd name="T4" fmla="*/ 0 w 21"/>
                      <a:gd name="T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" h="49">
                        <a:moveTo>
                          <a:pt x="0" y="49"/>
                        </a:moveTo>
                        <a:lnTo>
                          <a:pt x="21" y="0"/>
                        </a:lnTo>
                        <a:lnTo>
                          <a:pt x="0" y="4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86" name="Freeform 502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3676" y="1404"/>
                    <a:ext cx="6" cy="3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87" name="Freeform 503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5129" y="1412"/>
                    <a:ext cx="6" cy="3"/>
                  </a:xfrm>
                  <a:custGeom>
                    <a:avLst/>
                    <a:gdLst>
                      <a:gd name="T0" fmla="*/ 53 w 53"/>
                      <a:gd name="T1" fmla="*/ 0 w 53"/>
                      <a:gd name="T2" fmla="*/ 53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53" y="0"/>
                        </a:moveTo>
                        <a:lnTo>
                          <a:pt x="0" y="0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  <p:sp>
                <p:nvSpPr>
                  <p:cNvPr id="488" name="Freeform 504"/>
                  <p:cNvSpPr>
                    <a:spLocks noChangeAspect="1"/>
                  </p:cNvSpPr>
                  <p:nvPr/>
                </p:nvSpPr>
                <p:spPr bwMode="auto">
                  <a:xfrm rot="-18188" flipH="1" flipV="1">
                    <a:off x="5129" y="1412"/>
                    <a:ext cx="6" cy="3"/>
                  </a:xfrm>
                  <a:custGeom>
                    <a:avLst/>
                    <a:gdLst>
                      <a:gd name="T0" fmla="*/ 0 w 53"/>
                      <a:gd name="T1" fmla="*/ 53 w 53"/>
                      <a:gd name="T2" fmla="*/ 0 w 5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3">
                        <a:moveTo>
                          <a:pt x="0" y="0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8100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473" name="Freeform 505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78" y="1090"/>
                  <a:ext cx="0" cy="8"/>
                </a:xfrm>
                <a:custGeom>
                  <a:avLst/>
                  <a:gdLst>
                    <a:gd name="T0" fmla="*/ 0 h 54"/>
                    <a:gd name="T1" fmla="*/ 54 h 54"/>
                    <a:gd name="T2" fmla="*/ 0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74" name="Freeform 506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3570" y="1097"/>
                  <a:ext cx="808" cy="324"/>
                </a:xfrm>
                <a:custGeom>
                  <a:avLst/>
                  <a:gdLst>
                    <a:gd name="T0" fmla="*/ 0 w 7688"/>
                    <a:gd name="T1" fmla="*/ 2168 h 2168"/>
                    <a:gd name="T2" fmla="*/ 757 w 7688"/>
                    <a:gd name="T3" fmla="*/ 2157 h 2168"/>
                    <a:gd name="T4" fmla="*/ 1500 w 7688"/>
                    <a:gd name="T5" fmla="*/ 2126 h 2168"/>
                    <a:gd name="T6" fmla="*/ 2223 w 7688"/>
                    <a:gd name="T7" fmla="*/ 2074 h 2168"/>
                    <a:gd name="T8" fmla="*/ 2921 w 7688"/>
                    <a:gd name="T9" fmla="*/ 2003 h 2168"/>
                    <a:gd name="T10" fmla="*/ 3590 w 7688"/>
                    <a:gd name="T11" fmla="*/ 1914 h 2168"/>
                    <a:gd name="T12" fmla="*/ 4224 w 7688"/>
                    <a:gd name="T13" fmla="*/ 1808 h 2168"/>
                    <a:gd name="T14" fmla="*/ 4820 w 7688"/>
                    <a:gd name="T15" fmla="*/ 1686 h 2168"/>
                    <a:gd name="T16" fmla="*/ 5373 w 7688"/>
                    <a:gd name="T17" fmla="*/ 1548 h 2168"/>
                    <a:gd name="T18" fmla="*/ 5878 w 7688"/>
                    <a:gd name="T19" fmla="*/ 1395 h 2168"/>
                    <a:gd name="T20" fmla="*/ 6330 w 7688"/>
                    <a:gd name="T21" fmla="*/ 1229 h 2168"/>
                    <a:gd name="T22" fmla="*/ 6726 w 7688"/>
                    <a:gd name="T23" fmla="*/ 1051 h 2168"/>
                    <a:gd name="T24" fmla="*/ 7060 w 7688"/>
                    <a:gd name="T25" fmla="*/ 860 h 2168"/>
                    <a:gd name="T26" fmla="*/ 7328 w 7688"/>
                    <a:gd name="T27" fmla="*/ 659 h 2168"/>
                    <a:gd name="T28" fmla="*/ 7524 w 7688"/>
                    <a:gd name="T29" fmla="*/ 448 h 2168"/>
                    <a:gd name="T30" fmla="*/ 7646 w 7688"/>
                    <a:gd name="T31" fmla="*/ 228 h 2168"/>
                    <a:gd name="T32" fmla="*/ 7688 w 7688"/>
                    <a:gd name="T33" fmla="*/ 0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88" h="2168">
                      <a:moveTo>
                        <a:pt x="0" y="2168"/>
                      </a:moveTo>
                      <a:lnTo>
                        <a:pt x="757" y="2157"/>
                      </a:lnTo>
                      <a:lnTo>
                        <a:pt x="1500" y="2126"/>
                      </a:lnTo>
                      <a:lnTo>
                        <a:pt x="2223" y="2074"/>
                      </a:lnTo>
                      <a:lnTo>
                        <a:pt x="2921" y="2003"/>
                      </a:lnTo>
                      <a:lnTo>
                        <a:pt x="3590" y="1914"/>
                      </a:lnTo>
                      <a:lnTo>
                        <a:pt x="4224" y="1808"/>
                      </a:lnTo>
                      <a:lnTo>
                        <a:pt x="4820" y="1686"/>
                      </a:lnTo>
                      <a:lnTo>
                        <a:pt x="5373" y="1548"/>
                      </a:lnTo>
                      <a:lnTo>
                        <a:pt x="5878" y="1395"/>
                      </a:lnTo>
                      <a:lnTo>
                        <a:pt x="6330" y="1229"/>
                      </a:lnTo>
                      <a:lnTo>
                        <a:pt x="6726" y="1051"/>
                      </a:lnTo>
                      <a:lnTo>
                        <a:pt x="7060" y="860"/>
                      </a:lnTo>
                      <a:lnTo>
                        <a:pt x="7328" y="659"/>
                      </a:lnTo>
                      <a:lnTo>
                        <a:pt x="7524" y="448"/>
                      </a:lnTo>
                      <a:lnTo>
                        <a:pt x="7646" y="228"/>
                      </a:lnTo>
                      <a:lnTo>
                        <a:pt x="7688" y="0"/>
                      </a:lnTo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75" name="Freeform 507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4378" y="1090"/>
                  <a:ext cx="0" cy="8"/>
                </a:xfrm>
                <a:custGeom>
                  <a:avLst/>
                  <a:gdLst>
                    <a:gd name="T0" fmla="*/ 54 h 54"/>
                    <a:gd name="T1" fmla="*/ 0 h 54"/>
                    <a:gd name="T2" fmla="*/ 54 h 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4">
                      <a:moveTo>
                        <a:pt x="0" y="54"/>
                      </a:moveTo>
                      <a:lnTo>
                        <a:pt x="0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76" name="Freeform 508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3567" y="1421"/>
                  <a:ext cx="6" cy="3"/>
                </a:xfrm>
                <a:custGeom>
                  <a:avLst/>
                  <a:gdLst>
                    <a:gd name="T0" fmla="*/ 0 w 54"/>
                    <a:gd name="T1" fmla="*/ 54 w 54"/>
                    <a:gd name="T2" fmla="*/ 0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77" name="Freeform 509"/>
                <p:cNvSpPr>
                  <a:spLocks noChangeAspect="1"/>
                </p:cNvSpPr>
                <p:nvPr/>
              </p:nvSpPr>
              <p:spPr bwMode="auto">
                <a:xfrm rot="-18188" flipH="1" flipV="1">
                  <a:off x="3567" y="1421"/>
                  <a:ext cx="6" cy="3"/>
                </a:xfrm>
                <a:custGeom>
                  <a:avLst/>
                  <a:gdLst>
                    <a:gd name="T0" fmla="*/ 54 w 54"/>
                    <a:gd name="T1" fmla="*/ 0 w 54"/>
                    <a:gd name="T2" fmla="*/ 54 w 5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54">
                      <a:moveTo>
                        <a:pt x="54" y="0"/>
                      </a:moveTo>
                      <a:lnTo>
                        <a:pt x="0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81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78" name="Line 51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051" y="1607"/>
                  <a:ext cx="650" cy="24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78000" anchor="ctr"/>
                <a:lstStyle/>
                <a:p>
                  <a:endParaRPr lang="zh-TW" altLang="en-US"/>
                </a:p>
              </p:txBody>
            </p:sp>
            <p:sp>
              <p:nvSpPr>
                <p:cNvPr id="479" name="Freeform 511"/>
                <p:cNvSpPr>
                  <a:spLocks noChangeAspect="1"/>
                </p:cNvSpPr>
                <p:nvPr/>
              </p:nvSpPr>
              <p:spPr bwMode="auto">
                <a:xfrm>
                  <a:off x="3112" y="1243"/>
                  <a:ext cx="1334" cy="688"/>
                </a:xfrm>
                <a:custGeom>
                  <a:avLst/>
                  <a:gdLst>
                    <a:gd name="T0" fmla="*/ 1328 w 1334"/>
                    <a:gd name="T1" fmla="*/ 0 h 688"/>
                    <a:gd name="T2" fmla="*/ 1334 w 1334"/>
                    <a:gd name="T3" fmla="*/ 23 h 688"/>
                    <a:gd name="T4" fmla="*/ 1333 w 1334"/>
                    <a:gd name="T5" fmla="*/ 48 h 688"/>
                    <a:gd name="T6" fmla="*/ 1326 w 1334"/>
                    <a:gd name="T7" fmla="*/ 72 h 688"/>
                    <a:gd name="T8" fmla="*/ 1318 w 1334"/>
                    <a:gd name="T9" fmla="*/ 101 h 688"/>
                    <a:gd name="T10" fmla="*/ 1302 w 1334"/>
                    <a:gd name="T11" fmla="*/ 125 h 688"/>
                    <a:gd name="T12" fmla="*/ 1275 w 1334"/>
                    <a:gd name="T13" fmla="*/ 149 h 688"/>
                    <a:gd name="T14" fmla="*/ 1224 w 1334"/>
                    <a:gd name="T15" fmla="*/ 184 h 688"/>
                    <a:gd name="T16" fmla="*/ 1170 w 1334"/>
                    <a:gd name="T17" fmla="*/ 216 h 688"/>
                    <a:gd name="T18" fmla="*/ 1102 w 1334"/>
                    <a:gd name="T19" fmla="*/ 252 h 688"/>
                    <a:gd name="T20" fmla="*/ 0 w 1334"/>
                    <a:gd name="T21" fmla="*/ 688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4" h="688">
                      <a:moveTo>
                        <a:pt x="1328" y="0"/>
                      </a:moveTo>
                      <a:lnTo>
                        <a:pt x="1334" y="23"/>
                      </a:lnTo>
                      <a:lnTo>
                        <a:pt x="1333" y="48"/>
                      </a:lnTo>
                      <a:lnTo>
                        <a:pt x="1326" y="72"/>
                      </a:lnTo>
                      <a:lnTo>
                        <a:pt x="1318" y="101"/>
                      </a:lnTo>
                      <a:lnTo>
                        <a:pt x="1302" y="125"/>
                      </a:lnTo>
                      <a:lnTo>
                        <a:pt x="1275" y="149"/>
                      </a:lnTo>
                      <a:lnTo>
                        <a:pt x="1224" y="184"/>
                      </a:lnTo>
                      <a:lnTo>
                        <a:pt x="1170" y="216"/>
                      </a:lnTo>
                      <a:lnTo>
                        <a:pt x="1102" y="252"/>
                      </a:lnTo>
                      <a:lnTo>
                        <a:pt x="0" y="688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78000" anchor="ctr"/>
                <a:lstStyle/>
                <a:p>
                  <a:endParaRPr lang="zh-TW" altLang="en-US"/>
                </a:p>
              </p:txBody>
            </p:sp>
            <p:sp>
              <p:nvSpPr>
                <p:cNvPr id="480" name="Freeform 512"/>
                <p:cNvSpPr>
                  <a:spLocks noChangeAspect="1"/>
                </p:cNvSpPr>
                <p:nvPr/>
              </p:nvSpPr>
              <p:spPr bwMode="auto">
                <a:xfrm>
                  <a:off x="3074" y="1678"/>
                  <a:ext cx="434" cy="164"/>
                </a:xfrm>
                <a:custGeom>
                  <a:avLst/>
                  <a:gdLst>
                    <a:gd name="T0" fmla="*/ 0 w 434"/>
                    <a:gd name="T1" fmla="*/ 164 h 164"/>
                    <a:gd name="T2" fmla="*/ 434 w 434"/>
                    <a:gd name="T3" fmla="*/ 0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34" h="164">
                      <a:moveTo>
                        <a:pt x="0" y="164"/>
                      </a:moveTo>
                      <a:lnTo>
                        <a:pt x="434" y="0"/>
                      </a:ln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378000" anchor="ctr"/>
                <a:lstStyle/>
                <a:p>
                  <a:endParaRPr lang="zh-TW" altLang="en-US"/>
                </a:p>
              </p:txBody>
            </p:sp>
          </p:grpSp>
        </p:grpSp>
      </p:grpSp>
      <p:sp>
        <p:nvSpPr>
          <p:cNvPr id="514" name="Text Box 513"/>
          <p:cNvSpPr txBox="1">
            <a:spLocks noChangeArrowheads="1"/>
          </p:cNvSpPr>
          <p:nvPr/>
        </p:nvSpPr>
        <p:spPr bwMode="auto">
          <a:xfrm>
            <a:off x="2563676" y="6126163"/>
            <a:ext cx="7002463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sz="1600">
                <a:solidFill>
                  <a:srgbClr val="0000FF"/>
                </a:solidFill>
                <a:latin typeface="Verdana" panose="020B0604030504040204" pitchFamily="34" charset="0"/>
              </a:rPr>
              <a:t>Due to the complexity of multiple coils,</a:t>
            </a:r>
          </a:p>
          <a:p>
            <a:r>
              <a:rPr lang="en-US" altLang="zh-TW" sz="1600">
                <a:solidFill>
                  <a:srgbClr val="0000FF"/>
                </a:solidFill>
                <a:latin typeface="Verdana" panose="020B0604030504040204" pitchFamily="34" charset="0"/>
              </a:rPr>
              <a:t> the magnetic gradient </a:t>
            </a:r>
            <a:r>
              <a:rPr lang="en-US" altLang="zh-TW" sz="1600" i="1">
                <a:solidFill>
                  <a:srgbClr val="0000FF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</a:t>
            </a:r>
            <a:r>
              <a:rPr lang="en-US" altLang="zh-TW" sz="1600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zh-TW" sz="1600">
                <a:solidFill>
                  <a:srgbClr val="0000FF"/>
                </a:solidFill>
                <a:latin typeface="Verdana" panose="020B0604030504040204" pitchFamily="34" charset="0"/>
              </a:rPr>
              <a:t>/</a:t>
            </a:r>
            <a:r>
              <a:rPr lang="en-US" altLang="zh-TW" sz="1600">
                <a:solidFill>
                  <a:srgbClr val="0000FF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</a:t>
            </a:r>
            <a:r>
              <a:rPr lang="en-US" altLang="zh-TW" sz="1800" i="1">
                <a:solidFill>
                  <a:srgbClr val="0000FF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TW" sz="1600">
                <a:solidFill>
                  <a:srgbClr val="0000FF"/>
                </a:solidFill>
                <a:latin typeface="Verdana" panose="020B0604030504040204" pitchFamily="34" charset="0"/>
              </a:rPr>
              <a:t> is measured in 3 axis.</a:t>
            </a:r>
          </a:p>
        </p:txBody>
      </p:sp>
    </p:spTree>
    <p:extLst>
      <p:ext uri="{BB962C8B-B14F-4D97-AF65-F5344CB8AC3E}">
        <p14:creationId xmlns:p14="http://schemas.microsoft.com/office/powerpoint/2010/main" val="15467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75513" y="632305"/>
            <a:ext cx="5303249" cy="799533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chemeClr val="tx1"/>
                </a:solidFill>
              </a:rPr>
              <a:t>Coil Focalization</a:t>
            </a:r>
            <a:endParaRPr lang="zh-TW" altLang="en-US" sz="3600" dirty="0"/>
          </a:p>
        </p:txBody>
      </p:sp>
      <p:grpSp>
        <p:nvGrpSpPr>
          <p:cNvPr id="4" name="Group 272"/>
          <p:cNvGrpSpPr>
            <a:grpSpLocks/>
          </p:cNvGrpSpPr>
          <p:nvPr/>
        </p:nvGrpSpPr>
        <p:grpSpPr bwMode="auto">
          <a:xfrm>
            <a:off x="1544139" y="1812109"/>
            <a:ext cx="8126413" cy="4876800"/>
            <a:chOff x="60" y="447"/>
            <a:chExt cx="5527" cy="3497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941" y="447"/>
              <a:ext cx="76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rgbClr val="2538FF"/>
                </a:buClr>
                <a:buFont typeface="Wingdings" panose="05000000000000000000" pitchFamily="2" charset="2"/>
                <a:buNone/>
              </a:pPr>
              <a:r>
                <a:rPr lang="en-GB" altLang="zh-TW" sz="1600" b="1" i="1">
                  <a:latin typeface="Verdana" panose="020B0604030504040204" pitchFamily="34" charset="0"/>
                </a:rPr>
                <a:t>Circular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689" y="452"/>
              <a:ext cx="76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rgbClr val="2538FF"/>
                </a:buClr>
                <a:buFont typeface="Wingdings" panose="05000000000000000000" pitchFamily="2" charset="2"/>
                <a:buNone/>
              </a:pPr>
              <a:r>
                <a:rPr lang="en-GB" altLang="zh-TW" sz="1600" b="1" i="1">
                  <a:latin typeface="Verdana" panose="020B0604030504040204" pitchFamily="34" charset="0"/>
                </a:rPr>
                <a:t>Butterfly</a:t>
              </a: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378" y="2415"/>
              <a:ext cx="5106" cy="1529"/>
              <a:chOff x="378" y="2415"/>
              <a:chExt cx="5106" cy="1529"/>
            </a:xfrm>
          </p:grpSpPr>
          <p:grpSp>
            <p:nvGrpSpPr>
              <p:cNvPr id="166" name="Group 6"/>
              <p:cNvGrpSpPr>
                <a:grpSpLocks/>
              </p:cNvGrpSpPr>
              <p:nvPr/>
            </p:nvGrpSpPr>
            <p:grpSpPr bwMode="auto">
              <a:xfrm>
                <a:off x="378" y="2556"/>
                <a:ext cx="5106" cy="1388"/>
                <a:chOff x="378" y="2280"/>
                <a:chExt cx="5106" cy="1388"/>
              </a:xfrm>
            </p:grpSpPr>
            <p:grpSp>
              <p:nvGrpSpPr>
                <p:cNvPr id="168" name="Group 7"/>
                <p:cNvGrpSpPr>
                  <a:grpSpLocks/>
                </p:cNvGrpSpPr>
                <p:nvPr/>
              </p:nvGrpSpPr>
              <p:grpSpPr bwMode="auto">
                <a:xfrm>
                  <a:off x="779" y="2516"/>
                  <a:ext cx="1123" cy="66"/>
                  <a:chOff x="773" y="2421"/>
                  <a:chExt cx="1123" cy="66"/>
                </a:xfrm>
              </p:grpSpPr>
              <p:sp>
                <p:nvSpPr>
                  <p:cNvPr id="245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821" y="2421"/>
                    <a:ext cx="1024" cy="6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E1FFFD">
                          <a:gamma/>
                          <a:shade val="46275"/>
                          <a:invGamma/>
                        </a:srgbClr>
                      </a:gs>
                      <a:gs pos="50000">
                        <a:srgbClr val="E1FFFD"/>
                      </a:gs>
                      <a:gs pos="100000">
                        <a:srgbClr val="E1FFFD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378000" anchor="ctr"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24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773" y="2427"/>
                    <a:ext cx="523" cy="56"/>
                    <a:chOff x="773" y="2427"/>
                    <a:chExt cx="523" cy="56"/>
                  </a:xfrm>
                </p:grpSpPr>
                <p:sp>
                  <p:nvSpPr>
                    <p:cNvPr id="261" name="AutoShap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3" y="2427"/>
                      <a:ext cx="523" cy="5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C0C0C0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62" name="Oval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63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3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64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65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66" name="Oval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67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68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5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69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3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70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7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71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4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72" name="Oval 21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779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73" name="Oval 22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124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</p:grpSp>
              <p:grpSp>
                <p:nvGrpSpPr>
                  <p:cNvPr id="24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373" y="2426"/>
                    <a:ext cx="523" cy="56"/>
                    <a:chOff x="773" y="2427"/>
                    <a:chExt cx="523" cy="56"/>
                  </a:xfrm>
                </p:grpSpPr>
                <p:sp>
                  <p:nvSpPr>
                    <p:cNvPr id="248" name="AutoShap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3" y="2427"/>
                      <a:ext cx="523" cy="5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C0C0C0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49" name="Oval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50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3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51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52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53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54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55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5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56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3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57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7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58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4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59" name="Oval 35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779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60" name="Oval 36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124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</p:grpSp>
            </p:grpSp>
            <p:grpSp>
              <p:nvGrpSpPr>
                <p:cNvPr id="169" name="Group 37"/>
                <p:cNvGrpSpPr>
                  <a:grpSpLocks/>
                </p:cNvGrpSpPr>
                <p:nvPr/>
              </p:nvGrpSpPr>
              <p:grpSpPr bwMode="auto">
                <a:xfrm>
                  <a:off x="2951" y="2516"/>
                  <a:ext cx="1123" cy="66"/>
                  <a:chOff x="773" y="2421"/>
                  <a:chExt cx="1123" cy="66"/>
                </a:xfrm>
              </p:grpSpPr>
              <p:sp>
                <p:nvSpPr>
                  <p:cNvPr id="216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821" y="2421"/>
                    <a:ext cx="1024" cy="6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E1FFFD">
                          <a:gamma/>
                          <a:shade val="46275"/>
                          <a:invGamma/>
                        </a:srgbClr>
                      </a:gs>
                      <a:gs pos="50000">
                        <a:srgbClr val="E1FFFD"/>
                      </a:gs>
                      <a:gs pos="100000">
                        <a:srgbClr val="E1FFFD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378000" anchor="ctr"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217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73" y="2427"/>
                    <a:ext cx="523" cy="56"/>
                    <a:chOff x="773" y="2427"/>
                    <a:chExt cx="523" cy="56"/>
                  </a:xfrm>
                </p:grpSpPr>
                <p:sp>
                  <p:nvSpPr>
                    <p:cNvPr id="232" name="AutoShape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3" y="2427"/>
                      <a:ext cx="523" cy="5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C0C0C0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33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34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3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35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36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37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38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39" name="Oval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5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40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3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41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7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42" name="Oval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4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43" name="Oval 51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779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44" name="Oval 52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124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</p:grpSp>
              <p:grpSp>
                <p:nvGrpSpPr>
                  <p:cNvPr id="218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1373" y="2426"/>
                    <a:ext cx="523" cy="56"/>
                    <a:chOff x="773" y="2427"/>
                    <a:chExt cx="523" cy="56"/>
                  </a:xfrm>
                </p:grpSpPr>
                <p:sp>
                  <p:nvSpPr>
                    <p:cNvPr id="219" name="AutoShap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3" y="2427"/>
                      <a:ext cx="523" cy="5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C0C0C0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20" name="Oval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21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3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22" name="Oval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23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24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25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26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5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27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3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28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7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29" name="Oval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4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30" name="Oval 65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779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31" name="Oval 66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124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</p:grpSp>
            </p:grpSp>
            <p:grpSp>
              <p:nvGrpSpPr>
                <p:cNvPr id="170" name="Group 67"/>
                <p:cNvGrpSpPr>
                  <a:grpSpLocks/>
                </p:cNvGrpSpPr>
                <p:nvPr/>
              </p:nvGrpSpPr>
              <p:grpSpPr bwMode="auto">
                <a:xfrm>
                  <a:off x="4081" y="2516"/>
                  <a:ext cx="1123" cy="66"/>
                  <a:chOff x="773" y="2421"/>
                  <a:chExt cx="1123" cy="66"/>
                </a:xfrm>
              </p:grpSpPr>
              <p:sp>
                <p:nvSpPr>
                  <p:cNvPr id="187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821" y="2421"/>
                    <a:ext cx="1024" cy="6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E1FFFD">
                          <a:gamma/>
                          <a:shade val="46275"/>
                          <a:invGamma/>
                        </a:srgbClr>
                      </a:gs>
                      <a:gs pos="50000">
                        <a:srgbClr val="E1FFFD"/>
                      </a:gs>
                      <a:gs pos="100000">
                        <a:srgbClr val="E1FFFD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378000" anchor="ctr"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188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773" y="2427"/>
                    <a:ext cx="523" cy="56"/>
                    <a:chOff x="773" y="2427"/>
                    <a:chExt cx="523" cy="56"/>
                  </a:xfrm>
                </p:grpSpPr>
                <p:sp>
                  <p:nvSpPr>
                    <p:cNvPr id="203" name="AutoShape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3" y="2427"/>
                      <a:ext cx="523" cy="5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C0C0C0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04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05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3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06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07" name="Oval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08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09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10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5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11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3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12" name="Oval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7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13" name="Oval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4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14" name="Oval 81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779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15" name="Oval 82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124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</p:grpSp>
              <p:grpSp>
                <p:nvGrpSpPr>
                  <p:cNvPr id="189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1373" y="2426"/>
                    <a:ext cx="523" cy="56"/>
                    <a:chOff x="773" y="2427"/>
                    <a:chExt cx="523" cy="56"/>
                  </a:xfrm>
                </p:grpSpPr>
                <p:sp>
                  <p:nvSpPr>
                    <p:cNvPr id="190" name="AutoShap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3" y="2427"/>
                      <a:ext cx="523" cy="5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C0C0C0"/>
                    </a:solidFill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1" name="Oval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2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3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3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4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1" y="2429"/>
                      <a:ext cx="43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5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6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7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5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8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63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199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7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00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4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01" name="Oval 95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779" y="2428"/>
                      <a:ext cx="44" cy="46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202" name="Oval 96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1249" y="2429"/>
                      <a:ext cx="44" cy="4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378000" anchor="ctr"/>
                    <a:lstStyle/>
                    <a:p>
                      <a:endParaRPr lang="zh-TW" altLang="en-US"/>
                    </a:p>
                  </p:txBody>
                </p:sp>
              </p:grpSp>
            </p:grpSp>
            <p:sp>
              <p:nvSpPr>
                <p:cNvPr id="171" name="Line 97"/>
                <p:cNvSpPr>
                  <a:spLocks noChangeShapeType="1"/>
                </p:cNvSpPr>
                <p:nvPr/>
              </p:nvSpPr>
              <p:spPr bwMode="auto">
                <a:xfrm>
                  <a:off x="1345" y="2280"/>
                  <a:ext cx="0" cy="1134"/>
                </a:xfrm>
                <a:prstGeom prst="line">
                  <a:avLst/>
                </a:prstGeom>
                <a:noFill/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78000"/>
                <a:lstStyle/>
                <a:p>
                  <a:endParaRPr lang="zh-TW" altLang="en-US"/>
                </a:p>
              </p:txBody>
            </p:sp>
            <p:sp>
              <p:nvSpPr>
                <p:cNvPr id="172" name="Line 98"/>
                <p:cNvSpPr>
                  <a:spLocks noChangeShapeType="1"/>
                </p:cNvSpPr>
                <p:nvPr/>
              </p:nvSpPr>
              <p:spPr bwMode="auto">
                <a:xfrm>
                  <a:off x="4093" y="2288"/>
                  <a:ext cx="0" cy="1134"/>
                </a:xfrm>
                <a:prstGeom prst="line">
                  <a:avLst/>
                </a:prstGeom>
                <a:noFill/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78000"/>
                <a:lstStyle/>
                <a:p>
                  <a:endParaRPr lang="zh-TW" altLang="en-US"/>
                </a:p>
              </p:txBody>
            </p:sp>
            <p:sp>
              <p:nvSpPr>
                <p:cNvPr id="173" name="Line 99"/>
                <p:cNvSpPr>
                  <a:spLocks noChangeShapeType="1"/>
                </p:cNvSpPr>
                <p:nvPr/>
              </p:nvSpPr>
              <p:spPr bwMode="auto">
                <a:xfrm>
                  <a:off x="3517" y="2288"/>
                  <a:ext cx="0" cy="1134"/>
                </a:xfrm>
                <a:prstGeom prst="line">
                  <a:avLst/>
                </a:prstGeom>
                <a:noFill/>
                <a:ln w="19050" cap="rnd">
                  <a:solidFill>
                    <a:srgbClr val="80808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78000"/>
                <a:lstStyle/>
                <a:p>
                  <a:endParaRPr lang="zh-TW" altLang="en-US"/>
                </a:p>
              </p:txBody>
            </p:sp>
            <p:sp>
              <p:nvSpPr>
                <p:cNvPr id="174" name="Line 100"/>
                <p:cNvSpPr>
                  <a:spLocks noChangeShapeType="1"/>
                </p:cNvSpPr>
                <p:nvPr/>
              </p:nvSpPr>
              <p:spPr bwMode="auto">
                <a:xfrm>
                  <a:off x="4645" y="2288"/>
                  <a:ext cx="0" cy="1134"/>
                </a:xfrm>
                <a:prstGeom prst="line">
                  <a:avLst/>
                </a:prstGeom>
                <a:noFill/>
                <a:ln w="19050" cap="rnd">
                  <a:solidFill>
                    <a:srgbClr val="80808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78000"/>
                <a:lstStyle/>
                <a:p>
                  <a:endParaRPr lang="zh-TW" altLang="en-US"/>
                </a:p>
              </p:txBody>
            </p:sp>
            <p:sp>
              <p:nvSpPr>
                <p:cNvPr id="175" name="Line 101"/>
                <p:cNvSpPr>
                  <a:spLocks noChangeShapeType="1"/>
                </p:cNvSpPr>
                <p:nvPr/>
              </p:nvSpPr>
              <p:spPr bwMode="auto">
                <a:xfrm>
                  <a:off x="456" y="3668"/>
                  <a:ext cx="1860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 type="triangl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78000"/>
                <a:lstStyle/>
                <a:p>
                  <a:endParaRPr lang="zh-TW" altLang="en-US"/>
                </a:p>
              </p:txBody>
            </p:sp>
            <p:sp>
              <p:nvSpPr>
                <p:cNvPr id="176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378" y="2856"/>
                  <a:ext cx="0" cy="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78000"/>
                <a:lstStyle/>
                <a:p>
                  <a:endParaRPr lang="zh-TW" altLang="en-US"/>
                </a:p>
              </p:txBody>
            </p:sp>
            <p:sp>
              <p:nvSpPr>
                <p:cNvPr id="177" name="Freeform 103"/>
                <p:cNvSpPr>
                  <a:spLocks/>
                </p:cNvSpPr>
                <p:nvPr/>
              </p:nvSpPr>
              <p:spPr bwMode="auto">
                <a:xfrm>
                  <a:off x="528" y="2936"/>
                  <a:ext cx="821" cy="592"/>
                </a:xfrm>
                <a:custGeom>
                  <a:avLst/>
                  <a:gdLst>
                    <a:gd name="T0" fmla="*/ 0 w 821"/>
                    <a:gd name="T1" fmla="*/ 592 h 592"/>
                    <a:gd name="T2" fmla="*/ 198 w 821"/>
                    <a:gd name="T3" fmla="*/ 544 h 592"/>
                    <a:gd name="T4" fmla="*/ 372 w 821"/>
                    <a:gd name="T5" fmla="*/ 436 h 592"/>
                    <a:gd name="T6" fmla="*/ 494 w 821"/>
                    <a:gd name="T7" fmla="*/ 255 h 592"/>
                    <a:gd name="T8" fmla="*/ 600 w 821"/>
                    <a:gd name="T9" fmla="*/ 58 h 592"/>
                    <a:gd name="T10" fmla="*/ 669 w 821"/>
                    <a:gd name="T11" fmla="*/ 1 h 592"/>
                    <a:gd name="T12" fmla="*/ 717 w 821"/>
                    <a:gd name="T13" fmla="*/ 52 h 592"/>
                    <a:gd name="T14" fmla="*/ 753 w 821"/>
                    <a:gd name="T15" fmla="*/ 123 h 592"/>
                    <a:gd name="T16" fmla="*/ 790 w 821"/>
                    <a:gd name="T17" fmla="*/ 174 h 592"/>
                    <a:gd name="T18" fmla="*/ 821 w 821"/>
                    <a:gd name="T19" fmla="*/ 182 h 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21" h="592">
                      <a:moveTo>
                        <a:pt x="0" y="592"/>
                      </a:moveTo>
                      <a:cubicBezTo>
                        <a:pt x="33" y="583"/>
                        <a:pt x="136" y="570"/>
                        <a:pt x="198" y="544"/>
                      </a:cubicBezTo>
                      <a:cubicBezTo>
                        <a:pt x="260" y="518"/>
                        <a:pt x="323" y="484"/>
                        <a:pt x="372" y="436"/>
                      </a:cubicBezTo>
                      <a:cubicBezTo>
                        <a:pt x="421" y="388"/>
                        <a:pt x="456" y="318"/>
                        <a:pt x="494" y="255"/>
                      </a:cubicBezTo>
                      <a:cubicBezTo>
                        <a:pt x="532" y="192"/>
                        <a:pt x="571" y="100"/>
                        <a:pt x="600" y="58"/>
                      </a:cubicBezTo>
                      <a:cubicBezTo>
                        <a:pt x="629" y="16"/>
                        <a:pt x="650" y="2"/>
                        <a:pt x="669" y="1"/>
                      </a:cubicBezTo>
                      <a:cubicBezTo>
                        <a:pt x="688" y="0"/>
                        <a:pt x="703" y="32"/>
                        <a:pt x="717" y="52"/>
                      </a:cubicBezTo>
                      <a:cubicBezTo>
                        <a:pt x="731" y="73"/>
                        <a:pt x="741" y="102"/>
                        <a:pt x="753" y="123"/>
                      </a:cubicBezTo>
                      <a:cubicBezTo>
                        <a:pt x="765" y="143"/>
                        <a:pt x="779" y="164"/>
                        <a:pt x="790" y="174"/>
                      </a:cubicBezTo>
                      <a:cubicBezTo>
                        <a:pt x="801" y="184"/>
                        <a:pt x="815" y="181"/>
                        <a:pt x="821" y="182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1FFFD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78000"/>
                <a:lstStyle/>
                <a:p>
                  <a:endParaRPr lang="zh-TW" altLang="en-US"/>
                </a:p>
              </p:txBody>
            </p:sp>
            <p:sp>
              <p:nvSpPr>
                <p:cNvPr id="178" name="Freeform 104"/>
                <p:cNvSpPr>
                  <a:spLocks/>
                </p:cNvSpPr>
                <p:nvPr/>
              </p:nvSpPr>
              <p:spPr bwMode="auto">
                <a:xfrm>
                  <a:off x="1345" y="2937"/>
                  <a:ext cx="821" cy="591"/>
                </a:xfrm>
                <a:custGeom>
                  <a:avLst/>
                  <a:gdLst>
                    <a:gd name="T0" fmla="*/ 821 w 821"/>
                    <a:gd name="T1" fmla="*/ 591 h 591"/>
                    <a:gd name="T2" fmla="*/ 623 w 821"/>
                    <a:gd name="T3" fmla="*/ 543 h 591"/>
                    <a:gd name="T4" fmla="*/ 449 w 821"/>
                    <a:gd name="T5" fmla="*/ 435 h 591"/>
                    <a:gd name="T6" fmla="*/ 327 w 821"/>
                    <a:gd name="T7" fmla="*/ 254 h 591"/>
                    <a:gd name="T8" fmla="*/ 227 w 821"/>
                    <a:gd name="T9" fmla="*/ 51 h 591"/>
                    <a:gd name="T10" fmla="*/ 152 w 821"/>
                    <a:gd name="T11" fmla="*/ 0 h 591"/>
                    <a:gd name="T12" fmla="*/ 104 w 821"/>
                    <a:gd name="T13" fmla="*/ 51 h 591"/>
                    <a:gd name="T14" fmla="*/ 68 w 821"/>
                    <a:gd name="T15" fmla="*/ 122 h 591"/>
                    <a:gd name="T16" fmla="*/ 31 w 821"/>
                    <a:gd name="T17" fmla="*/ 173 h 591"/>
                    <a:gd name="T18" fmla="*/ 0 w 821"/>
                    <a:gd name="T19" fmla="*/ 181 h 5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21" h="591">
                      <a:moveTo>
                        <a:pt x="821" y="591"/>
                      </a:moveTo>
                      <a:cubicBezTo>
                        <a:pt x="788" y="582"/>
                        <a:pt x="685" y="569"/>
                        <a:pt x="623" y="543"/>
                      </a:cubicBezTo>
                      <a:cubicBezTo>
                        <a:pt x="561" y="517"/>
                        <a:pt x="498" y="483"/>
                        <a:pt x="449" y="435"/>
                      </a:cubicBezTo>
                      <a:cubicBezTo>
                        <a:pt x="400" y="387"/>
                        <a:pt x="364" y="318"/>
                        <a:pt x="327" y="254"/>
                      </a:cubicBezTo>
                      <a:cubicBezTo>
                        <a:pt x="290" y="190"/>
                        <a:pt x="256" y="93"/>
                        <a:pt x="227" y="51"/>
                      </a:cubicBezTo>
                      <a:cubicBezTo>
                        <a:pt x="198" y="9"/>
                        <a:pt x="172" y="0"/>
                        <a:pt x="152" y="0"/>
                      </a:cubicBezTo>
                      <a:cubicBezTo>
                        <a:pt x="132" y="0"/>
                        <a:pt x="118" y="31"/>
                        <a:pt x="104" y="51"/>
                      </a:cubicBezTo>
                      <a:cubicBezTo>
                        <a:pt x="90" y="72"/>
                        <a:pt x="80" y="101"/>
                        <a:pt x="68" y="122"/>
                      </a:cubicBezTo>
                      <a:cubicBezTo>
                        <a:pt x="56" y="142"/>
                        <a:pt x="42" y="163"/>
                        <a:pt x="31" y="173"/>
                      </a:cubicBezTo>
                      <a:cubicBezTo>
                        <a:pt x="20" y="183"/>
                        <a:pt x="6" y="180"/>
                        <a:pt x="0" y="181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1FFFD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78000"/>
                <a:lstStyle/>
                <a:p>
                  <a:endParaRPr lang="zh-TW" altLang="en-US"/>
                </a:p>
              </p:txBody>
            </p:sp>
            <p:sp>
              <p:nvSpPr>
                <p:cNvPr id="179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2814" y="3662"/>
                  <a:ext cx="2670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 type="triangl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78000"/>
                <a:lstStyle/>
                <a:p>
                  <a:endParaRPr lang="zh-TW" altLang="en-US"/>
                </a:p>
              </p:txBody>
            </p:sp>
            <p:sp>
              <p:nvSpPr>
                <p:cNvPr id="180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2730" y="2844"/>
                  <a:ext cx="0" cy="81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378000"/>
                <a:lstStyle/>
                <a:p>
                  <a:endParaRPr lang="zh-TW" altLang="en-US"/>
                </a:p>
              </p:txBody>
            </p:sp>
            <p:grpSp>
              <p:nvGrpSpPr>
                <p:cNvPr id="181" name="Group 107"/>
                <p:cNvGrpSpPr>
                  <a:grpSpLocks/>
                </p:cNvGrpSpPr>
                <p:nvPr/>
              </p:nvGrpSpPr>
              <p:grpSpPr bwMode="auto">
                <a:xfrm>
                  <a:off x="2862" y="2686"/>
                  <a:ext cx="1238" cy="896"/>
                  <a:chOff x="2862" y="2686"/>
                  <a:chExt cx="1238" cy="896"/>
                </a:xfrm>
              </p:grpSpPr>
              <p:sp>
                <p:nvSpPr>
                  <p:cNvPr id="185" name="Freeform 108"/>
                  <p:cNvSpPr>
                    <a:spLocks/>
                  </p:cNvSpPr>
                  <p:nvPr/>
                </p:nvSpPr>
                <p:spPr bwMode="auto">
                  <a:xfrm>
                    <a:off x="2862" y="3081"/>
                    <a:ext cx="668" cy="501"/>
                  </a:xfrm>
                  <a:custGeom>
                    <a:avLst/>
                    <a:gdLst>
                      <a:gd name="T0" fmla="*/ 0 w 668"/>
                      <a:gd name="T1" fmla="*/ 501 h 501"/>
                      <a:gd name="T2" fmla="*/ 216 w 668"/>
                      <a:gd name="T3" fmla="*/ 381 h 501"/>
                      <a:gd name="T4" fmla="*/ 338 w 668"/>
                      <a:gd name="T5" fmla="*/ 223 h 501"/>
                      <a:gd name="T6" fmla="*/ 444 w 668"/>
                      <a:gd name="T7" fmla="*/ 57 h 501"/>
                      <a:gd name="T8" fmla="*/ 513 w 668"/>
                      <a:gd name="T9" fmla="*/ 2 h 501"/>
                      <a:gd name="T10" fmla="*/ 561 w 668"/>
                      <a:gd name="T11" fmla="*/ 46 h 501"/>
                      <a:gd name="T12" fmla="*/ 602 w 668"/>
                      <a:gd name="T13" fmla="*/ 109 h 501"/>
                      <a:gd name="T14" fmla="*/ 632 w 668"/>
                      <a:gd name="T15" fmla="*/ 149 h 501"/>
                      <a:gd name="T16" fmla="*/ 668 w 668"/>
                      <a:gd name="T17" fmla="*/ 165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8" h="501">
                        <a:moveTo>
                          <a:pt x="0" y="501"/>
                        </a:moveTo>
                        <a:cubicBezTo>
                          <a:pt x="35" y="481"/>
                          <a:pt x="160" y="427"/>
                          <a:pt x="216" y="381"/>
                        </a:cubicBezTo>
                        <a:cubicBezTo>
                          <a:pt x="272" y="335"/>
                          <a:pt x="300" y="277"/>
                          <a:pt x="338" y="223"/>
                        </a:cubicBezTo>
                        <a:cubicBezTo>
                          <a:pt x="376" y="169"/>
                          <a:pt x="414" y="93"/>
                          <a:pt x="444" y="57"/>
                        </a:cubicBezTo>
                        <a:cubicBezTo>
                          <a:pt x="472" y="20"/>
                          <a:pt x="494" y="3"/>
                          <a:pt x="513" y="2"/>
                        </a:cubicBezTo>
                        <a:cubicBezTo>
                          <a:pt x="533" y="0"/>
                          <a:pt x="546" y="28"/>
                          <a:pt x="561" y="46"/>
                        </a:cubicBezTo>
                        <a:cubicBezTo>
                          <a:pt x="576" y="64"/>
                          <a:pt x="590" y="92"/>
                          <a:pt x="602" y="109"/>
                        </a:cubicBezTo>
                        <a:cubicBezTo>
                          <a:pt x="614" y="126"/>
                          <a:pt x="621" y="140"/>
                          <a:pt x="632" y="149"/>
                        </a:cubicBezTo>
                        <a:cubicBezTo>
                          <a:pt x="643" y="158"/>
                          <a:pt x="661" y="162"/>
                          <a:pt x="668" y="165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rgbClr val="FF66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E1FFFD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86" name="Freeform 109"/>
                  <p:cNvSpPr>
                    <a:spLocks/>
                  </p:cNvSpPr>
                  <p:nvPr/>
                </p:nvSpPr>
                <p:spPr bwMode="auto">
                  <a:xfrm>
                    <a:off x="3524" y="2686"/>
                    <a:ext cx="576" cy="570"/>
                  </a:xfrm>
                  <a:custGeom>
                    <a:avLst/>
                    <a:gdLst>
                      <a:gd name="T0" fmla="*/ 0 w 576"/>
                      <a:gd name="T1" fmla="*/ 560 h 570"/>
                      <a:gd name="T2" fmla="*/ 142 w 576"/>
                      <a:gd name="T3" fmla="*/ 502 h 570"/>
                      <a:gd name="T4" fmla="*/ 413 w 576"/>
                      <a:gd name="T5" fmla="*/ 154 h 570"/>
                      <a:gd name="T6" fmla="*/ 513 w 576"/>
                      <a:gd name="T7" fmla="*/ 26 h 570"/>
                      <a:gd name="T8" fmla="*/ 576 w 576"/>
                      <a:gd name="T9" fmla="*/ 0 h 5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6" h="570">
                        <a:moveTo>
                          <a:pt x="0" y="560"/>
                        </a:moveTo>
                        <a:cubicBezTo>
                          <a:pt x="24" y="550"/>
                          <a:pt x="73" y="570"/>
                          <a:pt x="142" y="502"/>
                        </a:cubicBezTo>
                        <a:cubicBezTo>
                          <a:pt x="211" y="434"/>
                          <a:pt x="351" y="233"/>
                          <a:pt x="413" y="154"/>
                        </a:cubicBezTo>
                        <a:cubicBezTo>
                          <a:pt x="475" y="75"/>
                          <a:pt x="485" y="52"/>
                          <a:pt x="513" y="26"/>
                        </a:cubicBezTo>
                        <a:cubicBezTo>
                          <a:pt x="540" y="0"/>
                          <a:pt x="563" y="5"/>
                          <a:pt x="576" y="0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rgbClr val="FF66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E1FFFD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</p:grpSp>
            <p:grpSp>
              <p:nvGrpSpPr>
                <p:cNvPr id="182" name="Group 110"/>
                <p:cNvGrpSpPr>
                  <a:grpSpLocks/>
                </p:cNvGrpSpPr>
                <p:nvPr/>
              </p:nvGrpSpPr>
              <p:grpSpPr bwMode="auto">
                <a:xfrm flipH="1">
                  <a:off x="4096" y="2686"/>
                  <a:ext cx="1238" cy="896"/>
                  <a:chOff x="2862" y="2686"/>
                  <a:chExt cx="1238" cy="896"/>
                </a:xfrm>
              </p:grpSpPr>
              <p:sp>
                <p:nvSpPr>
                  <p:cNvPr id="183" name="Freeform 111"/>
                  <p:cNvSpPr>
                    <a:spLocks/>
                  </p:cNvSpPr>
                  <p:nvPr/>
                </p:nvSpPr>
                <p:spPr bwMode="auto">
                  <a:xfrm>
                    <a:off x="2862" y="3081"/>
                    <a:ext cx="668" cy="501"/>
                  </a:xfrm>
                  <a:custGeom>
                    <a:avLst/>
                    <a:gdLst>
                      <a:gd name="T0" fmla="*/ 0 w 668"/>
                      <a:gd name="T1" fmla="*/ 501 h 501"/>
                      <a:gd name="T2" fmla="*/ 216 w 668"/>
                      <a:gd name="T3" fmla="*/ 381 h 501"/>
                      <a:gd name="T4" fmla="*/ 338 w 668"/>
                      <a:gd name="T5" fmla="*/ 223 h 501"/>
                      <a:gd name="T6" fmla="*/ 444 w 668"/>
                      <a:gd name="T7" fmla="*/ 57 h 501"/>
                      <a:gd name="T8" fmla="*/ 513 w 668"/>
                      <a:gd name="T9" fmla="*/ 2 h 501"/>
                      <a:gd name="T10" fmla="*/ 561 w 668"/>
                      <a:gd name="T11" fmla="*/ 46 h 501"/>
                      <a:gd name="T12" fmla="*/ 602 w 668"/>
                      <a:gd name="T13" fmla="*/ 109 h 501"/>
                      <a:gd name="T14" fmla="*/ 632 w 668"/>
                      <a:gd name="T15" fmla="*/ 149 h 501"/>
                      <a:gd name="T16" fmla="*/ 668 w 668"/>
                      <a:gd name="T17" fmla="*/ 165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8" h="501">
                        <a:moveTo>
                          <a:pt x="0" y="501"/>
                        </a:moveTo>
                        <a:cubicBezTo>
                          <a:pt x="35" y="481"/>
                          <a:pt x="160" y="427"/>
                          <a:pt x="216" y="381"/>
                        </a:cubicBezTo>
                        <a:cubicBezTo>
                          <a:pt x="272" y="335"/>
                          <a:pt x="300" y="277"/>
                          <a:pt x="338" y="223"/>
                        </a:cubicBezTo>
                        <a:cubicBezTo>
                          <a:pt x="376" y="169"/>
                          <a:pt x="414" y="93"/>
                          <a:pt x="444" y="57"/>
                        </a:cubicBezTo>
                        <a:cubicBezTo>
                          <a:pt x="472" y="20"/>
                          <a:pt x="494" y="3"/>
                          <a:pt x="513" y="2"/>
                        </a:cubicBezTo>
                        <a:cubicBezTo>
                          <a:pt x="533" y="0"/>
                          <a:pt x="546" y="28"/>
                          <a:pt x="561" y="46"/>
                        </a:cubicBezTo>
                        <a:cubicBezTo>
                          <a:pt x="576" y="64"/>
                          <a:pt x="590" y="92"/>
                          <a:pt x="602" y="109"/>
                        </a:cubicBezTo>
                        <a:cubicBezTo>
                          <a:pt x="614" y="126"/>
                          <a:pt x="621" y="140"/>
                          <a:pt x="632" y="149"/>
                        </a:cubicBezTo>
                        <a:cubicBezTo>
                          <a:pt x="643" y="158"/>
                          <a:pt x="661" y="162"/>
                          <a:pt x="668" y="165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rgbClr val="FF66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E1FFFD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  <p:sp>
                <p:nvSpPr>
                  <p:cNvPr id="184" name="Freeform 112"/>
                  <p:cNvSpPr>
                    <a:spLocks/>
                  </p:cNvSpPr>
                  <p:nvPr/>
                </p:nvSpPr>
                <p:spPr bwMode="auto">
                  <a:xfrm>
                    <a:off x="3524" y="2686"/>
                    <a:ext cx="576" cy="570"/>
                  </a:xfrm>
                  <a:custGeom>
                    <a:avLst/>
                    <a:gdLst>
                      <a:gd name="T0" fmla="*/ 0 w 576"/>
                      <a:gd name="T1" fmla="*/ 560 h 570"/>
                      <a:gd name="T2" fmla="*/ 142 w 576"/>
                      <a:gd name="T3" fmla="*/ 502 h 570"/>
                      <a:gd name="T4" fmla="*/ 413 w 576"/>
                      <a:gd name="T5" fmla="*/ 154 h 570"/>
                      <a:gd name="T6" fmla="*/ 513 w 576"/>
                      <a:gd name="T7" fmla="*/ 26 h 570"/>
                      <a:gd name="T8" fmla="*/ 576 w 576"/>
                      <a:gd name="T9" fmla="*/ 0 h 5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6" h="570">
                        <a:moveTo>
                          <a:pt x="0" y="560"/>
                        </a:moveTo>
                        <a:cubicBezTo>
                          <a:pt x="24" y="550"/>
                          <a:pt x="73" y="570"/>
                          <a:pt x="142" y="502"/>
                        </a:cubicBezTo>
                        <a:cubicBezTo>
                          <a:pt x="211" y="434"/>
                          <a:pt x="351" y="233"/>
                          <a:pt x="413" y="154"/>
                        </a:cubicBezTo>
                        <a:cubicBezTo>
                          <a:pt x="475" y="75"/>
                          <a:pt x="485" y="52"/>
                          <a:pt x="513" y="26"/>
                        </a:cubicBezTo>
                        <a:cubicBezTo>
                          <a:pt x="540" y="0"/>
                          <a:pt x="563" y="5"/>
                          <a:pt x="576" y="0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rgbClr val="FF66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E1FFFD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</p:grpSp>
          </p:grpSp>
          <p:sp>
            <p:nvSpPr>
              <p:cNvPr id="167" name="Text Box 113"/>
              <p:cNvSpPr txBox="1">
                <a:spLocks noChangeArrowheads="1"/>
              </p:cNvSpPr>
              <p:nvPr/>
            </p:nvSpPr>
            <p:spPr bwMode="auto">
              <a:xfrm>
                <a:off x="1075" y="2415"/>
                <a:ext cx="3318" cy="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rIns="0">
                <a:spAutoFit/>
              </a:bodyPr>
              <a:lstStyle/>
              <a:p>
                <a:pPr eaLnBrk="1" hangingPunct="1">
                  <a:spcBef>
                    <a:spcPct val="20000"/>
                  </a:spcBef>
                  <a:buClr>
                    <a:srgbClr val="2538FF"/>
                  </a:buClr>
                  <a:buFont typeface="Wingdings" panose="05000000000000000000" pitchFamily="2" charset="2"/>
                  <a:buNone/>
                </a:pPr>
                <a:r>
                  <a:rPr lang="en-GB" altLang="zh-TW" sz="1400" b="1" i="1">
                    <a:solidFill>
                      <a:srgbClr val="0033CC"/>
                    </a:solidFill>
                    <a:latin typeface="Verdana" panose="020B0604030504040204" pitchFamily="34" charset="0"/>
                  </a:rPr>
                  <a:t>Flat windings with a small inner diameter</a:t>
                </a:r>
              </a:p>
            </p:txBody>
          </p:sp>
        </p:grpSp>
        <p:grpSp>
          <p:nvGrpSpPr>
            <p:cNvPr id="8" name="Group 114"/>
            <p:cNvGrpSpPr>
              <a:grpSpLocks/>
            </p:cNvGrpSpPr>
            <p:nvPr/>
          </p:nvGrpSpPr>
          <p:grpSpPr bwMode="auto">
            <a:xfrm>
              <a:off x="60" y="699"/>
              <a:ext cx="5424" cy="1724"/>
              <a:chOff x="60" y="699"/>
              <a:chExt cx="5424" cy="1724"/>
            </a:xfrm>
          </p:grpSpPr>
          <p:grpSp>
            <p:nvGrpSpPr>
              <p:cNvPr id="21" name="Group 115"/>
              <p:cNvGrpSpPr>
                <a:grpSpLocks/>
              </p:cNvGrpSpPr>
              <p:nvPr/>
            </p:nvGrpSpPr>
            <p:grpSpPr bwMode="auto">
              <a:xfrm>
                <a:off x="366" y="699"/>
                <a:ext cx="5118" cy="1487"/>
                <a:chOff x="366" y="699"/>
                <a:chExt cx="5118" cy="1487"/>
              </a:xfrm>
            </p:grpSpPr>
            <p:grpSp>
              <p:nvGrpSpPr>
                <p:cNvPr id="24" name="Group 116"/>
                <p:cNvGrpSpPr>
                  <a:grpSpLocks/>
                </p:cNvGrpSpPr>
                <p:nvPr/>
              </p:nvGrpSpPr>
              <p:grpSpPr bwMode="auto">
                <a:xfrm>
                  <a:off x="366" y="828"/>
                  <a:ext cx="5118" cy="1358"/>
                  <a:chOff x="366" y="636"/>
                  <a:chExt cx="5118" cy="1358"/>
                </a:xfrm>
              </p:grpSpPr>
              <p:grpSp>
                <p:nvGrpSpPr>
                  <p:cNvPr id="26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816" y="828"/>
                    <a:ext cx="1041" cy="230"/>
                    <a:chOff x="816" y="828"/>
                    <a:chExt cx="1041" cy="230"/>
                  </a:xfrm>
                </p:grpSpPr>
                <p:grpSp>
                  <p:nvGrpSpPr>
                    <p:cNvPr id="126" name="Group 1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828"/>
                      <a:ext cx="1041" cy="230"/>
                      <a:chOff x="816" y="828"/>
                      <a:chExt cx="1041" cy="230"/>
                    </a:xfrm>
                  </p:grpSpPr>
                  <p:sp>
                    <p:nvSpPr>
                      <p:cNvPr id="163" name="Rectangle 1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6" y="828"/>
                        <a:ext cx="810" cy="22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E1FFFD">
                              <a:gamma/>
                              <a:shade val="46275"/>
                              <a:invGamma/>
                            </a:srgbClr>
                          </a:gs>
                          <a:gs pos="50000">
                            <a:srgbClr val="E1FFFD"/>
                          </a:gs>
                          <a:gs pos="100000">
                            <a:srgbClr val="E1FFFD">
                              <a:gamma/>
                              <a:shade val="46275"/>
                              <a:invGamma/>
                            </a:srgbClr>
                          </a:gs>
                        </a:gsLst>
                        <a:lin ang="5400000" scaled="1"/>
                      </a:grad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64" name="Oval 1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16" y="830"/>
                        <a:ext cx="240" cy="228"/>
                      </a:xfrm>
                      <a:prstGeom prst="ellipse">
                        <a:avLst/>
                      </a:prstGeom>
                      <a:solidFill>
                        <a:srgbClr val="C0C0C0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65" name="Oval 1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17" y="830"/>
                        <a:ext cx="240" cy="228"/>
                      </a:xfrm>
                      <a:prstGeom prst="ellipse">
                        <a:avLst/>
                      </a:prstGeom>
                      <a:solidFill>
                        <a:srgbClr val="C0C0C0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</p:grpSp>
                <p:grpSp>
                  <p:nvGrpSpPr>
                    <p:cNvPr id="127" name="Group 1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22" y="842"/>
                      <a:ext cx="227" cy="206"/>
                      <a:chOff x="816" y="842"/>
                      <a:chExt cx="238" cy="204"/>
                    </a:xfrm>
                  </p:grpSpPr>
                  <p:sp>
                    <p:nvSpPr>
                      <p:cNvPr id="146" name="Oval 1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09" y="842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47" name="Oval 1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0" y="895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48" name="Oval 1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947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49" name="Oval 1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1001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50" name="Oval 1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1" y="899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51" name="Oval 1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2" y="851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52" name="Oval 1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3" y="944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53" name="Oval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3" y="988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54" name="Oval 1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5" y="899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55" name="Oval 1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8" y="944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grpSp>
                    <p:nvGrpSpPr>
                      <p:cNvPr id="156" name="Group 133"/>
                      <p:cNvGrpSpPr>
                        <a:grpSpLocks/>
                      </p:cNvGrpSpPr>
                      <p:nvPr/>
                    </p:nvGrpSpPr>
                    <p:grpSpPr bwMode="auto">
                      <a:xfrm flipH="1">
                        <a:off x="816" y="853"/>
                        <a:ext cx="93" cy="182"/>
                        <a:chOff x="1057" y="947"/>
                        <a:chExt cx="93" cy="182"/>
                      </a:xfrm>
                    </p:grpSpPr>
                    <p:sp>
                      <p:nvSpPr>
                        <p:cNvPr id="157" name="Oval 1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57" y="995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58" name="Oval 1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58" y="947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59" name="Oval 1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59" y="1040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60" name="Oval 1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59" y="1084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61" name="Oval 1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1" y="995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62" name="Oval 1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1040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</p:grpSp>
                </p:grpSp>
                <p:grpSp>
                  <p:nvGrpSpPr>
                    <p:cNvPr id="128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3" y="841"/>
                      <a:ext cx="227" cy="206"/>
                      <a:chOff x="816" y="842"/>
                      <a:chExt cx="238" cy="204"/>
                    </a:xfrm>
                  </p:grpSpPr>
                  <p:sp>
                    <p:nvSpPr>
                      <p:cNvPr id="129" name="Oval 1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09" y="842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30" name="Oval 1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0" y="895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31" name="Oval 1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947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32" name="Oval 1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1001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33" name="Oval 1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1" y="899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34" name="Oval 1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2" y="851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35" name="Oval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3" y="944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36" name="Oval 1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3" y="988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37" name="Oval 1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5" y="899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sp>
                    <p:nvSpPr>
                      <p:cNvPr id="138" name="Oval 1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8" y="944"/>
                        <a:ext cx="46" cy="45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E6DCAC"/>
                          </a:gs>
                          <a:gs pos="12000">
                            <a:srgbClr val="E6D78A"/>
                          </a:gs>
                          <a:gs pos="30000">
                            <a:srgbClr val="C7AC4C"/>
                          </a:gs>
                          <a:gs pos="45000">
                            <a:srgbClr val="E6D78A"/>
                          </a:gs>
                          <a:gs pos="77000">
                            <a:srgbClr val="C7AC4C"/>
                          </a:gs>
                          <a:gs pos="100000">
                            <a:srgbClr val="E6DCAC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378000" anchor="ctr"/>
                      <a:lstStyle/>
                      <a:p>
                        <a:endParaRPr lang="zh-TW" altLang="en-US"/>
                      </a:p>
                    </p:txBody>
                  </p:sp>
                  <p:grpSp>
                    <p:nvGrpSpPr>
                      <p:cNvPr id="139" name="Group 151"/>
                      <p:cNvGrpSpPr>
                        <a:grpSpLocks/>
                      </p:cNvGrpSpPr>
                      <p:nvPr/>
                    </p:nvGrpSpPr>
                    <p:grpSpPr bwMode="auto">
                      <a:xfrm flipH="1">
                        <a:off x="816" y="853"/>
                        <a:ext cx="93" cy="182"/>
                        <a:chOff x="1057" y="947"/>
                        <a:chExt cx="93" cy="182"/>
                      </a:xfrm>
                    </p:grpSpPr>
                    <p:sp>
                      <p:nvSpPr>
                        <p:cNvPr id="140" name="Oval 1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57" y="995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41" name="Oval 1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58" y="947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42" name="Oval 1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59" y="1040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43" name="Oval 1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59" y="1084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44" name="Oval 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1" y="995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45" name="Oval 1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1040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</p:grpSp>
                </p:grpSp>
              </p:grpSp>
              <p:grpSp>
                <p:nvGrpSpPr>
                  <p:cNvPr id="27" name="Group 158"/>
                  <p:cNvGrpSpPr>
                    <a:grpSpLocks/>
                  </p:cNvGrpSpPr>
                  <p:nvPr/>
                </p:nvGrpSpPr>
                <p:grpSpPr bwMode="auto">
                  <a:xfrm>
                    <a:off x="3030" y="829"/>
                    <a:ext cx="2091" cy="230"/>
                    <a:chOff x="3030" y="829"/>
                    <a:chExt cx="2091" cy="230"/>
                  </a:xfrm>
                </p:grpSpPr>
                <p:grpSp>
                  <p:nvGrpSpPr>
                    <p:cNvPr id="44" name="Group 1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30" y="829"/>
                      <a:ext cx="1041" cy="230"/>
                      <a:chOff x="816" y="828"/>
                      <a:chExt cx="1041" cy="230"/>
                    </a:xfrm>
                  </p:grpSpPr>
                  <p:grpSp>
                    <p:nvGrpSpPr>
                      <p:cNvPr id="86" name="Group 16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16" y="828"/>
                        <a:ext cx="1041" cy="230"/>
                        <a:chOff x="816" y="828"/>
                        <a:chExt cx="1041" cy="230"/>
                      </a:xfrm>
                    </p:grpSpPr>
                    <p:sp>
                      <p:nvSpPr>
                        <p:cNvPr id="123" name="Rectangle 1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6" y="828"/>
                          <a:ext cx="810" cy="228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E1FFFD">
                                <a:gamma/>
                                <a:shade val="46275"/>
                                <a:invGamma/>
                              </a:srgbClr>
                            </a:gs>
                            <a:gs pos="50000">
                              <a:srgbClr val="E1FFFD"/>
                            </a:gs>
                            <a:gs pos="100000">
                              <a:srgbClr val="E1FFFD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lin ang="5400000" scaled="1"/>
                        </a:gra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24" name="Oval 1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16" y="830"/>
                          <a:ext cx="240" cy="228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25" name="Oval 1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17" y="830"/>
                          <a:ext cx="240" cy="228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</p:grpSp>
                  <p:grpSp>
                    <p:nvGrpSpPr>
                      <p:cNvPr id="87" name="Group 1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2" y="842"/>
                        <a:ext cx="227" cy="206"/>
                        <a:chOff x="816" y="842"/>
                        <a:chExt cx="238" cy="204"/>
                      </a:xfrm>
                    </p:grpSpPr>
                    <p:sp>
                      <p:nvSpPr>
                        <p:cNvPr id="106" name="Oval 1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09" y="842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07" name="Oval 1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0" y="895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08" name="Oval 1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947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09" name="Oval 1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1001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10" name="Oval 1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1" y="899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11" name="Oval 1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2" y="851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12" name="Oval 1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3" y="944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13" name="Oval 1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3" y="988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14" name="Oval 1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05" y="899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115" name="Oval 1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08" y="944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grpSp>
                      <p:nvGrpSpPr>
                        <p:cNvPr id="116" name="Group 175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816" y="853"/>
                          <a:ext cx="93" cy="182"/>
                          <a:chOff x="1057" y="947"/>
                          <a:chExt cx="93" cy="182"/>
                        </a:xfrm>
                      </p:grpSpPr>
                      <p:sp>
                        <p:nvSpPr>
                          <p:cNvPr id="117" name="Oval 1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7" y="995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18" name="Oval 1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8" y="947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19" name="Oval 1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9" y="1040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20" name="Oval 1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9" y="1084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21" name="Oval 1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1" y="995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22" name="Oval 1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4" y="1040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</p:grpSp>
                  </p:grpSp>
                  <p:grpSp>
                    <p:nvGrpSpPr>
                      <p:cNvPr id="88" name="Group 1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3" y="841"/>
                        <a:ext cx="227" cy="206"/>
                        <a:chOff x="816" y="842"/>
                        <a:chExt cx="238" cy="204"/>
                      </a:xfrm>
                    </p:grpSpPr>
                    <p:sp>
                      <p:nvSpPr>
                        <p:cNvPr id="89" name="Oval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09" y="842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90" name="Oval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0" y="895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91" name="Oval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947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92" name="Oval 1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1001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93" name="Oval 1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1" y="899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94" name="Oval 1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2" y="851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95" name="Oval 1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3" y="944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96" name="Oval 1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3" y="988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97" name="Oval 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05" y="899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98" name="Oval 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08" y="944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grpSp>
                      <p:nvGrpSpPr>
                        <p:cNvPr id="99" name="Group 193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816" y="853"/>
                          <a:ext cx="93" cy="182"/>
                          <a:chOff x="1057" y="947"/>
                          <a:chExt cx="93" cy="182"/>
                        </a:xfrm>
                      </p:grpSpPr>
                      <p:sp>
                        <p:nvSpPr>
                          <p:cNvPr id="100" name="Oval 1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7" y="995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01" name="Oval 1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8" y="947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02" name="Oval 1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9" y="1040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03" name="Oval 1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9" y="1084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04" name="Oval 1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1" y="995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105" name="Oval 1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4" y="1040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45" name="Group 2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80" y="829"/>
                      <a:ext cx="1041" cy="230"/>
                      <a:chOff x="816" y="828"/>
                      <a:chExt cx="1041" cy="230"/>
                    </a:xfrm>
                  </p:grpSpPr>
                  <p:grpSp>
                    <p:nvGrpSpPr>
                      <p:cNvPr id="46" name="Group 2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16" y="828"/>
                        <a:ext cx="1041" cy="230"/>
                        <a:chOff x="816" y="828"/>
                        <a:chExt cx="1041" cy="230"/>
                      </a:xfrm>
                    </p:grpSpPr>
                    <p:sp>
                      <p:nvSpPr>
                        <p:cNvPr id="83" name="Rectangle 2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6" y="828"/>
                          <a:ext cx="810" cy="228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E1FFFD">
                                <a:gamma/>
                                <a:shade val="46275"/>
                                <a:invGamma/>
                              </a:srgbClr>
                            </a:gs>
                            <a:gs pos="50000">
                              <a:srgbClr val="E1FFFD"/>
                            </a:gs>
                            <a:gs pos="100000">
                              <a:srgbClr val="E1FFFD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lin ang="5400000" scaled="1"/>
                        </a:gradFill>
                        <a:ln w="190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84" name="Oval 2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16" y="830"/>
                          <a:ext cx="240" cy="228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85" name="Oval 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17" y="830"/>
                          <a:ext cx="240" cy="228"/>
                        </a:xfrm>
                        <a:prstGeom prst="ellipse">
                          <a:avLst/>
                        </a:prstGeom>
                        <a:solidFill>
                          <a:srgbClr val="C0C0C0"/>
                        </a:solidFill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</p:grpSp>
                  <p:grpSp>
                    <p:nvGrpSpPr>
                      <p:cNvPr id="47" name="Group 2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2" y="842"/>
                        <a:ext cx="227" cy="206"/>
                        <a:chOff x="816" y="842"/>
                        <a:chExt cx="238" cy="204"/>
                      </a:xfrm>
                    </p:grpSpPr>
                    <p:sp>
                      <p:nvSpPr>
                        <p:cNvPr id="66" name="Oval 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09" y="842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67" name="Oval 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0" y="895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68" name="Oval 2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947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69" name="Oval 2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1001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70" name="Oval 2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1" y="899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71" name="Oval 2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2" y="851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72" name="Oval 2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3" y="944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73" name="Oval 2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3" y="988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74" name="Oval 2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05" y="899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75" name="Oval 2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08" y="944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grpSp>
                      <p:nvGrpSpPr>
                        <p:cNvPr id="76" name="Group 216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816" y="853"/>
                          <a:ext cx="93" cy="182"/>
                          <a:chOff x="1057" y="947"/>
                          <a:chExt cx="93" cy="182"/>
                        </a:xfrm>
                      </p:grpSpPr>
                      <p:sp>
                        <p:nvSpPr>
                          <p:cNvPr id="77" name="Oval 2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7" y="995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78" name="Oval 2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8" y="947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79" name="Oval 2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9" y="1040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80" name="Oval 2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9" y="1084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81" name="Oval 2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1" y="995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82" name="Oval 2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4" y="1040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</p:grpSp>
                  </p:grpSp>
                  <p:grpSp>
                    <p:nvGrpSpPr>
                      <p:cNvPr id="48" name="Group 2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3" y="841"/>
                        <a:ext cx="227" cy="206"/>
                        <a:chOff x="816" y="842"/>
                        <a:chExt cx="238" cy="204"/>
                      </a:xfrm>
                    </p:grpSpPr>
                    <p:sp>
                      <p:nvSpPr>
                        <p:cNvPr id="49" name="Oval 2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09" y="842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50" name="Oval 2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0" y="895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51" name="Oval 2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947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52" name="Oval 2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1001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53" name="Oval 2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1" y="899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54" name="Oval 2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2" y="851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55" name="Oval 2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3" y="944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56" name="Oval 2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63" y="988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57" name="Oval 2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05" y="899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sp>
                      <p:nvSpPr>
                        <p:cNvPr id="58" name="Oval 2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08" y="944"/>
                          <a:ext cx="46" cy="45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E6DCAC"/>
                            </a:gs>
                            <a:gs pos="12000">
                              <a:srgbClr val="E6D78A"/>
                            </a:gs>
                            <a:gs pos="30000">
                              <a:srgbClr val="C7AC4C"/>
                            </a:gs>
                            <a:gs pos="45000">
                              <a:srgbClr val="E6D78A"/>
                            </a:gs>
                            <a:gs pos="77000">
                              <a:srgbClr val="C7AC4C"/>
                            </a:gs>
                            <a:gs pos="100000">
                              <a:srgbClr val="E6DCAC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635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378000" anchor="ctr"/>
                        <a:lstStyle/>
                        <a:p>
                          <a:endParaRPr lang="zh-TW" altLang="en-US"/>
                        </a:p>
                      </p:txBody>
                    </p:sp>
                    <p:grpSp>
                      <p:nvGrpSpPr>
                        <p:cNvPr id="59" name="Group 234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816" y="853"/>
                          <a:ext cx="93" cy="182"/>
                          <a:chOff x="1057" y="947"/>
                          <a:chExt cx="93" cy="182"/>
                        </a:xfrm>
                      </p:grpSpPr>
                      <p:sp>
                        <p:nvSpPr>
                          <p:cNvPr id="60" name="Oval 2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7" y="995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61" name="Oval 2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8" y="947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62" name="Oval 2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9" y="1040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63" name="Oval 2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9" y="1084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64" name="Oval 2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1" y="995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  <p:sp>
                        <p:nvSpPr>
                          <p:cNvPr id="65" name="Oval 2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4" y="1040"/>
                            <a:ext cx="46" cy="45"/>
                          </a:xfrm>
                          <a:prstGeom prst="ellipse">
                            <a:avLst/>
                          </a:prstGeom>
                          <a:gradFill rotWithShape="0">
                            <a:gsLst>
                              <a:gs pos="0">
                                <a:srgbClr val="E6DCAC"/>
                              </a:gs>
                              <a:gs pos="12000">
                                <a:srgbClr val="E6D78A"/>
                              </a:gs>
                              <a:gs pos="30000">
                                <a:srgbClr val="C7AC4C"/>
                              </a:gs>
                              <a:gs pos="45000">
                                <a:srgbClr val="E6D78A"/>
                              </a:gs>
                              <a:gs pos="77000">
                                <a:srgbClr val="C7AC4C"/>
                              </a:gs>
                              <a:gs pos="100000">
                                <a:srgbClr val="E6DCAC"/>
                              </a:gs>
                            </a:gsLst>
                            <a:path path="shape">
                              <a:fillToRect l="50000" t="50000" r="50000" b="50000"/>
                            </a:path>
                          </a:gradFill>
                          <a:ln w="6350">
                            <a:solidFill>
                              <a:srgbClr val="9933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378000" anchor="ctr"/>
                          <a:lstStyle/>
                          <a:p>
                            <a:endParaRPr lang="zh-TW" altLang="en-US"/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28" name="Line 241"/>
                  <p:cNvSpPr>
                    <a:spLocks noChangeShapeType="1"/>
                  </p:cNvSpPr>
                  <p:nvPr/>
                </p:nvSpPr>
                <p:spPr bwMode="auto">
                  <a:xfrm>
                    <a:off x="1333" y="636"/>
                    <a:ext cx="0" cy="1134"/>
                  </a:xfrm>
                  <a:prstGeom prst="line">
                    <a:avLst/>
                  </a:prstGeom>
                  <a:noFill/>
                  <a:ln w="19050">
                    <a:solidFill>
                      <a:srgbClr val="80808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  <p:sp>
                <p:nvSpPr>
                  <p:cNvPr id="29" name="Line 242"/>
                  <p:cNvSpPr>
                    <a:spLocks noChangeShapeType="1"/>
                  </p:cNvSpPr>
                  <p:nvPr/>
                </p:nvSpPr>
                <p:spPr bwMode="auto">
                  <a:xfrm>
                    <a:off x="4081" y="644"/>
                    <a:ext cx="0" cy="1134"/>
                  </a:xfrm>
                  <a:prstGeom prst="line">
                    <a:avLst/>
                  </a:prstGeom>
                  <a:noFill/>
                  <a:ln w="19050">
                    <a:solidFill>
                      <a:srgbClr val="80808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0" name="Line 243"/>
                  <p:cNvSpPr>
                    <a:spLocks noChangeShapeType="1"/>
                  </p:cNvSpPr>
                  <p:nvPr/>
                </p:nvSpPr>
                <p:spPr bwMode="auto">
                  <a:xfrm>
                    <a:off x="3577" y="644"/>
                    <a:ext cx="0" cy="1134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80808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1" name="Line 244"/>
                  <p:cNvSpPr>
                    <a:spLocks noChangeShapeType="1"/>
                  </p:cNvSpPr>
                  <p:nvPr/>
                </p:nvSpPr>
                <p:spPr bwMode="auto">
                  <a:xfrm>
                    <a:off x="4603" y="644"/>
                    <a:ext cx="0" cy="1134"/>
                  </a:xfrm>
                  <a:prstGeom prst="line">
                    <a:avLst/>
                  </a:prstGeom>
                  <a:noFill/>
                  <a:ln w="19050" cap="rnd">
                    <a:solidFill>
                      <a:srgbClr val="808080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2" name="Line 245"/>
                  <p:cNvSpPr>
                    <a:spLocks noChangeShapeType="1"/>
                  </p:cNvSpPr>
                  <p:nvPr/>
                </p:nvSpPr>
                <p:spPr bwMode="auto">
                  <a:xfrm>
                    <a:off x="444" y="1994"/>
                    <a:ext cx="186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 type="triangle" w="sm" len="sm"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3" name="Line 2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6" y="1182"/>
                    <a:ext cx="0" cy="81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34" name="Group 247"/>
                  <p:cNvGrpSpPr>
                    <a:grpSpLocks/>
                  </p:cNvGrpSpPr>
                  <p:nvPr/>
                </p:nvGrpSpPr>
                <p:grpSpPr bwMode="auto">
                  <a:xfrm>
                    <a:off x="480" y="1343"/>
                    <a:ext cx="1698" cy="649"/>
                    <a:chOff x="480" y="1157"/>
                    <a:chExt cx="1698" cy="835"/>
                  </a:xfrm>
                </p:grpSpPr>
                <p:sp>
                  <p:nvSpPr>
                    <p:cNvPr id="42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480" y="1157"/>
                      <a:ext cx="846" cy="835"/>
                    </a:xfrm>
                    <a:custGeom>
                      <a:avLst/>
                      <a:gdLst>
                        <a:gd name="T0" fmla="*/ 0 w 846"/>
                        <a:gd name="T1" fmla="*/ 727 h 835"/>
                        <a:gd name="T2" fmla="*/ 114 w 846"/>
                        <a:gd name="T3" fmla="*/ 655 h 835"/>
                        <a:gd name="T4" fmla="*/ 236 w 846"/>
                        <a:gd name="T5" fmla="*/ 523 h 835"/>
                        <a:gd name="T6" fmla="*/ 363 w 846"/>
                        <a:gd name="T7" fmla="*/ 295 h 835"/>
                        <a:gd name="T8" fmla="*/ 460 w 846"/>
                        <a:gd name="T9" fmla="*/ 49 h 835"/>
                        <a:gd name="T10" fmla="*/ 516 w 846"/>
                        <a:gd name="T11" fmla="*/ 1 h 835"/>
                        <a:gd name="T12" fmla="*/ 567 w 846"/>
                        <a:gd name="T13" fmla="*/ 49 h 835"/>
                        <a:gd name="T14" fmla="*/ 633 w 846"/>
                        <a:gd name="T15" fmla="*/ 187 h 835"/>
                        <a:gd name="T16" fmla="*/ 704 w 846"/>
                        <a:gd name="T17" fmla="*/ 391 h 835"/>
                        <a:gd name="T18" fmla="*/ 846 w 846"/>
                        <a:gd name="T19" fmla="*/ 835 h 8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46" h="835">
                          <a:moveTo>
                            <a:pt x="0" y="727"/>
                          </a:moveTo>
                          <a:cubicBezTo>
                            <a:pt x="19" y="715"/>
                            <a:pt x="75" y="689"/>
                            <a:pt x="114" y="655"/>
                          </a:cubicBezTo>
                          <a:cubicBezTo>
                            <a:pt x="153" y="621"/>
                            <a:pt x="195" y="583"/>
                            <a:pt x="236" y="523"/>
                          </a:cubicBezTo>
                          <a:cubicBezTo>
                            <a:pt x="277" y="463"/>
                            <a:pt x="326" y="374"/>
                            <a:pt x="363" y="295"/>
                          </a:cubicBezTo>
                          <a:cubicBezTo>
                            <a:pt x="401" y="216"/>
                            <a:pt x="435" y="98"/>
                            <a:pt x="460" y="49"/>
                          </a:cubicBezTo>
                          <a:cubicBezTo>
                            <a:pt x="485" y="0"/>
                            <a:pt x="498" y="1"/>
                            <a:pt x="516" y="1"/>
                          </a:cubicBezTo>
                          <a:cubicBezTo>
                            <a:pt x="534" y="1"/>
                            <a:pt x="547" y="18"/>
                            <a:pt x="567" y="49"/>
                          </a:cubicBezTo>
                          <a:cubicBezTo>
                            <a:pt x="586" y="80"/>
                            <a:pt x="610" y="130"/>
                            <a:pt x="633" y="187"/>
                          </a:cubicBezTo>
                          <a:cubicBezTo>
                            <a:pt x="656" y="244"/>
                            <a:pt x="668" y="283"/>
                            <a:pt x="704" y="391"/>
                          </a:cubicBezTo>
                          <a:cubicBezTo>
                            <a:pt x="739" y="499"/>
                            <a:pt x="816" y="743"/>
                            <a:pt x="846" y="835"/>
                          </a:cubicBezTo>
                        </a:path>
                      </a:pathLst>
                    </a:custGeom>
                    <a:noFill/>
                    <a:ln w="25400" cap="flat" cmpd="sng">
                      <a:solidFill>
                        <a:srgbClr val="FF66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E1FFFD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378000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43" name="Freeform 249"/>
                    <p:cNvSpPr>
                      <a:spLocks/>
                    </p:cNvSpPr>
                    <p:nvPr/>
                  </p:nvSpPr>
                  <p:spPr bwMode="auto">
                    <a:xfrm flipH="1">
                      <a:off x="1332" y="1157"/>
                      <a:ext cx="846" cy="835"/>
                    </a:xfrm>
                    <a:custGeom>
                      <a:avLst/>
                      <a:gdLst>
                        <a:gd name="T0" fmla="*/ 0 w 846"/>
                        <a:gd name="T1" fmla="*/ 727 h 835"/>
                        <a:gd name="T2" fmla="*/ 114 w 846"/>
                        <a:gd name="T3" fmla="*/ 655 h 835"/>
                        <a:gd name="T4" fmla="*/ 236 w 846"/>
                        <a:gd name="T5" fmla="*/ 523 h 835"/>
                        <a:gd name="T6" fmla="*/ 363 w 846"/>
                        <a:gd name="T7" fmla="*/ 295 h 835"/>
                        <a:gd name="T8" fmla="*/ 460 w 846"/>
                        <a:gd name="T9" fmla="*/ 49 h 835"/>
                        <a:gd name="T10" fmla="*/ 516 w 846"/>
                        <a:gd name="T11" fmla="*/ 1 h 835"/>
                        <a:gd name="T12" fmla="*/ 567 w 846"/>
                        <a:gd name="T13" fmla="*/ 49 h 835"/>
                        <a:gd name="T14" fmla="*/ 633 w 846"/>
                        <a:gd name="T15" fmla="*/ 187 h 835"/>
                        <a:gd name="T16" fmla="*/ 704 w 846"/>
                        <a:gd name="T17" fmla="*/ 391 h 835"/>
                        <a:gd name="T18" fmla="*/ 846 w 846"/>
                        <a:gd name="T19" fmla="*/ 835 h 8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846" h="835">
                          <a:moveTo>
                            <a:pt x="0" y="727"/>
                          </a:moveTo>
                          <a:cubicBezTo>
                            <a:pt x="19" y="715"/>
                            <a:pt x="75" y="689"/>
                            <a:pt x="114" y="655"/>
                          </a:cubicBezTo>
                          <a:cubicBezTo>
                            <a:pt x="153" y="621"/>
                            <a:pt x="195" y="583"/>
                            <a:pt x="236" y="523"/>
                          </a:cubicBezTo>
                          <a:cubicBezTo>
                            <a:pt x="277" y="463"/>
                            <a:pt x="326" y="374"/>
                            <a:pt x="363" y="295"/>
                          </a:cubicBezTo>
                          <a:cubicBezTo>
                            <a:pt x="401" y="216"/>
                            <a:pt x="435" y="98"/>
                            <a:pt x="460" y="49"/>
                          </a:cubicBezTo>
                          <a:cubicBezTo>
                            <a:pt x="485" y="0"/>
                            <a:pt x="498" y="1"/>
                            <a:pt x="516" y="1"/>
                          </a:cubicBezTo>
                          <a:cubicBezTo>
                            <a:pt x="534" y="1"/>
                            <a:pt x="547" y="18"/>
                            <a:pt x="567" y="49"/>
                          </a:cubicBezTo>
                          <a:cubicBezTo>
                            <a:pt x="586" y="80"/>
                            <a:pt x="610" y="130"/>
                            <a:pt x="633" y="187"/>
                          </a:cubicBezTo>
                          <a:cubicBezTo>
                            <a:pt x="656" y="244"/>
                            <a:pt x="668" y="283"/>
                            <a:pt x="704" y="391"/>
                          </a:cubicBezTo>
                          <a:cubicBezTo>
                            <a:pt x="739" y="499"/>
                            <a:pt x="816" y="743"/>
                            <a:pt x="846" y="835"/>
                          </a:cubicBezTo>
                        </a:path>
                      </a:pathLst>
                    </a:custGeom>
                    <a:noFill/>
                    <a:ln w="25400" cap="flat" cmpd="sng">
                      <a:solidFill>
                        <a:srgbClr val="FF66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E1FFFD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378000"/>
                    <a:lstStyle/>
                    <a:p>
                      <a:endParaRPr lang="zh-TW" altLang="en-US"/>
                    </a:p>
                  </p:txBody>
                </p:sp>
              </p:grpSp>
              <p:sp>
                <p:nvSpPr>
                  <p:cNvPr id="35" name="Line 2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14" y="1994"/>
                    <a:ext cx="267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 type="triangle" w="sm" len="sm"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6" name="Line 2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30" y="1176"/>
                    <a:ext cx="0" cy="81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  <p:grpSp>
                <p:nvGrpSpPr>
                  <p:cNvPr id="37" name="Group 252"/>
                  <p:cNvGrpSpPr>
                    <a:grpSpLocks/>
                  </p:cNvGrpSpPr>
                  <p:nvPr/>
                </p:nvGrpSpPr>
                <p:grpSpPr bwMode="auto">
                  <a:xfrm>
                    <a:off x="2858" y="1570"/>
                    <a:ext cx="2440" cy="416"/>
                    <a:chOff x="2858" y="1474"/>
                    <a:chExt cx="2440" cy="512"/>
                  </a:xfrm>
                </p:grpSpPr>
                <p:sp>
                  <p:nvSpPr>
                    <p:cNvPr id="40" name="Freeform 253"/>
                    <p:cNvSpPr>
                      <a:spLocks/>
                    </p:cNvSpPr>
                    <p:nvPr/>
                  </p:nvSpPr>
                  <p:spPr bwMode="auto">
                    <a:xfrm>
                      <a:off x="2858" y="1474"/>
                      <a:ext cx="706" cy="512"/>
                    </a:xfrm>
                    <a:custGeom>
                      <a:avLst/>
                      <a:gdLst>
                        <a:gd name="T0" fmla="*/ 0 w 706"/>
                        <a:gd name="T1" fmla="*/ 398 h 512"/>
                        <a:gd name="T2" fmla="*/ 124 w 706"/>
                        <a:gd name="T3" fmla="*/ 326 h 512"/>
                        <a:gd name="T4" fmla="*/ 220 w 706"/>
                        <a:gd name="T5" fmla="*/ 206 h 512"/>
                        <a:gd name="T6" fmla="*/ 297 w 706"/>
                        <a:gd name="T7" fmla="*/ 36 h 512"/>
                        <a:gd name="T8" fmla="*/ 364 w 706"/>
                        <a:gd name="T9" fmla="*/ 2 h 512"/>
                        <a:gd name="T10" fmla="*/ 424 w 706"/>
                        <a:gd name="T11" fmla="*/ 50 h 512"/>
                        <a:gd name="T12" fmla="*/ 472 w 706"/>
                        <a:gd name="T13" fmla="*/ 122 h 512"/>
                        <a:gd name="T14" fmla="*/ 550 w 706"/>
                        <a:gd name="T15" fmla="*/ 248 h 512"/>
                        <a:gd name="T16" fmla="*/ 706 w 706"/>
                        <a:gd name="T17" fmla="*/ 512 h 5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706" h="512">
                          <a:moveTo>
                            <a:pt x="0" y="398"/>
                          </a:moveTo>
                          <a:cubicBezTo>
                            <a:pt x="21" y="386"/>
                            <a:pt x="87" y="358"/>
                            <a:pt x="124" y="326"/>
                          </a:cubicBezTo>
                          <a:cubicBezTo>
                            <a:pt x="161" y="294"/>
                            <a:pt x="191" y="254"/>
                            <a:pt x="220" y="206"/>
                          </a:cubicBezTo>
                          <a:cubicBezTo>
                            <a:pt x="249" y="158"/>
                            <a:pt x="273" y="70"/>
                            <a:pt x="297" y="36"/>
                          </a:cubicBezTo>
                          <a:cubicBezTo>
                            <a:pt x="321" y="2"/>
                            <a:pt x="343" y="0"/>
                            <a:pt x="364" y="2"/>
                          </a:cubicBezTo>
                          <a:cubicBezTo>
                            <a:pt x="385" y="4"/>
                            <a:pt x="406" y="30"/>
                            <a:pt x="424" y="50"/>
                          </a:cubicBezTo>
                          <a:cubicBezTo>
                            <a:pt x="442" y="70"/>
                            <a:pt x="451" y="89"/>
                            <a:pt x="472" y="122"/>
                          </a:cubicBezTo>
                          <a:cubicBezTo>
                            <a:pt x="493" y="155"/>
                            <a:pt x="511" y="183"/>
                            <a:pt x="550" y="248"/>
                          </a:cubicBezTo>
                          <a:cubicBezTo>
                            <a:pt x="589" y="313"/>
                            <a:pt x="674" y="457"/>
                            <a:pt x="706" y="512"/>
                          </a:cubicBezTo>
                        </a:path>
                      </a:pathLst>
                    </a:custGeom>
                    <a:noFill/>
                    <a:ln w="25400" cap="flat" cmpd="sng">
                      <a:solidFill>
                        <a:srgbClr val="FF66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E1FFFD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378000"/>
                    <a:lstStyle/>
                    <a:p>
                      <a:endParaRPr lang="zh-TW" altLang="en-US"/>
                    </a:p>
                  </p:txBody>
                </p:sp>
                <p:sp>
                  <p:nvSpPr>
                    <p:cNvPr id="41" name="Freeform 254"/>
                    <p:cNvSpPr>
                      <a:spLocks/>
                    </p:cNvSpPr>
                    <p:nvPr/>
                  </p:nvSpPr>
                  <p:spPr bwMode="auto">
                    <a:xfrm flipH="1">
                      <a:off x="4592" y="1474"/>
                      <a:ext cx="706" cy="512"/>
                    </a:xfrm>
                    <a:custGeom>
                      <a:avLst/>
                      <a:gdLst>
                        <a:gd name="T0" fmla="*/ 0 w 706"/>
                        <a:gd name="T1" fmla="*/ 398 h 512"/>
                        <a:gd name="T2" fmla="*/ 124 w 706"/>
                        <a:gd name="T3" fmla="*/ 326 h 512"/>
                        <a:gd name="T4" fmla="*/ 220 w 706"/>
                        <a:gd name="T5" fmla="*/ 206 h 512"/>
                        <a:gd name="T6" fmla="*/ 297 w 706"/>
                        <a:gd name="T7" fmla="*/ 36 h 512"/>
                        <a:gd name="T8" fmla="*/ 364 w 706"/>
                        <a:gd name="T9" fmla="*/ 2 h 512"/>
                        <a:gd name="T10" fmla="*/ 424 w 706"/>
                        <a:gd name="T11" fmla="*/ 50 h 512"/>
                        <a:gd name="T12" fmla="*/ 472 w 706"/>
                        <a:gd name="T13" fmla="*/ 122 h 512"/>
                        <a:gd name="T14" fmla="*/ 550 w 706"/>
                        <a:gd name="T15" fmla="*/ 248 h 512"/>
                        <a:gd name="T16" fmla="*/ 706 w 706"/>
                        <a:gd name="T17" fmla="*/ 512 h 5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706" h="512">
                          <a:moveTo>
                            <a:pt x="0" y="398"/>
                          </a:moveTo>
                          <a:cubicBezTo>
                            <a:pt x="21" y="386"/>
                            <a:pt x="87" y="358"/>
                            <a:pt x="124" y="326"/>
                          </a:cubicBezTo>
                          <a:cubicBezTo>
                            <a:pt x="161" y="294"/>
                            <a:pt x="191" y="254"/>
                            <a:pt x="220" y="206"/>
                          </a:cubicBezTo>
                          <a:cubicBezTo>
                            <a:pt x="249" y="158"/>
                            <a:pt x="273" y="70"/>
                            <a:pt x="297" y="36"/>
                          </a:cubicBezTo>
                          <a:cubicBezTo>
                            <a:pt x="321" y="2"/>
                            <a:pt x="343" y="0"/>
                            <a:pt x="364" y="2"/>
                          </a:cubicBezTo>
                          <a:cubicBezTo>
                            <a:pt x="385" y="4"/>
                            <a:pt x="406" y="30"/>
                            <a:pt x="424" y="50"/>
                          </a:cubicBezTo>
                          <a:cubicBezTo>
                            <a:pt x="442" y="70"/>
                            <a:pt x="451" y="89"/>
                            <a:pt x="472" y="122"/>
                          </a:cubicBezTo>
                          <a:cubicBezTo>
                            <a:pt x="493" y="155"/>
                            <a:pt x="511" y="183"/>
                            <a:pt x="550" y="248"/>
                          </a:cubicBezTo>
                          <a:cubicBezTo>
                            <a:pt x="589" y="313"/>
                            <a:pt x="674" y="457"/>
                            <a:pt x="706" y="512"/>
                          </a:cubicBezTo>
                        </a:path>
                      </a:pathLst>
                    </a:custGeom>
                    <a:noFill/>
                    <a:ln w="25400" cap="flat" cmpd="sng">
                      <a:solidFill>
                        <a:srgbClr val="FF66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E1FFFD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378000"/>
                    <a:lstStyle/>
                    <a:p>
                      <a:endParaRPr lang="zh-TW" altLang="en-US"/>
                    </a:p>
                  </p:txBody>
                </p:sp>
              </p:grpSp>
              <p:sp>
                <p:nvSpPr>
                  <p:cNvPr id="38" name="Freeform 255"/>
                  <p:cNvSpPr>
                    <a:spLocks/>
                  </p:cNvSpPr>
                  <p:nvPr/>
                </p:nvSpPr>
                <p:spPr bwMode="auto">
                  <a:xfrm>
                    <a:off x="3570" y="1138"/>
                    <a:ext cx="512" cy="854"/>
                  </a:xfrm>
                  <a:custGeom>
                    <a:avLst/>
                    <a:gdLst>
                      <a:gd name="T0" fmla="*/ 0 w 512"/>
                      <a:gd name="T1" fmla="*/ 854 h 854"/>
                      <a:gd name="T2" fmla="*/ 158 w 512"/>
                      <a:gd name="T3" fmla="*/ 520 h 854"/>
                      <a:gd name="T4" fmla="*/ 352 w 512"/>
                      <a:gd name="T5" fmla="*/ 154 h 854"/>
                      <a:gd name="T6" fmla="*/ 450 w 512"/>
                      <a:gd name="T7" fmla="*/ 26 h 854"/>
                      <a:gd name="T8" fmla="*/ 512 w 512"/>
                      <a:gd name="T9" fmla="*/ 0 h 8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12" h="854">
                        <a:moveTo>
                          <a:pt x="0" y="854"/>
                        </a:moveTo>
                        <a:cubicBezTo>
                          <a:pt x="26" y="798"/>
                          <a:pt x="99" y="637"/>
                          <a:pt x="158" y="520"/>
                        </a:cubicBezTo>
                        <a:cubicBezTo>
                          <a:pt x="217" y="403"/>
                          <a:pt x="303" y="236"/>
                          <a:pt x="352" y="154"/>
                        </a:cubicBezTo>
                        <a:cubicBezTo>
                          <a:pt x="401" y="72"/>
                          <a:pt x="423" y="52"/>
                          <a:pt x="450" y="26"/>
                        </a:cubicBezTo>
                        <a:cubicBezTo>
                          <a:pt x="477" y="0"/>
                          <a:pt x="499" y="5"/>
                          <a:pt x="512" y="0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rgbClr val="FF66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E1FFFD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  <p:sp>
                <p:nvSpPr>
                  <p:cNvPr id="39" name="Freeform 256"/>
                  <p:cNvSpPr>
                    <a:spLocks/>
                  </p:cNvSpPr>
                  <p:nvPr/>
                </p:nvSpPr>
                <p:spPr bwMode="auto">
                  <a:xfrm flipH="1">
                    <a:off x="4082" y="1138"/>
                    <a:ext cx="512" cy="854"/>
                  </a:xfrm>
                  <a:custGeom>
                    <a:avLst/>
                    <a:gdLst>
                      <a:gd name="T0" fmla="*/ 0 w 512"/>
                      <a:gd name="T1" fmla="*/ 854 h 854"/>
                      <a:gd name="T2" fmla="*/ 158 w 512"/>
                      <a:gd name="T3" fmla="*/ 520 h 854"/>
                      <a:gd name="T4" fmla="*/ 352 w 512"/>
                      <a:gd name="T5" fmla="*/ 154 h 854"/>
                      <a:gd name="T6" fmla="*/ 450 w 512"/>
                      <a:gd name="T7" fmla="*/ 26 h 854"/>
                      <a:gd name="T8" fmla="*/ 512 w 512"/>
                      <a:gd name="T9" fmla="*/ 0 h 8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12" h="854">
                        <a:moveTo>
                          <a:pt x="0" y="854"/>
                        </a:moveTo>
                        <a:cubicBezTo>
                          <a:pt x="26" y="798"/>
                          <a:pt x="99" y="637"/>
                          <a:pt x="158" y="520"/>
                        </a:cubicBezTo>
                        <a:cubicBezTo>
                          <a:pt x="217" y="403"/>
                          <a:pt x="303" y="236"/>
                          <a:pt x="352" y="154"/>
                        </a:cubicBezTo>
                        <a:cubicBezTo>
                          <a:pt x="401" y="72"/>
                          <a:pt x="423" y="52"/>
                          <a:pt x="450" y="26"/>
                        </a:cubicBezTo>
                        <a:cubicBezTo>
                          <a:pt x="477" y="0"/>
                          <a:pt x="499" y="5"/>
                          <a:pt x="512" y="0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rgbClr val="FF66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E1FFFD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378000"/>
                  <a:lstStyle/>
                  <a:p>
                    <a:endParaRPr lang="zh-TW" altLang="en-US"/>
                  </a:p>
                </p:txBody>
              </p:sp>
            </p:grpSp>
            <p:sp>
              <p:nvSpPr>
                <p:cNvPr id="25" name="Text Box 257"/>
                <p:cNvSpPr txBox="1">
                  <a:spLocks noChangeArrowheads="1"/>
                </p:cNvSpPr>
                <p:nvPr/>
              </p:nvSpPr>
              <p:spPr bwMode="auto">
                <a:xfrm>
                  <a:off x="1073" y="699"/>
                  <a:ext cx="3319" cy="2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rIns="0">
                  <a:spAutoFit/>
                </a:bodyPr>
                <a:lstStyle/>
                <a:p>
                  <a:pPr eaLnBrk="1" hangingPunct="1">
                    <a:spcBef>
                      <a:spcPct val="20000"/>
                    </a:spcBef>
                    <a:buClr>
                      <a:srgbClr val="2538FF"/>
                    </a:buClr>
                    <a:buFont typeface="Wingdings" panose="05000000000000000000" pitchFamily="2" charset="2"/>
                    <a:buNone/>
                  </a:pPr>
                  <a:r>
                    <a:rPr lang="en-GB" altLang="zh-TW" sz="1400" b="1" i="1">
                      <a:solidFill>
                        <a:srgbClr val="0033CC"/>
                      </a:solidFill>
                      <a:latin typeface="Verdana" panose="020B0604030504040204" pitchFamily="34" charset="0"/>
                    </a:rPr>
                    <a:t>Bulky windings with a large inner diameter</a:t>
                  </a:r>
                </a:p>
              </p:txBody>
            </p:sp>
          </p:grpSp>
          <p:sp>
            <p:nvSpPr>
              <p:cNvPr id="22" name="Text Box 258"/>
              <p:cNvSpPr txBox="1">
                <a:spLocks noChangeArrowheads="1"/>
              </p:cNvSpPr>
              <p:nvPr/>
            </p:nvSpPr>
            <p:spPr bwMode="auto">
              <a:xfrm rot="-5400000">
                <a:off x="-414" y="1634"/>
                <a:ext cx="1422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1FFFD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rIns="180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zh-TW" sz="900">
                    <a:solidFill>
                      <a:schemeClr val="accent2"/>
                    </a:solidFill>
                    <a:latin typeface="Arial" panose="020B0604020202020204" pitchFamily="34" charset="0"/>
                  </a:rPr>
                  <a:t>Peak Electric Field Strength</a:t>
                </a:r>
              </a:p>
            </p:txBody>
          </p:sp>
          <p:sp>
            <p:nvSpPr>
              <p:cNvPr id="23" name="Text Box 259"/>
              <p:cNvSpPr txBox="1">
                <a:spLocks noChangeArrowheads="1"/>
              </p:cNvSpPr>
              <p:nvPr/>
            </p:nvSpPr>
            <p:spPr bwMode="auto">
              <a:xfrm>
                <a:off x="60" y="2178"/>
                <a:ext cx="2569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1FFFD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rIns="180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zh-TW" sz="900">
                    <a:solidFill>
                      <a:schemeClr val="accent2"/>
                    </a:solidFill>
                    <a:latin typeface="Arial" panose="020B0604020202020204" pitchFamily="34" charset="0"/>
                  </a:rPr>
                  <a:t>Radial Displacement from Centre, Parallel to the Coil Surface.</a:t>
                </a:r>
              </a:p>
            </p:txBody>
          </p:sp>
        </p:grpSp>
        <p:grpSp>
          <p:nvGrpSpPr>
            <p:cNvPr id="9" name="Group 260"/>
            <p:cNvGrpSpPr>
              <a:grpSpLocks/>
            </p:cNvGrpSpPr>
            <p:nvPr/>
          </p:nvGrpSpPr>
          <p:grpSpPr bwMode="auto">
            <a:xfrm>
              <a:off x="984" y="1356"/>
              <a:ext cx="342" cy="324"/>
              <a:chOff x="984" y="1356"/>
              <a:chExt cx="342" cy="324"/>
            </a:xfrm>
          </p:grpSpPr>
          <p:sp>
            <p:nvSpPr>
              <p:cNvPr id="19" name="Line 261"/>
              <p:cNvSpPr>
                <a:spLocks noChangeShapeType="1"/>
              </p:cNvSpPr>
              <p:nvPr/>
            </p:nvSpPr>
            <p:spPr bwMode="auto">
              <a:xfrm>
                <a:off x="984" y="1440"/>
                <a:ext cx="342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78000"/>
              <a:lstStyle/>
              <a:p>
                <a:endParaRPr lang="zh-TW" altLang="en-US"/>
              </a:p>
            </p:txBody>
          </p:sp>
          <p:sp>
            <p:nvSpPr>
              <p:cNvPr id="20" name="Line 262"/>
              <p:cNvSpPr>
                <a:spLocks noChangeShapeType="1"/>
              </p:cNvSpPr>
              <p:nvPr/>
            </p:nvSpPr>
            <p:spPr bwMode="auto">
              <a:xfrm>
                <a:off x="990" y="1356"/>
                <a:ext cx="0" cy="324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78000"/>
              <a:lstStyle/>
              <a:p>
                <a:endParaRPr lang="zh-TW" altLang="en-US"/>
              </a:p>
            </p:txBody>
          </p:sp>
        </p:grpSp>
        <p:grpSp>
          <p:nvGrpSpPr>
            <p:cNvPr id="10" name="Group 263"/>
            <p:cNvGrpSpPr>
              <a:grpSpLocks/>
            </p:cNvGrpSpPr>
            <p:nvPr/>
          </p:nvGrpSpPr>
          <p:grpSpPr bwMode="auto">
            <a:xfrm>
              <a:off x="1194" y="3036"/>
              <a:ext cx="144" cy="324"/>
              <a:chOff x="1194" y="3036"/>
              <a:chExt cx="144" cy="324"/>
            </a:xfrm>
          </p:grpSpPr>
          <p:sp>
            <p:nvSpPr>
              <p:cNvPr id="17" name="Line 264"/>
              <p:cNvSpPr>
                <a:spLocks noChangeShapeType="1"/>
              </p:cNvSpPr>
              <p:nvPr/>
            </p:nvSpPr>
            <p:spPr bwMode="auto">
              <a:xfrm>
                <a:off x="1200" y="3120"/>
                <a:ext cx="138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78000"/>
              <a:lstStyle/>
              <a:p>
                <a:endParaRPr lang="zh-TW" altLang="en-US"/>
              </a:p>
            </p:txBody>
          </p:sp>
          <p:sp>
            <p:nvSpPr>
              <p:cNvPr id="18" name="Line 265"/>
              <p:cNvSpPr>
                <a:spLocks noChangeShapeType="1"/>
              </p:cNvSpPr>
              <p:nvPr/>
            </p:nvSpPr>
            <p:spPr bwMode="auto">
              <a:xfrm>
                <a:off x="1194" y="3036"/>
                <a:ext cx="0" cy="324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78000"/>
              <a:lstStyle/>
              <a:p>
                <a:endParaRPr lang="zh-TW" altLang="en-US"/>
              </a:p>
            </p:txBody>
          </p:sp>
        </p:grpSp>
        <p:grpSp>
          <p:nvGrpSpPr>
            <p:cNvPr id="11" name="Group 266"/>
            <p:cNvGrpSpPr>
              <a:grpSpLocks/>
            </p:cNvGrpSpPr>
            <p:nvPr/>
          </p:nvGrpSpPr>
          <p:grpSpPr bwMode="auto">
            <a:xfrm>
              <a:off x="5022" y="690"/>
              <a:ext cx="559" cy="450"/>
              <a:chOff x="5022" y="690"/>
              <a:chExt cx="559" cy="450"/>
            </a:xfrm>
          </p:grpSpPr>
          <p:sp>
            <p:nvSpPr>
              <p:cNvPr id="15" name="Line 267"/>
              <p:cNvSpPr>
                <a:spLocks noChangeShapeType="1"/>
              </p:cNvSpPr>
              <p:nvPr/>
            </p:nvSpPr>
            <p:spPr bwMode="auto">
              <a:xfrm flipV="1">
                <a:off x="5022" y="816"/>
                <a:ext cx="270" cy="32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oval" w="sm" len="sm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78000"/>
              <a:lstStyle/>
              <a:p>
                <a:endParaRPr lang="zh-TW" altLang="en-US"/>
              </a:p>
            </p:txBody>
          </p:sp>
          <p:sp>
            <p:nvSpPr>
              <p:cNvPr id="16" name="Rectangle 268"/>
              <p:cNvSpPr>
                <a:spLocks noChangeArrowheads="1"/>
              </p:cNvSpPr>
              <p:nvPr/>
            </p:nvSpPr>
            <p:spPr bwMode="auto">
              <a:xfrm>
                <a:off x="5037" y="690"/>
                <a:ext cx="544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1FFFD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rIns="18000">
                <a:spAutoFit/>
              </a:bodyPr>
              <a:lstStyle/>
              <a:p>
                <a:r>
                  <a:rPr lang="en-GB" altLang="zh-TW" sz="900" b="1">
                    <a:latin typeface="Arial" panose="020B0604020202020204" pitchFamily="34" charset="0"/>
                  </a:rPr>
                  <a:t>Windings  </a:t>
                </a:r>
              </a:p>
            </p:txBody>
          </p:sp>
        </p:grpSp>
        <p:grpSp>
          <p:nvGrpSpPr>
            <p:cNvPr id="12" name="Group 269"/>
            <p:cNvGrpSpPr>
              <a:grpSpLocks/>
            </p:cNvGrpSpPr>
            <p:nvPr/>
          </p:nvGrpSpPr>
          <p:grpSpPr bwMode="auto">
            <a:xfrm>
              <a:off x="5028" y="2370"/>
              <a:ext cx="559" cy="450"/>
              <a:chOff x="5022" y="690"/>
              <a:chExt cx="559" cy="450"/>
            </a:xfrm>
          </p:grpSpPr>
          <p:sp>
            <p:nvSpPr>
              <p:cNvPr id="13" name="Line 270"/>
              <p:cNvSpPr>
                <a:spLocks noChangeShapeType="1"/>
              </p:cNvSpPr>
              <p:nvPr/>
            </p:nvSpPr>
            <p:spPr bwMode="auto">
              <a:xfrm flipV="1">
                <a:off x="5022" y="816"/>
                <a:ext cx="270" cy="32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oval" w="sm" len="sm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78000"/>
              <a:lstStyle/>
              <a:p>
                <a:endParaRPr lang="zh-TW" altLang="en-US"/>
              </a:p>
            </p:txBody>
          </p:sp>
          <p:sp>
            <p:nvSpPr>
              <p:cNvPr id="14" name="Rectangle 271"/>
              <p:cNvSpPr>
                <a:spLocks noChangeArrowheads="1"/>
              </p:cNvSpPr>
              <p:nvPr/>
            </p:nvSpPr>
            <p:spPr bwMode="auto">
              <a:xfrm>
                <a:off x="5037" y="690"/>
                <a:ext cx="544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1FFFD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rIns="18000">
                <a:spAutoFit/>
              </a:bodyPr>
              <a:lstStyle/>
              <a:p>
                <a:r>
                  <a:rPr lang="en-GB" altLang="zh-TW" sz="900" b="1">
                    <a:latin typeface="Arial" panose="020B0604020202020204" pitchFamily="34" charset="0"/>
                  </a:rPr>
                  <a:t>Windings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2498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91517" y="725571"/>
            <a:ext cx="7356566" cy="862784"/>
          </a:xfrm>
        </p:spPr>
        <p:txBody>
          <a:bodyPr>
            <a:normAutofit/>
          </a:bodyPr>
          <a:lstStyle/>
          <a:p>
            <a:r>
              <a:rPr lang="en-GB" altLang="zh-TW" sz="3200" dirty="0">
                <a:latin typeface="AS_FullLifeSans" charset="0"/>
              </a:rPr>
              <a:t>Coil performance  </a:t>
            </a:r>
            <a:r>
              <a:rPr lang="en-GB" altLang="zh-TW" sz="3200" i="1" dirty="0">
                <a:latin typeface="AS_FullLifeSans" charset="0"/>
              </a:rPr>
              <a:t>(with biphasic pulse)</a:t>
            </a:r>
            <a:endParaRPr lang="zh-TW" altLang="en-US" sz="3200" dirty="0"/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4460740" y="1936796"/>
            <a:ext cx="2328862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78000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TW" sz="1400" b="1" i="1">
                <a:latin typeface="Arial" panose="020B0604020202020204" pitchFamily="34" charset="0"/>
              </a:rPr>
              <a:t>Induced electric field</a:t>
            </a:r>
            <a:r>
              <a:rPr lang="en-US" altLang="zh-TW" sz="1400" i="1">
                <a:latin typeface="Arial" panose="020B0604020202020204" pitchFamily="34" charset="0"/>
              </a:rPr>
              <a:t>  </a:t>
            </a:r>
          </a:p>
          <a:p>
            <a:pPr>
              <a:buClr>
                <a:srgbClr val="0000FF"/>
              </a:buClr>
            </a:pPr>
            <a:r>
              <a:rPr lang="en-US" altLang="zh-TW" sz="1200" b="1" i="1">
                <a:latin typeface="Arial" panose="020B0604020202020204" pitchFamily="34" charset="0"/>
              </a:rPr>
              <a:t>(100% Output Power)</a:t>
            </a:r>
          </a:p>
        </p:txBody>
      </p:sp>
      <p:graphicFrame>
        <p:nvGraphicFramePr>
          <p:cNvPr id="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752495"/>
              </p:ext>
            </p:extLst>
          </p:nvPr>
        </p:nvGraphicFramePr>
        <p:xfrm>
          <a:off x="6789602" y="2595608"/>
          <a:ext cx="3525837" cy="348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4" name="Photo Editor Photo" r:id="rId3" imgW="11895238" imgH="7590476" progId="MSPhotoEd.3">
                  <p:embed/>
                </p:oleObj>
              </mc:Choice>
              <mc:Fallback>
                <p:oleObj name="Photo Editor Photo" r:id="rId3" imgW="11895238" imgH="7590476" progId="MSPhotoEd.3">
                  <p:embed/>
                  <p:pic>
                    <p:nvPicPr>
                      <p:cNvPr id="142359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9602" y="2595608"/>
                        <a:ext cx="3525837" cy="3482975"/>
                      </a:xfrm>
                      <a:prstGeom prst="rect">
                        <a:avLst/>
                      </a:prstGeom>
                      <a:noFill/>
                      <a:ln w="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609971"/>
              </p:ext>
            </p:extLst>
          </p:nvPr>
        </p:nvGraphicFramePr>
        <p:xfrm>
          <a:off x="2031865" y="2592433"/>
          <a:ext cx="3527425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5" name="Photo Editor Photo" r:id="rId5" imgW="11990476" imgH="7552381" progId="MSPhotoEd.3">
                  <p:embed/>
                </p:oleObj>
              </mc:Choice>
              <mc:Fallback>
                <p:oleObj name="Photo Editor Photo" r:id="rId5" imgW="11990476" imgH="7552381" progId="MSPhotoEd.3">
                  <p:embed/>
                  <p:pic>
                    <p:nvPicPr>
                      <p:cNvPr id="14236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1865" y="2592433"/>
                        <a:ext cx="3527425" cy="3486150"/>
                      </a:xfrm>
                      <a:prstGeom prst="rect">
                        <a:avLst/>
                      </a:prstGeom>
                      <a:noFill/>
                      <a:ln w="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3522209" y="6246858"/>
            <a:ext cx="6029325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7800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Blue curve: measurements at the surface of the coil.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Red curve: measurements at 20mm in depth.</a:t>
            </a:r>
            <a:r>
              <a:rPr lang="en-US" altLang="zh-TW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8870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78370" y="698501"/>
            <a:ext cx="7426234" cy="650906"/>
          </a:xfrm>
        </p:spPr>
        <p:txBody>
          <a:bodyPr>
            <a:normAutofit/>
          </a:bodyPr>
          <a:lstStyle/>
          <a:p>
            <a:r>
              <a:rPr lang="en-GB" altLang="zh-TW" sz="2800" dirty="0">
                <a:latin typeface="AS_FullLifeSans" charset="0"/>
              </a:rPr>
              <a:t>Cool-Coil performance  </a:t>
            </a:r>
            <a:r>
              <a:rPr lang="en-GB" altLang="zh-TW" sz="2800" i="1" dirty="0">
                <a:latin typeface="AS_FullLifeSans" charset="0"/>
              </a:rPr>
              <a:t>(with biphasic pulse)</a:t>
            </a:r>
            <a:endParaRPr lang="zh-TW" altLang="en-US" sz="28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58414" y="1862501"/>
            <a:ext cx="1636713" cy="1509712"/>
            <a:chOff x="30" y="685"/>
            <a:chExt cx="1031" cy="951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54" y="1206"/>
              <a:ext cx="362" cy="362"/>
            </a:xfrm>
            <a:custGeom>
              <a:avLst/>
              <a:gdLst>
                <a:gd name="T0" fmla="*/ 0 w 362"/>
                <a:gd name="T1" fmla="*/ 184 h 362"/>
                <a:gd name="T2" fmla="*/ 234 w 362"/>
                <a:gd name="T3" fmla="*/ 0 h 362"/>
                <a:gd name="T4" fmla="*/ 294 w 362"/>
                <a:gd name="T5" fmla="*/ 20 h 362"/>
                <a:gd name="T6" fmla="*/ 324 w 362"/>
                <a:gd name="T7" fmla="*/ 22 h 362"/>
                <a:gd name="T8" fmla="*/ 336 w 362"/>
                <a:gd name="T9" fmla="*/ 36 h 362"/>
                <a:gd name="T10" fmla="*/ 342 w 362"/>
                <a:gd name="T11" fmla="*/ 60 h 362"/>
                <a:gd name="T12" fmla="*/ 344 w 362"/>
                <a:gd name="T13" fmla="*/ 100 h 362"/>
                <a:gd name="T14" fmla="*/ 348 w 362"/>
                <a:gd name="T15" fmla="*/ 128 h 362"/>
                <a:gd name="T16" fmla="*/ 362 w 362"/>
                <a:gd name="T17" fmla="*/ 170 h 362"/>
                <a:gd name="T18" fmla="*/ 132 w 362"/>
                <a:gd name="T19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2" h="362">
                  <a:moveTo>
                    <a:pt x="0" y="184"/>
                  </a:moveTo>
                  <a:cubicBezTo>
                    <a:pt x="39" y="154"/>
                    <a:pt x="185" y="27"/>
                    <a:pt x="234" y="0"/>
                  </a:cubicBezTo>
                  <a:lnTo>
                    <a:pt x="294" y="20"/>
                  </a:lnTo>
                  <a:cubicBezTo>
                    <a:pt x="309" y="24"/>
                    <a:pt x="317" y="19"/>
                    <a:pt x="324" y="22"/>
                  </a:cubicBezTo>
                  <a:cubicBezTo>
                    <a:pt x="331" y="25"/>
                    <a:pt x="333" y="30"/>
                    <a:pt x="336" y="36"/>
                  </a:cubicBezTo>
                  <a:cubicBezTo>
                    <a:pt x="339" y="42"/>
                    <a:pt x="341" y="49"/>
                    <a:pt x="342" y="60"/>
                  </a:cubicBezTo>
                  <a:cubicBezTo>
                    <a:pt x="343" y="71"/>
                    <a:pt x="343" y="89"/>
                    <a:pt x="344" y="100"/>
                  </a:cubicBezTo>
                  <a:cubicBezTo>
                    <a:pt x="345" y="111"/>
                    <a:pt x="345" y="116"/>
                    <a:pt x="348" y="128"/>
                  </a:cubicBezTo>
                  <a:lnTo>
                    <a:pt x="362" y="170"/>
                  </a:lnTo>
                  <a:cubicBezTo>
                    <a:pt x="326" y="209"/>
                    <a:pt x="180" y="322"/>
                    <a:pt x="132" y="362"/>
                  </a:cubicBezTo>
                </a:path>
              </a:pathLst>
            </a:custGeom>
            <a:gradFill rotWithShape="0">
              <a:gsLst>
                <a:gs pos="0">
                  <a:srgbClr val="FF9900">
                    <a:gamma/>
                    <a:tint val="0"/>
                    <a:invGamma/>
                  </a:srgbClr>
                </a:gs>
                <a:gs pos="50000">
                  <a:srgbClr val="FF9900"/>
                </a:gs>
                <a:gs pos="100000">
                  <a:srgbClr val="FF99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 cap="flat" cmpd="sng">
                  <a:solidFill>
                    <a:srgbClr val="339966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58" y="685"/>
            <a:ext cx="903" cy="8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34" name="Photo Editor Photo" r:id="rId3" imgW="4229690" imgH="3914286" progId="MSPhotoEd.3">
                    <p:embed/>
                  </p:oleObj>
                </mc:Choice>
                <mc:Fallback>
                  <p:oleObj name="Photo Editor Photo" r:id="rId3" imgW="4229690" imgH="3914286" progId="MSPhotoEd.3">
                    <p:embed/>
                    <p:pic>
                      <p:nvPicPr>
                        <p:cNvPr id="13619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lum bright="18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685"/>
                          <a:ext cx="903" cy="8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E1FFF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22" y="1262"/>
              <a:ext cx="156" cy="126"/>
            </a:xfrm>
            <a:custGeom>
              <a:avLst/>
              <a:gdLst>
                <a:gd name="T0" fmla="*/ 156 w 156"/>
                <a:gd name="T1" fmla="*/ 0 h 126"/>
                <a:gd name="T2" fmla="*/ 0 w 156"/>
                <a:gd name="T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6" h="126">
                  <a:moveTo>
                    <a:pt x="156" y="0"/>
                  </a:moveTo>
                  <a:lnTo>
                    <a:pt x="0" y="126"/>
                  </a:lnTo>
                </a:path>
              </a:pathLst>
            </a:custGeom>
            <a:noFill/>
            <a:ln w="12700" cap="flat" cmpd="sng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48" y="1470"/>
              <a:ext cx="198" cy="166"/>
            </a:xfrm>
            <a:custGeom>
              <a:avLst/>
              <a:gdLst>
                <a:gd name="T0" fmla="*/ 198 w 198"/>
                <a:gd name="T1" fmla="*/ 0 h 166"/>
                <a:gd name="T2" fmla="*/ 0 w 198"/>
                <a:gd name="T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8" h="166">
                  <a:moveTo>
                    <a:pt x="198" y="0"/>
                  </a:moveTo>
                  <a:lnTo>
                    <a:pt x="0" y="166"/>
                  </a:lnTo>
                </a:path>
              </a:pathLst>
            </a:custGeom>
            <a:noFill/>
            <a:ln w="12700" cap="flat" cmpd="sng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0" y="1166"/>
              <a:ext cx="180" cy="140"/>
            </a:xfrm>
            <a:custGeom>
              <a:avLst/>
              <a:gdLst>
                <a:gd name="T0" fmla="*/ 180 w 180"/>
                <a:gd name="T1" fmla="*/ 0 h 140"/>
                <a:gd name="T2" fmla="*/ 0 w 180"/>
                <a:gd name="T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0" h="140">
                  <a:moveTo>
                    <a:pt x="180" y="0"/>
                  </a:moveTo>
                  <a:lnTo>
                    <a:pt x="0" y="140"/>
                  </a:lnTo>
                </a:path>
              </a:pathLst>
            </a:custGeom>
            <a:noFill/>
            <a:ln w="12700" cap="flat" cmpd="sng">
              <a:solidFill>
                <a:srgbClr val="3366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104" y="1356"/>
              <a:ext cx="128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323476" y="3049951"/>
            <a:ext cx="476251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3399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700" b="1">
                <a:latin typeface="Arial" panose="020B0604020202020204" pitchFamily="34" charset="0"/>
              </a:rPr>
              <a:t>± 3cm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298202" y="3027726"/>
            <a:ext cx="4217987" cy="3597275"/>
            <a:chOff x="559" y="1419"/>
            <a:chExt cx="2657" cy="2266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559" y="1741"/>
            <a:ext cx="2657" cy="1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35" name="Photo Editor Photo" r:id="rId5" imgW="10495238" imgH="6733333" progId="MSPhotoEd.3">
                    <p:embed/>
                  </p:oleObj>
                </mc:Choice>
                <mc:Fallback>
                  <p:oleObj name="Photo Editor Photo" r:id="rId5" imgW="10495238" imgH="6733333" progId="MSPhotoEd.3">
                    <p:embed/>
                    <p:pic>
                      <p:nvPicPr>
                        <p:cNvPr id="13620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9" y="1741"/>
                          <a:ext cx="2657" cy="19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3399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292" y="1419"/>
              <a:ext cx="105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78000">
              <a:spAutoFit/>
            </a:bodyPr>
            <a:lstStyle/>
            <a:p>
              <a:pPr>
                <a:buClr>
                  <a:srgbClr val="0000FF"/>
                </a:buClr>
              </a:pPr>
              <a:r>
                <a:rPr lang="en-US" altLang="zh-TW" sz="1200" b="1" i="1">
                  <a:latin typeface="Arial" panose="020B0604020202020204" pitchFamily="34" charset="0"/>
                </a:rPr>
                <a:t>Radial Distance</a:t>
              </a:r>
              <a:endParaRPr lang="en-US" altLang="zh-TW" sz="1000" b="1" i="1">
                <a:latin typeface="Arial" panose="020B0604020202020204" pitchFamily="34" charset="0"/>
              </a:endParaRPr>
            </a:p>
            <a:p>
              <a:pPr>
                <a:buClr>
                  <a:srgbClr val="0000FF"/>
                </a:buClr>
              </a:pPr>
              <a:r>
                <a:rPr lang="en-US" altLang="zh-TW" sz="800" i="1">
                  <a:latin typeface="Arial" panose="020B0604020202020204" pitchFamily="34" charset="0"/>
                </a:rPr>
                <a:t>Blue: Surface of the coil</a:t>
              </a:r>
            </a:p>
            <a:p>
              <a:pPr>
                <a:buClr>
                  <a:srgbClr val="0000FF"/>
                </a:buClr>
              </a:pPr>
              <a:r>
                <a:rPr lang="en-US" altLang="zh-TW" sz="800" i="1">
                  <a:latin typeface="Arial" panose="020B0604020202020204" pitchFamily="34" charset="0"/>
                </a:rPr>
                <a:t>Red: 2cm above the coil</a:t>
              </a: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812" y="2898"/>
              <a:ext cx="64" cy="7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3399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12" y="1877"/>
              <a:ext cx="64" cy="73"/>
            </a:xfrm>
            <a:prstGeom prst="ellipse">
              <a:avLst/>
            </a:prstGeom>
            <a:solidFill>
              <a:srgbClr val="3366FF"/>
            </a:solidFill>
            <a:ln w="0">
              <a:solidFill>
                <a:srgbClr val="3399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514352" y="2119676"/>
            <a:ext cx="3862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78000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zh-TW" sz="1400" b="1" i="1">
                <a:latin typeface="Arial" panose="020B0604020202020204" pitchFamily="34" charset="0"/>
              </a:rPr>
              <a:t>Induced electric field</a:t>
            </a:r>
            <a:r>
              <a:rPr lang="en-US" altLang="zh-TW" sz="1400" i="1">
                <a:latin typeface="Arial" panose="020B0604020202020204" pitchFamily="34" charset="0"/>
              </a:rPr>
              <a:t>  </a:t>
            </a:r>
            <a:r>
              <a:rPr lang="en-US" altLang="zh-TW" sz="1200" b="1" i="1">
                <a:latin typeface="Arial" panose="020B0604020202020204" pitchFamily="34" charset="0"/>
              </a:rPr>
              <a:t>(100% Output Power)</a:t>
            </a:r>
          </a:p>
        </p:txBody>
      </p: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6654302" y="3037251"/>
            <a:ext cx="3440112" cy="3589337"/>
            <a:chOff x="3303" y="1425"/>
            <a:chExt cx="2167" cy="2261"/>
          </a:xfrm>
        </p:grpSpPr>
        <p:grpSp>
          <p:nvGrpSpPr>
            <p:cNvPr id="19" name="Group 19"/>
            <p:cNvGrpSpPr>
              <a:grpSpLocks/>
            </p:cNvGrpSpPr>
            <p:nvPr/>
          </p:nvGrpSpPr>
          <p:grpSpPr bwMode="auto">
            <a:xfrm>
              <a:off x="3303" y="1714"/>
              <a:ext cx="2167" cy="1972"/>
              <a:chOff x="933" y="2500"/>
              <a:chExt cx="2198" cy="1342"/>
            </a:xfrm>
          </p:grpSpPr>
          <p:graphicFrame>
            <p:nvGraphicFramePr>
              <p:cNvPr id="21" name="Object 20"/>
              <p:cNvGraphicFramePr>
                <a:graphicFrameLocks noChangeAspect="1"/>
              </p:cNvGraphicFramePr>
              <p:nvPr/>
            </p:nvGraphicFramePr>
            <p:xfrm>
              <a:off x="933" y="2500"/>
              <a:ext cx="2198" cy="13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36" name="Photo Editor Photo" r:id="rId7" imgW="9409524" imgH="6638095" progId="MSPhotoEd.3">
                      <p:embed/>
                    </p:oleObj>
                  </mc:Choice>
                  <mc:Fallback>
                    <p:oleObj name="Photo Editor Photo" r:id="rId7" imgW="9409524" imgH="6638095" progId="MSPhotoEd.3">
                      <p:embed/>
                      <p:pic>
                        <p:nvPicPr>
                          <p:cNvPr id="136212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33" y="2500"/>
                            <a:ext cx="2198" cy="134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5875">
                                <a:solidFill>
                                  <a:srgbClr val="339966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>
                <a:off x="1704" y="3300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3" name="Oval 22"/>
              <p:cNvSpPr>
                <a:spLocks noChangeArrowheads="1"/>
              </p:cNvSpPr>
              <p:nvPr/>
            </p:nvSpPr>
            <p:spPr bwMode="auto">
              <a:xfrm>
                <a:off x="1033" y="2610"/>
                <a:ext cx="56" cy="56"/>
              </a:xfrm>
              <a:prstGeom prst="ellipse">
                <a:avLst/>
              </a:prstGeom>
              <a:solidFill>
                <a:srgbClr val="3366FF"/>
              </a:solidFill>
              <a:ln w="0">
                <a:solidFill>
                  <a:srgbClr val="3399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3788" y="1425"/>
              <a:ext cx="113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78000">
              <a:spAutoFit/>
            </a:bodyPr>
            <a:lstStyle/>
            <a:p>
              <a:pPr>
                <a:buClr>
                  <a:srgbClr val="0000FF"/>
                </a:buClr>
              </a:pPr>
              <a:r>
                <a:rPr lang="en-US" altLang="zh-TW" sz="1200" b="1" i="1">
                  <a:latin typeface="Arial" panose="020B0604020202020204" pitchFamily="34" charset="0"/>
                </a:rPr>
                <a:t>Vertical Distance</a:t>
              </a:r>
              <a:endParaRPr lang="en-US" altLang="zh-TW" sz="1000" b="1" i="1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323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4461" y="673411"/>
            <a:ext cx="8366760" cy="729261"/>
          </a:xfrm>
        </p:spPr>
        <p:txBody>
          <a:bodyPr>
            <a:normAutofit/>
          </a:bodyPr>
          <a:lstStyle/>
          <a:p>
            <a:r>
              <a:rPr lang="en-GB" altLang="zh-TW" sz="3600" dirty="0">
                <a:latin typeface="AS_FullLifeSans" charset="0"/>
              </a:rPr>
              <a:t>Cool-Coil performance  </a:t>
            </a:r>
            <a:r>
              <a:rPr lang="en-GB" altLang="zh-TW" sz="2800" i="1" dirty="0">
                <a:latin typeface="AS_FullLifeSans" charset="0"/>
              </a:rPr>
              <a:t>(with biphasic pulse)</a:t>
            </a:r>
            <a:endParaRPr lang="zh-TW" altLang="en-US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555864"/>
              </p:ext>
            </p:extLst>
          </p:nvPr>
        </p:nvGraphicFramePr>
        <p:xfrm>
          <a:off x="651420" y="1923461"/>
          <a:ext cx="1433513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5" name="Photo Editor Photo" r:id="rId3" imgW="4229690" imgH="3914286" progId="MSPhotoEd.3">
                  <p:embed/>
                </p:oleObj>
              </mc:Choice>
              <mc:Fallback>
                <p:oleObj name="Photo Editor Photo" r:id="rId3" imgW="4229690" imgH="3914286" progId="MSPhotoEd.3">
                  <p:embed/>
                  <p:pic>
                    <p:nvPicPr>
                      <p:cNvPr id="137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420" y="1923461"/>
                        <a:ext cx="1433513" cy="132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1FFF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2193700" y="2172698"/>
            <a:ext cx="3217862" cy="2489200"/>
            <a:chOff x="853" y="2277"/>
            <a:chExt cx="2027" cy="1568"/>
          </a:xfrm>
        </p:grpSpPr>
        <p:graphicFrame>
          <p:nvGraphicFramePr>
            <p:cNvPr id="6" name="Object 6"/>
            <p:cNvGraphicFramePr>
              <a:graphicFrameLocks noChangeAspect="1"/>
            </p:cNvGraphicFramePr>
            <p:nvPr/>
          </p:nvGraphicFramePr>
          <p:xfrm>
            <a:off x="853" y="2383"/>
            <a:ext cx="2027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6" name="Photo Editor Photo" r:id="rId5" imgW="9716856" imgH="7009524" progId="MSPhotoEd.3">
                    <p:embed/>
                  </p:oleObj>
                </mc:Choice>
                <mc:Fallback>
                  <p:oleObj name="Photo Editor Photo" r:id="rId5" imgW="9716856" imgH="7009524" progId="MSPhotoEd.3">
                    <p:embed/>
                    <p:pic>
                      <p:nvPicPr>
                        <p:cNvPr id="137222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" y="2383"/>
                          <a:ext cx="2027" cy="1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3399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177" y="2277"/>
              <a:ext cx="13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78000">
              <a:spAutoFit/>
            </a:bodyPr>
            <a:lstStyle/>
            <a:p>
              <a:pPr>
                <a:buClr>
                  <a:srgbClr val="0000FF"/>
                </a:buClr>
              </a:pPr>
              <a:r>
                <a:rPr lang="en-US" altLang="zh-TW" sz="1200" b="1" i="1">
                  <a:latin typeface="Arial" panose="020B0604020202020204" pitchFamily="34" charset="0"/>
                </a:rPr>
                <a:t>Sound Level at 10pps</a:t>
              </a:r>
              <a:endParaRPr lang="en-US" altLang="zh-TW" sz="800" i="1"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6936649" y="1923461"/>
            <a:ext cx="3438525" cy="4789487"/>
            <a:chOff x="3060" y="813"/>
            <a:chExt cx="2166" cy="3017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060" y="970"/>
              <a:ext cx="2166" cy="2860"/>
              <a:chOff x="3492" y="1048"/>
              <a:chExt cx="2166" cy="2644"/>
            </a:xfrm>
          </p:grpSpPr>
          <p:graphicFrame>
            <p:nvGraphicFramePr>
              <p:cNvPr id="11" name="Object 10"/>
              <p:cNvGraphicFramePr>
                <a:graphicFrameLocks noChangeAspect="1"/>
              </p:cNvGraphicFramePr>
              <p:nvPr/>
            </p:nvGraphicFramePr>
            <p:xfrm>
              <a:off x="3492" y="1048"/>
              <a:ext cx="2166" cy="26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57" name="Photo Editor Photo" r:id="rId7" imgW="6106377" imgH="7361905" progId="MSPhotoEd.3">
                      <p:embed/>
                    </p:oleObj>
                  </mc:Choice>
                  <mc:Fallback>
                    <p:oleObj name="Photo Editor Photo" r:id="rId7" imgW="6106377" imgH="7361905" progId="MSPhotoEd.3">
                      <p:embed/>
                      <p:pic>
                        <p:nvPicPr>
                          <p:cNvPr id="137226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2" y="1048"/>
                            <a:ext cx="2166" cy="26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5875">
                                <a:solidFill>
                                  <a:srgbClr val="339966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3810" y="2904"/>
                <a:ext cx="648" cy="579"/>
              </a:xfrm>
              <a:custGeom>
                <a:avLst/>
                <a:gdLst>
                  <a:gd name="T0" fmla="*/ 648 w 648"/>
                  <a:gd name="T1" fmla="*/ 579 h 579"/>
                  <a:gd name="T2" fmla="*/ 648 w 648"/>
                  <a:gd name="T3" fmla="*/ 0 h 579"/>
                  <a:gd name="T4" fmla="*/ 0 w 648"/>
                  <a:gd name="T5" fmla="*/ 0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8" h="579">
                    <a:moveTo>
                      <a:pt x="648" y="579"/>
                    </a:moveTo>
                    <a:lnTo>
                      <a:pt x="648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rnd" cmpd="sng">
                <a:solidFill>
                  <a:srgbClr val="3366FF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3813" y="3399"/>
                <a:ext cx="1161" cy="87"/>
              </a:xfrm>
              <a:custGeom>
                <a:avLst/>
                <a:gdLst>
                  <a:gd name="T0" fmla="*/ 1161 w 1161"/>
                  <a:gd name="T1" fmla="*/ 87 h 87"/>
                  <a:gd name="T2" fmla="*/ 1158 w 1161"/>
                  <a:gd name="T3" fmla="*/ 0 h 87"/>
                  <a:gd name="T4" fmla="*/ 0 w 1161"/>
                  <a:gd name="T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61" h="87">
                    <a:moveTo>
                      <a:pt x="1161" y="87"/>
                    </a:moveTo>
                    <a:lnTo>
                      <a:pt x="1158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rnd" cmpd="sng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534" y="813"/>
              <a:ext cx="137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66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78000">
              <a:spAutoFit/>
            </a:bodyPr>
            <a:lstStyle/>
            <a:p>
              <a:pPr>
                <a:buClr>
                  <a:srgbClr val="0000FF"/>
                </a:buClr>
              </a:pPr>
              <a:r>
                <a:rPr lang="en-US" altLang="zh-TW" sz="1200" b="1" i="1">
                  <a:latin typeface="Arial" panose="020B0604020202020204" pitchFamily="34" charset="0"/>
                </a:rPr>
                <a:t>Continuous stimulation</a:t>
              </a:r>
            </a:p>
            <a:p>
              <a:pPr>
                <a:buClr>
                  <a:srgbClr val="0000FF"/>
                </a:buClr>
              </a:pPr>
              <a:r>
                <a:rPr lang="en-US" altLang="zh-TW" sz="800" i="1">
                  <a:latin typeface="Arial" panose="020B0604020202020204" pitchFamily="34" charset="0"/>
                </a:rPr>
                <a:t>(Extrapolation)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3124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7291" y="647407"/>
            <a:ext cx="4543697" cy="662486"/>
          </a:xfrm>
        </p:spPr>
        <p:txBody>
          <a:bodyPr>
            <a:normAutofit/>
          </a:bodyPr>
          <a:lstStyle/>
          <a:p>
            <a:r>
              <a:rPr lang="en-GB" altLang="zh-TW" sz="3200" dirty="0">
                <a:latin typeface="AS_FullLifeSans" charset="0"/>
              </a:rPr>
              <a:t>Magnetic Radiation</a:t>
            </a:r>
            <a:endParaRPr lang="zh-TW" altLang="en-US" sz="32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38184" y="1405437"/>
            <a:ext cx="35258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sz="1400" dirty="0">
                <a:solidFill>
                  <a:srgbClr val="333333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The magnetic field at one point is inversely proportional to the square of its distance from the coil.</a:t>
            </a:r>
          </a:p>
        </p:txBody>
      </p:sp>
      <p:graphicFrame>
        <p:nvGraphicFramePr>
          <p:cNvPr id="5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749590"/>
              </p:ext>
            </p:extLst>
          </p:nvPr>
        </p:nvGraphicFramePr>
        <p:xfrm>
          <a:off x="3600041" y="2874962"/>
          <a:ext cx="2018645" cy="141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0" name="Photo Editor Photo" r:id="rId3" imgW="10457143" imgH="6582694" progId="MSPhotoEd.3">
                  <p:embed/>
                </p:oleObj>
              </mc:Choice>
              <mc:Fallback>
                <p:oleObj name="Photo Editor Photo" r:id="rId3" imgW="10457143" imgH="6582694" progId="MSPhotoEd.3">
                  <p:embed/>
                  <p:pic>
                    <p:nvPicPr>
                      <p:cNvPr id="146485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041" y="2874962"/>
                        <a:ext cx="2018645" cy="141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344922"/>
              </p:ext>
            </p:extLst>
          </p:nvPr>
        </p:nvGraphicFramePr>
        <p:xfrm>
          <a:off x="6415903" y="2547938"/>
          <a:ext cx="3238500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1" name="Photo Editor Photo" r:id="rId5" imgW="7961905" imgH="7535327" progId="MSPhotoEd.3">
                  <p:embed/>
                </p:oleObj>
              </mc:Choice>
              <mc:Fallback>
                <p:oleObj name="Photo Editor Photo" r:id="rId5" imgW="7961905" imgH="7535327" progId="MSPhotoEd.3">
                  <p:embed/>
                  <p:pic>
                    <p:nvPicPr>
                      <p:cNvPr id="146487" name="Object 55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5903" y="2547938"/>
                        <a:ext cx="3238500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171836"/>
              </p:ext>
            </p:extLst>
          </p:nvPr>
        </p:nvGraphicFramePr>
        <p:xfrm>
          <a:off x="1239429" y="4695825"/>
          <a:ext cx="2036801" cy="109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2" name="Photo Editor Photo" r:id="rId7" imgW="9345329" imgH="5009524" progId="MSPhotoEd.3">
                  <p:embed/>
                </p:oleObj>
              </mc:Choice>
              <mc:Fallback>
                <p:oleObj name="Photo Editor Photo" r:id="rId7" imgW="9345329" imgH="5009524" progId="MSPhotoEd.3">
                  <p:embed/>
                  <p:pic>
                    <p:nvPicPr>
                      <p:cNvPr id="146489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429" y="4695825"/>
                        <a:ext cx="2036801" cy="109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860296"/>
              </p:ext>
            </p:extLst>
          </p:nvPr>
        </p:nvGraphicFramePr>
        <p:xfrm>
          <a:off x="3600042" y="4614861"/>
          <a:ext cx="1941068" cy="1280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3" name="Photo Editor Photo" r:id="rId9" imgW="10600000" imgH="7000000" progId="MSPhotoEd.3">
                  <p:embed/>
                </p:oleObj>
              </mc:Choice>
              <mc:Fallback>
                <p:oleObj name="Photo Editor Photo" r:id="rId9" imgW="10600000" imgH="7000000" progId="MSPhotoEd.3">
                  <p:embed/>
                  <p:pic>
                    <p:nvPicPr>
                      <p:cNvPr id="14649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-6000"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042" y="4614861"/>
                        <a:ext cx="1941068" cy="1280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95174"/>
              </p:ext>
            </p:extLst>
          </p:nvPr>
        </p:nvGraphicFramePr>
        <p:xfrm>
          <a:off x="1007654" y="2989262"/>
          <a:ext cx="2550128" cy="140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4" name="Photo Editor Photo" r:id="rId11" imgW="10190476" imgH="5630061" progId="MSPhotoEd.3">
                  <p:embed/>
                </p:oleObj>
              </mc:Choice>
              <mc:Fallback>
                <p:oleObj name="Photo Editor Photo" r:id="rId11" imgW="10190476" imgH="5630061" progId="MSPhotoEd.3">
                  <p:embed/>
                  <p:pic>
                    <p:nvPicPr>
                      <p:cNvPr id="14643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654" y="2989262"/>
                        <a:ext cx="2550128" cy="1409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2051542"/>
              </p:ext>
            </p:extLst>
          </p:nvPr>
        </p:nvGraphicFramePr>
        <p:xfrm>
          <a:off x="6476864" y="254001"/>
          <a:ext cx="3238500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5" name="Photo Editor Photo" r:id="rId13" imgW="7935433" imgH="7523810" progId="MSPhotoEd.3">
                  <p:embed/>
                </p:oleObj>
              </mc:Choice>
              <mc:Fallback>
                <p:oleObj name="Photo Editor Photo" r:id="rId13" imgW="7935433" imgH="7523810" progId="MSPhotoEd.3">
                  <p:embed/>
                  <p:pic>
                    <p:nvPicPr>
                      <p:cNvPr id="146486" name="Object 5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6864" y="254001"/>
                        <a:ext cx="3238500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461360"/>
              </p:ext>
            </p:extLst>
          </p:nvPr>
        </p:nvGraphicFramePr>
        <p:xfrm>
          <a:off x="6415903" y="4841875"/>
          <a:ext cx="3238500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6" name="Photo Editor Photo" r:id="rId15" imgW="7992591" imgH="7552381" progId="MSPhotoEd.3">
                  <p:embed/>
                </p:oleObj>
              </mc:Choice>
              <mc:Fallback>
                <p:oleObj name="Photo Editor Photo" r:id="rId15" imgW="7992591" imgH="7552381" progId="MSPhotoEd.3">
                  <p:embed/>
                  <p:pic>
                    <p:nvPicPr>
                      <p:cNvPr id="146488" name="Object 56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5903" y="4841875"/>
                        <a:ext cx="3238500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7727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6623" y="609699"/>
            <a:ext cx="4763610" cy="677564"/>
          </a:xfrm>
        </p:spPr>
        <p:txBody>
          <a:bodyPr/>
          <a:lstStyle/>
          <a:p>
            <a:r>
              <a:rPr lang="en-US" altLang="zh-TW" dirty="0" err="1"/>
              <a:t>MagPro</a:t>
            </a:r>
            <a:r>
              <a:rPr lang="en-US" altLang="zh-TW" dirty="0"/>
              <a:t> Family</a:t>
            </a:r>
            <a:endParaRPr lang="zh-TW" altLang="en-US" dirty="0"/>
          </a:p>
        </p:txBody>
      </p:sp>
      <p:pic>
        <p:nvPicPr>
          <p:cNvPr id="4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76" y="1531968"/>
            <a:ext cx="6598549" cy="4752422"/>
          </a:xfrm>
          <a:prstGeom prst="rect">
            <a:avLst/>
          </a:prstGeom>
        </p:spPr>
      </p:pic>
      <p:pic>
        <p:nvPicPr>
          <p:cNvPr id="5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116" y="772603"/>
            <a:ext cx="4498730" cy="32413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84" y="2631496"/>
            <a:ext cx="4918283" cy="374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51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MagPro</a:t>
            </a:r>
            <a:r>
              <a:rPr lang="en-US" altLang="zh-TW" dirty="0"/>
              <a:t> Family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72" y="2058047"/>
            <a:ext cx="2845391" cy="189251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45" y="1964832"/>
            <a:ext cx="2849825" cy="189546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96" y="4317922"/>
            <a:ext cx="3400239" cy="226155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37" y="4794282"/>
            <a:ext cx="3102793" cy="206371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44" y="2077081"/>
            <a:ext cx="3262000" cy="216960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318022" y="1681186"/>
            <a:ext cx="180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MagPro</a:t>
            </a:r>
            <a:r>
              <a:rPr lang="en-US" altLang="zh-TW" dirty="0"/>
              <a:t> Compact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467103" y="1688715"/>
            <a:ext cx="13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MagPro</a:t>
            </a:r>
            <a:r>
              <a:rPr lang="en-US" altLang="zh-TW" dirty="0"/>
              <a:t> R30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8734952" y="1688715"/>
            <a:ext cx="236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MagPro</a:t>
            </a:r>
            <a:r>
              <a:rPr lang="en-US" altLang="zh-TW" dirty="0"/>
              <a:t> X100 with M.O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610516" y="4424950"/>
            <a:ext cx="14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MagPro</a:t>
            </a:r>
            <a:r>
              <a:rPr lang="en-US" altLang="zh-TW" dirty="0"/>
              <a:t> R100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8081482" y="4404886"/>
            <a:ext cx="13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MagPro</a:t>
            </a:r>
            <a:r>
              <a:rPr lang="en-US" altLang="zh-TW" dirty="0"/>
              <a:t> R20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1980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5867494" cy="741296"/>
          </a:xfrm>
        </p:spPr>
        <p:txBody>
          <a:bodyPr/>
          <a:lstStyle/>
          <a:p>
            <a:r>
              <a:rPr lang="en-US" altLang="zh-TW" dirty="0" err="1"/>
              <a:t>MagPro</a:t>
            </a:r>
            <a:r>
              <a:rPr lang="en-US" altLang="zh-TW" dirty="0"/>
              <a:t> Family - Routine</a:t>
            </a:r>
            <a:endParaRPr lang="zh-TW" altLang="en-US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1259619" y="1365406"/>
            <a:ext cx="3093720" cy="1265472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de-DE" sz="1400" b="1" i="1" dirty="0" err="1">
                <a:solidFill>
                  <a:srgbClr val="0070C0"/>
                </a:solidFill>
              </a:rPr>
              <a:t>MagPro</a:t>
            </a:r>
            <a:r>
              <a:rPr lang="de-DE" sz="1400" b="1" i="1" dirty="0">
                <a:solidFill>
                  <a:srgbClr val="0070C0"/>
                </a:solidFill>
              </a:rPr>
              <a:t> R20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stimulation</a:t>
            </a:r>
            <a:r>
              <a:rPr lang="de-DE" sz="1400" dirty="0"/>
              <a:t> </a:t>
            </a:r>
            <a:r>
              <a:rPr lang="de-DE" sz="1400" dirty="0" err="1"/>
              <a:t>frequency</a:t>
            </a:r>
            <a:r>
              <a:rPr lang="de-DE" sz="1400" dirty="0"/>
              <a:t> 1-20 Hz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biphasic</a:t>
            </a:r>
            <a:r>
              <a:rPr lang="de-DE" sz="1400" dirty="0"/>
              <a:t> </a:t>
            </a:r>
            <a:r>
              <a:rPr lang="de-DE" sz="1400" dirty="0" err="1"/>
              <a:t>waveform</a:t>
            </a:r>
            <a:endParaRPr lang="de-DE" sz="1400" dirty="0"/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documentation</a:t>
            </a:r>
            <a:r>
              <a:rPr lang="de-DE" sz="1400" dirty="0"/>
              <a:t> and </a:t>
            </a:r>
            <a:r>
              <a:rPr lang="de-DE" sz="1400" dirty="0" err="1"/>
              <a:t>report</a:t>
            </a:r>
            <a:r>
              <a:rPr lang="de-DE" sz="1400" dirty="0"/>
              <a:t> via </a:t>
            </a:r>
            <a:r>
              <a:rPr lang="de-DE" sz="1400" dirty="0" err="1"/>
              <a:t>WiFi</a:t>
            </a:r>
            <a:endParaRPr lang="de-DE" sz="1400" dirty="0"/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standard</a:t>
            </a:r>
            <a:r>
              <a:rPr lang="de-DE" sz="1400" dirty="0"/>
              <a:t> and </a:t>
            </a:r>
            <a:r>
              <a:rPr lang="de-DE" sz="1400" dirty="0" err="1"/>
              <a:t>static</a:t>
            </a:r>
            <a:r>
              <a:rPr lang="de-DE" sz="1400" dirty="0"/>
              <a:t> </a:t>
            </a:r>
            <a:r>
              <a:rPr lang="de-DE" sz="1400" dirty="0" err="1"/>
              <a:t>cooled</a:t>
            </a:r>
            <a:r>
              <a:rPr lang="de-DE" sz="1400" dirty="0"/>
              <a:t> </a:t>
            </a:r>
            <a:r>
              <a:rPr lang="de-DE" sz="1400" dirty="0" err="1"/>
              <a:t>coils</a:t>
            </a:r>
            <a:endParaRPr lang="de-DE" sz="1400" dirty="0"/>
          </a:p>
          <a:p>
            <a:pPr marL="0" indent="0">
              <a:spcBef>
                <a:spcPts val="400"/>
              </a:spcBef>
              <a:buNone/>
            </a:pP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1" b="91339" l="5448" r="93232">
                        <a14:foregroundMark x1="6892" y1="52641" x2="49979" y2="59214"/>
                        <a14:foregroundMark x1="28271" y1="52826" x2="35039" y2="47666"/>
                        <a14:foregroundMark x1="7511" y1="57371" x2="19604" y2="78440"/>
                        <a14:foregroundMark x1="60545" y1="40971" x2="85266" y2="20332"/>
                        <a14:foregroundMark x1="13619" y1="52396" x2="30376" y2="49263"/>
                        <a14:foregroundMark x1="35576" y1="47789" x2="48824" y2="57924"/>
                        <a14:foregroundMark x1="9203" y1="52396" x2="33265" y2="48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73" y="2330193"/>
            <a:ext cx="3271043" cy="2198169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6113752" y="1365406"/>
            <a:ext cx="4286597" cy="156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de-DE" sz="1400" b="1" i="1" dirty="0" err="1">
                <a:solidFill>
                  <a:srgbClr val="0070C0"/>
                </a:solidFill>
              </a:rPr>
              <a:t>MagPro</a:t>
            </a:r>
            <a:r>
              <a:rPr lang="de-DE" sz="1400" b="1" i="1" dirty="0">
                <a:solidFill>
                  <a:srgbClr val="0070C0"/>
                </a:solidFill>
              </a:rPr>
              <a:t> R30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stimulation</a:t>
            </a:r>
            <a:r>
              <a:rPr lang="de-DE" sz="1400" dirty="0"/>
              <a:t> </a:t>
            </a:r>
            <a:r>
              <a:rPr lang="de-DE" sz="1400" dirty="0" err="1"/>
              <a:t>frequency</a:t>
            </a:r>
            <a:r>
              <a:rPr lang="de-DE" sz="1400" dirty="0"/>
              <a:t> 0.1-30 Hz (80 Hz*)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biphasic</a:t>
            </a:r>
            <a:r>
              <a:rPr lang="de-DE" sz="1400" dirty="0"/>
              <a:t> </a:t>
            </a:r>
            <a:r>
              <a:rPr lang="de-DE" sz="1400" dirty="0" err="1"/>
              <a:t>waveform</a:t>
            </a:r>
            <a:r>
              <a:rPr lang="de-DE" sz="1400" dirty="0"/>
              <a:t>, (</a:t>
            </a:r>
            <a:r>
              <a:rPr lang="de-DE" sz="1400" dirty="0" err="1"/>
              <a:t>ThetaBurstStimulation</a:t>
            </a:r>
            <a:r>
              <a:rPr lang="de-DE" sz="1400" dirty="0"/>
              <a:t>*)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documentation</a:t>
            </a:r>
            <a:r>
              <a:rPr lang="de-DE" sz="1400" dirty="0"/>
              <a:t> and </a:t>
            </a:r>
            <a:r>
              <a:rPr lang="de-DE" sz="1400" dirty="0" err="1"/>
              <a:t>report</a:t>
            </a:r>
            <a:r>
              <a:rPr lang="de-DE" sz="1400" dirty="0"/>
              <a:t> via MS Excel*)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standard</a:t>
            </a:r>
            <a:r>
              <a:rPr lang="de-DE" sz="1400" dirty="0"/>
              <a:t>, </a:t>
            </a:r>
            <a:r>
              <a:rPr lang="de-DE" sz="1400" dirty="0" err="1"/>
              <a:t>static</a:t>
            </a:r>
            <a:r>
              <a:rPr lang="de-DE" sz="1400" dirty="0"/>
              <a:t> </a:t>
            </a:r>
            <a:r>
              <a:rPr lang="de-DE" sz="1400" dirty="0" err="1"/>
              <a:t>cooled</a:t>
            </a:r>
            <a:r>
              <a:rPr lang="de-DE" sz="1400" dirty="0"/>
              <a:t> and </a:t>
            </a:r>
            <a:r>
              <a:rPr lang="de-DE" sz="1400" dirty="0" err="1"/>
              <a:t>continuous</a:t>
            </a:r>
            <a:r>
              <a:rPr lang="de-DE" sz="1400" dirty="0"/>
              <a:t> </a:t>
            </a:r>
            <a:r>
              <a:rPr lang="de-DE" sz="1400" dirty="0" err="1"/>
              <a:t>cooled</a:t>
            </a:r>
            <a:r>
              <a:rPr lang="de-DE" sz="1400" dirty="0"/>
              <a:t> </a:t>
            </a:r>
            <a:r>
              <a:rPr lang="de-DE" sz="1400" dirty="0" err="1"/>
              <a:t>coils</a:t>
            </a:r>
            <a:endParaRPr lang="de-DE" sz="1400" dirty="0"/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upgradeable</a:t>
            </a:r>
            <a:r>
              <a:rPr lang="de-DE" sz="1400" dirty="0"/>
              <a:t> for </a:t>
            </a:r>
            <a:r>
              <a:rPr lang="de-DE" sz="1400" dirty="0" err="1"/>
              <a:t>advanced</a:t>
            </a:r>
            <a:r>
              <a:rPr lang="de-DE" sz="1400" dirty="0"/>
              <a:t> </a:t>
            </a:r>
            <a:r>
              <a:rPr lang="de-DE" sz="1400" dirty="0" err="1"/>
              <a:t>science</a:t>
            </a:r>
            <a:endParaRPr lang="de-DE" sz="1400" dirty="0"/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endParaRPr lang="de-DE" sz="1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>
          <a:xfrm>
            <a:off x="8030403" y="3115442"/>
            <a:ext cx="3135284" cy="1235105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6113752" y="4701583"/>
            <a:ext cx="4286597" cy="156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de-DE" sz="1400" b="1" i="1" dirty="0" err="1">
                <a:solidFill>
                  <a:srgbClr val="0070C0"/>
                </a:solidFill>
              </a:rPr>
              <a:t>MagPro</a:t>
            </a:r>
            <a:r>
              <a:rPr lang="de-DE" sz="1400" b="1" i="1" dirty="0">
                <a:solidFill>
                  <a:srgbClr val="0070C0"/>
                </a:solidFill>
              </a:rPr>
              <a:t> X100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stimulation</a:t>
            </a:r>
            <a:r>
              <a:rPr lang="de-DE" sz="1400" dirty="0"/>
              <a:t> </a:t>
            </a:r>
            <a:r>
              <a:rPr lang="de-DE" sz="1400" dirty="0" err="1"/>
              <a:t>frequency</a:t>
            </a:r>
            <a:r>
              <a:rPr lang="de-DE" sz="1400" dirty="0"/>
              <a:t> 0.1-100 Hz (250 Hz*)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biphasic</a:t>
            </a:r>
            <a:r>
              <a:rPr lang="de-DE" sz="1400" dirty="0"/>
              <a:t>/</a:t>
            </a:r>
            <a:r>
              <a:rPr lang="de-DE" sz="1400" dirty="0" err="1"/>
              <a:t>monophasic</a:t>
            </a:r>
            <a:r>
              <a:rPr lang="de-DE" sz="1400" dirty="0"/>
              <a:t> </a:t>
            </a:r>
            <a:r>
              <a:rPr lang="de-DE" sz="1400" dirty="0" err="1"/>
              <a:t>waveform</a:t>
            </a:r>
            <a:r>
              <a:rPr lang="de-DE" sz="1400" dirty="0"/>
              <a:t>, </a:t>
            </a:r>
            <a:r>
              <a:rPr lang="de-DE" sz="1400" dirty="0" err="1"/>
              <a:t>burst</a:t>
            </a:r>
            <a:r>
              <a:rPr lang="de-DE" sz="1400" dirty="0"/>
              <a:t> 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documentation</a:t>
            </a:r>
            <a:r>
              <a:rPr lang="de-DE" sz="1400" dirty="0"/>
              <a:t> and </a:t>
            </a:r>
            <a:r>
              <a:rPr lang="de-DE" sz="1400" dirty="0" err="1"/>
              <a:t>report</a:t>
            </a:r>
            <a:r>
              <a:rPr lang="de-DE" sz="1400" dirty="0"/>
              <a:t> via MS Excel*)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standard</a:t>
            </a:r>
            <a:r>
              <a:rPr lang="de-DE" sz="1400" dirty="0"/>
              <a:t>, </a:t>
            </a:r>
            <a:r>
              <a:rPr lang="de-DE" sz="1400" dirty="0" err="1"/>
              <a:t>static</a:t>
            </a:r>
            <a:r>
              <a:rPr lang="de-DE" sz="1400" dirty="0"/>
              <a:t> </a:t>
            </a:r>
            <a:r>
              <a:rPr lang="de-DE" sz="1400" dirty="0" err="1"/>
              <a:t>cooled</a:t>
            </a:r>
            <a:r>
              <a:rPr lang="de-DE" sz="1400" dirty="0"/>
              <a:t> and </a:t>
            </a:r>
            <a:r>
              <a:rPr lang="de-DE" sz="1400" dirty="0" err="1"/>
              <a:t>continuous</a:t>
            </a:r>
            <a:r>
              <a:rPr lang="de-DE" sz="1400" dirty="0"/>
              <a:t> </a:t>
            </a:r>
            <a:r>
              <a:rPr lang="de-DE" sz="1400" dirty="0" err="1"/>
              <a:t>cooled</a:t>
            </a:r>
            <a:r>
              <a:rPr lang="de-DE" sz="1400" dirty="0"/>
              <a:t> </a:t>
            </a:r>
            <a:r>
              <a:rPr lang="de-DE" sz="1400" dirty="0" err="1"/>
              <a:t>coils</a:t>
            </a:r>
            <a:endParaRPr lang="de-DE" sz="1400" dirty="0"/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upgradeable</a:t>
            </a:r>
            <a:r>
              <a:rPr lang="de-DE" sz="1400" dirty="0"/>
              <a:t> for </a:t>
            </a:r>
            <a:r>
              <a:rPr lang="de-DE" sz="1400" dirty="0" err="1"/>
              <a:t>advanced</a:t>
            </a:r>
            <a:r>
              <a:rPr lang="de-DE" sz="1400" dirty="0"/>
              <a:t> </a:t>
            </a:r>
            <a:r>
              <a:rPr lang="de-DE" sz="1400" dirty="0" err="1"/>
              <a:t>science</a:t>
            </a:r>
            <a:endParaRPr lang="de-DE" sz="1400" dirty="0"/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endParaRPr lang="de-DE" sz="1400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570510" y="5912203"/>
            <a:ext cx="4286597" cy="351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de-DE" sz="1400" b="1" dirty="0"/>
              <a:t>* Optional </a:t>
            </a:r>
            <a:r>
              <a:rPr lang="de-DE" sz="1400" b="1" dirty="0" err="1"/>
              <a:t>items</a:t>
            </a:r>
            <a:r>
              <a:rPr lang="de-DE" sz="1400" b="1" dirty="0"/>
              <a:t> </a:t>
            </a:r>
            <a:r>
              <a:rPr lang="de-DE" sz="1400" b="1" dirty="0" err="1"/>
              <a:t>or</a:t>
            </a:r>
            <a:r>
              <a:rPr lang="de-DE" sz="1400" b="1" dirty="0"/>
              <a:t> </a:t>
            </a:r>
            <a:r>
              <a:rPr lang="de-DE" sz="1400" b="1" dirty="0" err="1"/>
              <a:t>packages</a:t>
            </a:r>
            <a:r>
              <a:rPr lang="de-DE" sz="1400" b="1" dirty="0"/>
              <a:t>, </a:t>
            </a:r>
            <a:r>
              <a:rPr lang="de-DE" sz="1400" b="1" dirty="0" err="1"/>
              <a:t>installable</a:t>
            </a:r>
            <a:r>
              <a:rPr lang="de-DE" sz="1400" b="1" dirty="0"/>
              <a:t> </a:t>
            </a:r>
            <a:r>
              <a:rPr lang="de-DE" sz="1400" b="1" dirty="0" err="1"/>
              <a:t>onsite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5713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History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Stimulation</a:t>
            </a:r>
          </a:p>
        </p:txBody>
      </p:sp>
      <p:sp>
        <p:nvSpPr>
          <p:cNvPr id="5" name="Textfeld 6"/>
          <p:cNvSpPr txBox="1"/>
          <p:nvPr/>
        </p:nvSpPr>
        <p:spPr>
          <a:xfrm>
            <a:off x="1420427" y="1818157"/>
            <a:ext cx="4080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de-DE" dirty="0"/>
              <a:t>1896	</a:t>
            </a:r>
            <a:r>
              <a:rPr lang="de-DE" dirty="0" err="1"/>
              <a:t>Arsenne</a:t>
            </a:r>
            <a:r>
              <a:rPr lang="de-DE" dirty="0"/>
              <a:t> </a:t>
            </a:r>
            <a:r>
              <a:rPr lang="de-DE" dirty="0" err="1"/>
              <a:t>d‘Arsonval</a:t>
            </a:r>
            <a:r>
              <a:rPr lang="de-DE" dirty="0"/>
              <a:t>: </a:t>
            </a:r>
            <a:r>
              <a:rPr lang="de-DE" dirty="0" err="1"/>
              <a:t>used</a:t>
            </a:r>
            <a:r>
              <a:rPr lang="de-DE" dirty="0"/>
              <a:t> high power </a:t>
            </a:r>
            <a:r>
              <a:rPr lang="de-DE" dirty="0" err="1"/>
              <a:t>coils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showed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pulses</a:t>
            </a:r>
            <a:r>
              <a:rPr lang="de-DE" dirty="0"/>
              <a:t> </a:t>
            </a:r>
            <a:r>
              <a:rPr lang="de-DE" dirty="0" err="1"/>
              <a:t>induces</a:t>
            </a:r>
            <a:r>
              <a:rPr lang="de-DE" dirty="0"/>
              <a:t> </a:t>
            </a:r>
            <a:r>
              <a:rPr lang="de-DE" dirty="0" err="1"/>
              <a:t>phosphenes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human </a:t>
            </a:r>
            <a:r>
              <a:rPr lang="de-DE" dirty="0" err="1"/>
              <a:t>cortex</a:t>
            </a:r>
            <a:endParaRPr lang="de-DE" dirty="0"/>
          </a:p>
          <a:p>
            <a:pPr marL="342900" indent="-342900" algn="l">
              <a:buFont typeface="Wingdings" pitchFamily="2" charset="2"/>
              <a:buChar char="§"/>
            </a:pPr>
            <a:r>
              <a:rPr lang="de-DE" dirty="0"/>
              <a:t>Silvanus P. Thompson: </a:t>
            </a:r>
            <a:r>
              <a:rPr lang="de-DE" dirty="0" err="1"/>
              <a:t>reproduced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d‘Arsonval</a:t>
            </a:r>
            <a:endParaRPr lang="de-DE" dirty="0"/>
          </a:p>
          <a:p>
            <a:pPr marL="342900" indent="-342900" algn="l">
              <a:buFont typeface="Wingdings" pitchFamily="2" charset="2"/>
              <a:buChar char="§"/>
            </a:pPr>
            <a:r>
              <a:rPr lang="de-DE" dirty="0"/>
              <a:t>1985	Anthony Barker: First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stimulator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usage</a:t>
            </a:r>
            <a:endParaRPr lang="de-DE" dirty="0"/>
          </a:p>
        </p:txBody>
      </p:sp>
      <p:pic>
        <p:nvPicPr>
          <p:cNvPr id="6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8157"/>
            <a:ext cx="1224136" cy="1684162"/>
          </a:xfrm>
          <a:prstGeom prst="rect">
            <a:avLst/>
          </a:prstGeom>
        </p:spPr>
      </p:pic>
      <p:pic>
        <p:nvPicPr>
          <p:cNvPr id="7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00" y="1818157"/>
            <a:ext cx="2228852" cy="31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0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036170" cy="663152"/>
          </a:xfrm>
        </p:spPr>
        <p:txBody>
          <a:bodyPr/>
          <a:lstStyle/>
          <a:p>
            <a:r>
              <a:rPr lang="en-US" altLang="zh-TW" dirty="0" err="1"/>
              <a:t>MagPro</a:t>
            </a:r>
            <a:r>
              <a:rPr lang="en-US" altLang="zh-TW" dirty="0"/>
              <a:t> Family - Research</a:t>
            </a:r>
            <a:endParaRPr lang="zh-TW" altLang="en-US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033509" y="1603236"/>
            <a:ext cx="4286597" cy="2293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de-DE" sz="1400" b="1" i="1" dirty="0" err="1">
                <a:solidFill>
                  <a:srgbClr val="0070C0"/>
                </a:solidFill>
              </a:rPr>
              <a:t>MagPro</a:t>
            </a:r>
            <a:r>
              <a:rPr lang="de-DE" sz="1400" b="1" i="1" dirty="0">
                <a:solidFill>
                  <a:srgbClr val="0070C0"/>
                </a:solidFill>
              </a:rPr>
              <a:t> X100 MO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stimulation</a:t>
            </a:r>
            <a:r>
              <a:rPr lang="de-DE" sz="1400" dirty="0"/>
              <a:t> </a:t>
            </a:r>
            <a:r>
              <a:rPr lang="de-DE" sz="1400" dirty="0" err="1"/>
              <a:t>frequency</a:t>
            </a:r>
            <a:r>
              <a:rPr lang="de-DE" sz="1400" dirty="0"/>
              <a:t> 0.1-100 Hz (250 Hz*)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biphasic</a:t>
            </a:r>
            <a:r>
              <a:rPr lang="de-DE" sz="1400" dirty="0"/>
              <a:t>/</a:t>
            </a:r>
            <a:r>
              <a:rPr lang="de-DE" sz="1400" dirty="0" err="1"/>
              <a:t>monophasic</a:t>
            </a:r>
            <a:r>
              <a:rPr lang="de-DE" sz="1400" dirty="0"/>
              <a:t> </a:t>
            </a:r>
            <a:r>
              <a:rPr lang="de-DE" sz="1400" dirty="0" err="1"/>
              <a:t>waveform</a:t>
            </a:r>
            <a:r>
              <a:rPr lang="de-DE" sz="1400" dirty="0"/>
              <a:t>, </a:t>
            </a:r>
            <a:r>
              <a:rPr lang="de-DE" sz="1400" dirty="0" err="1"/>
              <a:t>burst</a:t>
            </a:r>
            <a:endParaRPr lang="de-DE" sz="1400" dirty="0"/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paired</a:t>
            </a:r>
            <a:r>
              <a:rPr lang="de-DE" sz="1400" dirty="0"/>
              <a:t> </a:t>
            </a:r>
            <a:r>
              <a:rPr lang="de-DE" sz="1400" dirty="0" err="1"/>
              <a:t>pulses</a:t>
            </a:r>
            <a:r>
              <a:rPr lang="de-DE" sz="1400" dirty="0"/>
              <a:t>, half sine, Powerpulses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Paired</a:t>
            </a:r>
            <a:r>
              <a:rPr lang="de-DE" sz="1400" dirty="0"/>
              <a:t> pulse </a:t>
            </a:r>
            <a:r>
              <a:rPr lang="de-DE" sz="1400" dirty="0" err="1"/>
              <a:t>composer</a:t>
            </a:r>
            <a:r>
              <a:rPr lang="de-DE" sz="1400" dirty="0"/>
              <a:t>*)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Study-Mode for double </a:t>
            </a:r>
            <a:r>
              <a:rPr lang="de-DE" sz="1400" dirty="0" err="1"/>
              <a:t>blinded</a:t>
            </a:r>
            <a:r>
              <a:rPr lang="de-DE" sz="1400" dirty="0"/>
              <a:t> </a:t>
            </a:r>
            <a:r>
              <a:rPr lang="de-DE" sz="1400" dirty="0" err="1"/>
              <a:t>studies</a:t>
            </a:r>
            <a:r>
              <a:rPr lang="de-DE" sz="1400" dirty="0"/>
              <a:t>*)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documentation</a:t>
            </a:r>
            <a:r>
              <a:rPr lang="de-DE" sz="1400" dirty="0"/>
              <a:t> and </a:t>
            </a:r>
            <a:r>
              <a:rPr lang="de-DE" sz="1400" dirty="0" err="1"/>
              <a:t>report</a:t>
            </a:r>
            <a:r>
              <a:rPr lang="de-DE" sz="1400" dirty="0"/>
              <a:t> via MS Excel*)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standard</a:t>
            </a:r>
            <a:r>
              <a:rPr lang="de-DE" sz="1400" dirty="0"/>
              <a:t>, </a:t>
            </a:r>
            <a:r>
              <a:rPr lang="de-DE" sz="1400" dirty="0" err="1"/>
              <a:t>static</a:t>
            </a:r>
            <a:r>
              <a:rPr lang="de-DE" sz="1400" dirty="0"/>
              <a:t> </a:t>
            </a:r>
            <a:r>
              <a:rPr lang="de-DE" sz="1400" dirty="0" err="1"/>
              <a:t>cooled</a:t>
            </a:r>
            <a:r>
              <a:rPr lang="de-DE" sz="1400" dirty="0"/>
              <a:t> and </a:t>
            </a:r>
            <a:r>
              <a:rPr lang="de-DE" sz="1400" dirty="0" err="1"/>
              <a:t>continuous</a:t>
            </a:r>
            <a:r>
              <a:rPr lang="de-DE" sz="1400" dirty="0"/>
              <a:t> </a:t>
            </a:r>
            <a:r>
              <a:rPr lang="de-DE" sz="1400" dirty="0" err="1"/>
              <a:t>cooled</a:t>
            </a:r>
            <a:r>
              <a:rPr lang="de-DE" sz="1400" dirty="0"/>
              <a:t> </a:t>
            </a:r>
            <a:r>
              <a:rPr lang="de-DE" sz="1400" dirty="0" err="1"/>
              <a:t>coils</a:t>
            </a:r>
            <a:endParaRPr lang="de-DE" sz="1400" dirty="0"/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etc.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7420454" y="1603236"/>
            <a:ext cx="4286597" cy="2293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de-DE" sz="1400" b="1" i="1" dirty="0" err="1">
                <a:solidFill>
                  <a:srgbClr val="0070C0"/>
                </a:solidFill>
              </a:rPr>
              <a:t>MagPro</a:t>
            </a:r>
            <a:r>
              <a:rPr lang="de-DE" sz="1400" b="1" i="1" dirty="0">
                <a:solidFill>
                  <a:srgbClr val="0070C0"/>
                </a:solidFill>
              </a:rPr>
              <a:t> R30 MO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stimulation frequency 0.1-30 Hz 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biphasic</a:t>
            </a:r>
            <a:r>
              <a:rPr lang="de-DE" sz="1400" dirty="0"/>
              <a:t>/</a:t>
            </a:r>
            <a:r>
              <a:rPr lang="de-DE" sz="1400" dirty="0" err="1"/>
              <a:t>monophasic</a:t>
            </a:r>
            <a:r>
              <a:rPr lang="de-DE" sz="1400" dirty="0"/>
              <a:t> </a:t>
            </a:r>
            <a:r>
              <a:rPr lang="de-DE" sz="1400" dirty="0" err="1"/>
              <a:t>waveform</a:t>
            </a:r>
            <a:endParaRPr lang="de-DE" sz="1400" dirty="0"/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paired</a:t>
            </a:r>
            <a:r>
              <a:rPr lang="de-DE" sz="1400" dirty="0"/>
              <a:t> </a:t>
            </a:r>
            <a:r>
              <a:rPr lang="de-DE" sz="1400" dirty="0" err="1"/>
              <a:t>pulses</a:t>
            </a:r>
            <a:endParaRPr lang="de-DE" sz="1400" dirty="0"/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Study-Mode for double </a:t>
            </a:r>
            <a:r>
              <a:rPr lang="de-DE" sz="1400" dirty="0" err="1"/>
              <a:t>blinded</a:t>
            </a:r>
            <a:r>
              <a:rPr lang="de-DE" sz="1400" dirty="0"/>
              <a:t> </a:t>
            </a:r>
            <a:r>
              <a:rPr lang="de-DE" sz="1400" dirty="0" err="1"/>
              <a:t>studies</a:t>
            </a:r>
            <a:r>
              <a:rPr lang="de-DE" sz="1400" dirty="0"/>
              <a:t>*)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documentation</a:t>
            </a:r>
            <a:r>
              <a:rPr lang="de-DE" sz="1400" dirty="0"/>
              <a:t> and </a:t>
            </a:r>
            <a:r>
              <a:rPr lang="de-DE" sz="1400" dirty="0" err="1"/>
              <a:t>report</a:t>
            </a:r>
            <a:r>
              <a:rPr lang="de-DE" sz="1400" dirty="0"/>
              <a:t> via MS Excel*)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</a:t>
            </a:r>
            <a:r>
              <a:rPr lang="de-DE" sz="1400" dirty="0" err="1"/>
              <a:t>standard</a:t>
            </a:r>
            <a:r>
              <a:rPr lang="de-DE" sz="1400" dirty="0"/>
              <a:t>, </a:t>
            </a:r>
            <a:r>
              <a:rPr lang="de-DE" sz="1400" dirty="0" err="1"/>
              <a:t>static</a:t>
            </a:r>
            <a:r>
              <a:rPr lang="de-DE" sz="1400" dirty="0"/>
              <a:t> </a:t>
            </a:r>
            <a:r>
              <a:rPr lang="de-DE" sz="1400" dirty="0" err="1"/>
              <a:t>cooled</a:t>
            </a:r>
            <a:r>
              <a:rPr lang="de-DE" sz="1400" dirty="0"/>
              <a:t> and </a:t>
            </a:r>
            <a:r>
              <a:rPr lang="de-DE" sz="1400" dirty="0" err="1"/>
              <a:t>continuous</a:t>
            </a:r>
            <a:r>
              <a:rPr lang="de-DE" sz="1400" dirty="0"/>
              <a:t> </a:t>
            </a:r>
            <a:r>
              <a:rPr lang="de-DE" sz="1400" dirty="0" err="1"/>
              <a:t>cooled</a:t>
            </a:r>
            <a:r>
              <a:rPr lang="de-DE" sz="1400" dirty="0"/>
              <a:t> </a:t>
            </a:r>
            <a:r>
              <a:rPr lang="de-DE" sz="1400" dirty="0" err="1"/>
              <a:t>coils</a:t>
            </a:r>
            <a:endParaRPr lang="de-DE" sz="1400" dirty="0"/>
          </a:p>
          <a:p>
            <a:pPr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de-DE" sz="1400" dirty="0"/>
              <a:t> etc.</a:t>
            </a:r>
          </a:p>
        </p:txBody>
      </p:sp>
      <p:pic>
        <p:nvPicPr>
          <p:cNvPr id="7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29" y="3897136"/>
            <a:ext cx="3135284" cy="1991395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7565713" y="5982432"/>
            <a:ext cx="4286597" cy="351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de-DE" sz="1400" b="1" dirty="0"/>
              <a:t>* Optional </a:t>
            </a:r>
            <a:r>
              <a:rPr lang="de-DE" sz="1400" b="1" dirty="0" err="1"/>
              <a:t>items</a:t>
            </a:r>
            <a:r>
              <a:rPr lang="de-DE" sz="1400" b="1" dirty="0"/>
              <a:t> </a:t>
            </a:r>
            <a:r>
              <a:rPr lang="de-DE" sz="1400" b="1" dirty="0" err="1"/>
              <a:t>or</a:t>
            </a:r>
            <a:r>
              <a:rPr lang="de-DE" sz="1400" b="1" dirty="0"/>
              <a:t> </a:t>
            </a:r>
            <a:r>
              <a:rPr lang="de-DE" sz="1400" b="1" dirty="0" err="1"/>
              <a:t>packages</a:t>
            </a:r>
            <a:r>
              <a:rPr lang="de-DE" sz="1400" b="1" dirty="0"/>
              <a:t>, </a:t>
            </a:r>
            <a:r>
              <a:rPr lang="de-DE" sz="1400" b="1" dirty="0" err="1"/>
              <a:t>installable</a:t>
            </a:r>
            <a:r>
              <a:rPr lang="de-DE" sz="1400" b="1" dirty="0"/>
              <a:t> </a:t>
            </a:r>
            <a:r>
              <a:rPr lang="de-DE" sz="1400" b="1" dirty="0" err="1"/>
              <a:t>onsite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24387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5364625" y="2019385"/>
            <a:ext cx="56181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buClr>
                <a:srgbClr val="000099"/>
              </a:buClr>
              <a:buSzPts val="1600"/>
              <a:buFont typeface="Wingdings" panose="05000000000000000000" pitchFamily="2" charset="2"/>
              <a:buNone/>
            </a:pPr>
            <a:r>
              <a:rPr lang="en-US" altLang="zh-TW" sz="1600" dirty="0">
                <a:solidFill>
                  <a:srgbClr val="4848C2"/>
                </a:solidFill>
                <a:latin typeface="Verdana" panose="020B0604030504040204" pitchFamily="34" charset="0"/>
              </a:rPr>
              <a:t>The first work of transcranial </a:t>
            </a:r>
            <a:r>
              <a:rPr lang="en-US" altLang="zh-TW" sz="1600" dirty="0" err="1">
                <a:solidFill>
                  <a:srgbClr val="4848C2"/>
                </a:solidFill>
                <a:latin typeface="Verdana" panose="020B0604030504040204" pitchFamily="34" charset="0"/>
              </a:rPr>
              <a:t>magnetoelectric</a:t>
            </a:r>
            <a:r>
              <a:rPr lang="en-US" altLang="zh-TW" sz="1600" dirty="0">
                <a:solidFill>
                  <a:srgbClr val="4848C2"/>
                </a:solidFill>
                <a:latin typeface="Verdana" panose="020B0604030504040204" pitchFamily="34" charset="0"/>
              </a:rPr>
              <a:t> stimulation (TMS) was </a:t>
            </a:r>
            <a:r>
              <a:rPr lang="en-US" altLang="zh-TW" sz="1600" dirty="0" err="1">
                <a:solidFill>
                  <a:srgbClr val="4848C2"/>
                </a:solidFill>
                <a:latin typeface="Verdana" panose="020B0604030504040204" pitchFamily="34" charset="0"/>
              </a:rPr>
              <a:t>puplished</a:t>
            </a:r>
            <a:r>
              <a:rPr lang="en-US" altLang="zh-TW" sz="1600" dirty="0">
                <a:solidFill>
                  <a:srgbClr val="4848C2"/>
                </a:solidFill>
                <a:latin typeface="Verdana" panose="020B0604030504040204" pitchFamily="34" charset="0"/>
              </a:rPr>
              <a:t> by Barker </a:t>
            </a:r>
            <a:r>
              <a:rPr lang="en-US" altLang="zh-TW" sz="1600" i="1" dirty="0">
                <a:solidFill>
                  <a:srgbClr val="4848C2"/>
                </a:solidFill>
                <a:latin typeface="Verdana" panose="020B0604030504040204" pitchFamily="34" charset="0"/>
              </a:rPr>
              <a:t>et al. </a:t>
            </a:r>
            <a:r>
              <a:rPr lang="en-US" altLang="zh-TW" sz="1600" dirty="0">
                <a:solidFill>
                  <a:srgbClr val="4848C2"/>
                </a:solidFill>
                <a:latin typeface="Verdana" panose="020B0604030504040204" pitchFamily="34" charset="0"/>
              </a:rPr>
              <a:t>in 1985</a:t>
            </a:r>
            <a:endParaRPr lang="en-US" altLang="zh-TW" sz="1400" i="1" dirty="0">
              <a:solidFill>
                <a:srgbClr val="4848C2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59862" y="3054435"/>
            <a:ext cx="542766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1600" dirty="0">
                <a:latin typeface="Verdana" panose="020B0604030504040204" pitchFamily="34" charset="0"/>
              </a:rPr>
              <a:t>Since then, the technique of magnetic stimulation (MS) has been used in the study of both the central and the peripheral nervous system </a:t>
            </a:r>
            <a:r>
              <a:rPr lang="en-US" altLang="zh-TW" sz="1600" dirty="0">
                <a:solidFill>
                  <a:srgbClr val="0066CC"/>
                </a:solidFill>
                <a:latin typeface="Verdana" panose="020B0604030504040204" pitchFamily="34" charset="0"/>
              </a:rPr>
              <a:t>(Motor Evoked Potentials)</a:t>
            </a:r>
            <a:endParaRPr lang="en-US" altLang="zh-TW" sz="1600" dirty="0">
              <a:solidFill>
                <a:srgbClr val="0000FF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59862" y="4460960"/>
            <a:ext cx="542766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1600" dirty="0">
                <a:latin typeface="Verdana" panose="020B0604030504040204" pitchFamily="34" charset="0"/>
              </a:rPr>
              <a:t>and starts to be used in therapy as a new treatment for major depressive disorder</a:t>
            </a:r>
          </a:p>
          <a:p>
            <a:pPr algn="l"/>
            <a:r>
              <a:rPr lang="en-US" altLang="zh-TW" sz="1600" dirty="0">
                <a:solidFill>
                  <a:srgbClr val="0066CC"/>
                </a:solidFill>
                <a:latin typeface="Verdana" panose="020B0604030504040204" pitchFamily="34" charset="0"/>
              </a:rPr>
              <a:t>(Repetitive Transcranial Magnetic Stimulation)</a:t>
            </a:r>
            <a:r>
              <a:rPr lang="en-US" altLang="zh-TW" sz="1600" dirty="0">
                <a:latin typeface="Verdana" panose="020B0604030504040204" pitchFamily="34" charset="0"/>
              </a:rPr>
              <a:t>, and as an alternative to electroconvulsive therapy.</a:t>
            </a:r>
          </a:p>
        </p:txBody>
      </p:sp>
      <p:graphicFrame>
        <p:nvGraphicFramePr>
          <p:cNvPr id="7" name="Object 1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672871"/>
              </p:ext>
            </p:extLst>
          </p:nvPr>
        </p:nvGraphicFramePr>
        <p:xfrm>
          <a:off x="2441674" y="2273702"/>
          <a:ext cx="2408238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4" name="Image Photo Editor" r:id="rId4" imgW="2305372" imgH="2914286" progId="MSPhotoEd.3">
                  <p:embed/>
                </p:oleObj>
              </mc:Choice>
              <mc:Fallback>
                <p:oleObj name="Image Photo Editor" r:id="rId4" imgW="2305372" imgH="2914286" progId="MSPhotoEd.3">
                  <p:embed/>
                  <p:pic>
                    <p:nvPicPr>
                      <p:cNvPr id="152683" name="Object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674" y="2273702"/>
                        <a:ext cx="2408238" cy="304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213384"/>
              </p:ext>
            </p:extLst>
          </p:nvPr>
        </p:nvGraphicFramePr>
        <p:xfrm>
          <a:off x="2441674" y="2273702"/>
          <a:ext cx="2408238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" name="Image Photo Editor" r:id="rId6" imgW="2305372" imgH="2914286" progId="MSPhotoEd.3">
                  <p:embed/>
                </p:oleObj>
              </mc:Choice>
              <mc:Fallback>
                <p:oleObj name="Image Photo Editor" r:id="rId6" imgW="2305372" imgH="2914286" progId="MSPhotoEd.3">
                  <p:embed/>
                  <p:pic>
                    <p:nvPicPr>
                      <p:cNvPr id="152684" name="Object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674" y="2273702"/>
                        <a:ext cx="2408238" cy="304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936639"/>
              </p:ext>
            </p:extLst>
          </p:nvPr>
        </p:nvGraphicFramePr>
        <p:xfrm>
          <a:off x="2441674" y="2273702"/>
          <a:ext cx="2408238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" name="Image Photo Editor" r:id="rId8" imgW="2305372" imgH="2914286" progId="MSPhotoEd.3">
                  <p:embed/>
                </p:oleObj>
              </mc:Choice>
              <mc:Fallback>
                <p:oleObj name="Image Photo Editor" r:id="rId8" imgW="2305372" imgH="2914286" progId="MSPhotoEd.3">
                  <p:embed/>
                  <p:pic>
                    <p:nvPicPr>
                      <p:cNvPr id="152685" name="Object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674" y="2273702"/>
                        <a:ext cx="2408238" cy="304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365534"/>
              </p:ext>
            </p:extLst>
          </p:nvPr>
        </p:nvGraphicFramePr>
        <p:xfrm>
          <a:off x="2441674" y="2273702"/>
          <a:ext cx="2408238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" name="Image Photo Editor" r:id="rId10" imgW="2305372" imgH="2914286" progId="MSPhotoEd.3">
                  <p:embed/>
                </p:oleObj>
              </mc:Choice>
              <mc:Fallback>
                <p:oleObj name="Image Photo Editor" r:id="rId10" imgW="2305372" imgH="2914286" progId="MSPhotoEd.3">
                  <p:embed/>
                  <p:pic>
                    <p:nvPicPr>
                      <p:cNvPr id="152686" name="Object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674" y="2273702"/>
                        <a:ext cx="2408238" cy="304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806232"/>
              </p:ext>
            </p:extLst>
          </p:nvPr>
        </p:nvGraphicFramePr>
        <p:xfrm>
          <a:off x="2441674" y="2273702"/>
          <a:ext cx="2408238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" name="Image Photo Editor" r:id="rId12" imgW="2305372" imgH="2914286" progId="MSPhotoEd.3">
                  <p:embed/>
                </p:oleObj>
              </mc:Choice>
              <mc:Fallback>
                <p:oleObj name="Image Photo Editor" r:id="rId12" imgW="2305372" imgH="2914286" progId="MSPhotoEd.3">
                  <p:embed/>
                  <p:pic>
                    <p:nvPicPr>
                      <p:cNvPr id="152687" name="Object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674" y="2273702"/>
                        <a:ext cx="2408238" cy="304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610625"/>
              </p:ext>
            </p:extLst>
          </p:nvPr>
        </p:nvGraphicFramePr>
        <p:xfrm>
          <a:off x="2441674" y="2273702"/>
          <a:ext cx="2408238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9" name="Image Photo Editor" r:id="rId14" imgW="2305372" imgH="2914286" progId="MSPhotoEd.3">
                  <p:embed/>
                </p:oleObj>
              </mc:Choice>
              <mc:Fallback>
                <p:oleObj name="Image Photo Editor" r:id="rId14" imgW="2305372" imgH="2914286" progId="MSPhotoEd.3">
                  <p:embed/>
                  <p:pic>
                    <p:nvPicPr>
                      <p:cNvPr id="152688" name="Object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674" y="2273702"/>
                        <a:ext cx="2408238" cy="304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964820"/>
              </p:ext>
            </p:extLst>
          </p:nvPr>
        </p:nvGraphicFramePr>
        <p:xfrm>
          <a:off x="2441674" y="2276877"/>
          <a:ext cx="2408238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0" name="Image Photo Editor" r:id="rId16" imgW="2305372" imgH="2914286" progId="MSPhotoEd.3">
                  <p:embed/>
                </p:oleObj>
              </mc:Choice>
              <mc:Fallback>
                <p:oleObj name="Image Photo Editor" r:id="rId16" imgW="2305372" imgH="2914286" progId="MSPhotoEd.3">
                  <p:embed/>
                  <p:pic>
                    <p:nvPicPr>
                      <p:cNvPr id="152689" name="Object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674" y="2276877"/>
                        <a:ext cx="2408238" cy="304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14"/>
          <p:cNvSpPr txBox="1">
            <a:spLocks noChangeArrowheads="1"/>
          </p:cNvSpPr>
          <p:nvPr/>
        </p:nvSpPr>
        <p:spPr bwMode="auto">
          <a:xfrm>
            <a:off x="2063849" y="5397902"/>
            <a:ext cx="23431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78000">
            <a:spAutoFit/>
          </a:bodyPr>
          <a:lstStyle/>
          <a:p>
            <a:pPr algn="l" eaLnBrk="1" hangingPunct="1">
              <a:spcBef>
                <a:spcPct val="2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000" i="1">
                <a:solidFill>
                  <a:srgbClr val="2538FF"/>
                </a:solidFill>
                <a:latin typeface="Times New Roman" panose="02020603050405020304" pitchFamily="18" charset="0"/>
              </a:rPr>
              <a:t>BioMag Laboratory</a:t>
            </a:r>
          </a:p>
          <a:p>
            <a:pPr algn="l" eaLnBrk="1" hangingPunct="1">
              <a:spcBef>
                <a:spcPct val="2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000" i="1">
                <a:solidFill>
                  <a:srgbClr val="2538FF"/>
                </a:solidFill>
                <a:latin typeface="Times New Roman" panose="02020603050405020304" pitchFamily="18" charset="0"/>
              </a:rPr>
              <a:t>Helsinki University Central Hospital</a:t>
            </a:r>
          </a:p>
          <a:p>
            <a:pPr algn="l" eaLnBrk="1" hangingPunct="1">
              <a:spcBef>
                <a:spcPct val="2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000" i="1">
                <a:solidFill>
                  <a:srgbClr val="2538FF"/>
                </a:solidFill>
                <a:latin typeface="Times New Roman" panose="02020603050405020304" pitchFamily="18" charset="0"/>
              </a:rPr>
              <a:t>with permission</a:t>
            </a:r>
          </a:p>
        </p:txBody>
      </p:sp>
      <p:graphicFrame>
        <p:nvGraphicFramePr>
          <p:cNvPr id="15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441947"/>
              </p:ext>
            </p:extLst>
          </p:nvPr>
        </p:nvGraphicFramePr>
        <p:xfrm>
          <a:off x="1812131" y="2403421"/>
          <a:ext cx="163195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1" name="Photo Editor Photo" r:id="rId18" imgW="2114845" imgH="1961905" progId="MSPhotoEd.3">
                  <p:embed/>
                </p:oleObj>
              </mc:Choice>
              <mc:Fallback>
                <p:oleObj name="Photo Editor Photo" r:id="rId18" imgW="2114845" imgH="1961905" progId="MSPhotoEd.3">
                  <p:embed/>
                  <p:pic>
                    <p:nvPicPr>
                      <p:cNvPr id="152691" name="Object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lum bright="-12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131" y="2403421"/>
                        <a:ext cx="1631950" cy="151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15"/>
          <p:cNvSpPr/>
          <p:nvPr/>
        </p:nvSpPr>
        <p:spPr>
          <a:xfrm>
            <a:off x="3613985" y="445447"/>
            <a:ext cx="5051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/>
              <a:t>Magnetic Stimulation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617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696294" cy="822950"/>
          </a:xfrm>
        </p:spPr>
        <p:txBody>
          <a:bodyPr>
            <a:normAutofit/>
          </a:bodyPr>
          <a:lstStyle/>
          <a:p>
            <a:r>
              <a:rPr lang="de-DE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Basics in Magnetic Stimulation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800" dirty="0" err="1"/>
              <a:t>What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</a:t>
            </a:r>
            <a:r>
              <a:rPr lang="de-DE" sz="2800" dirty="0" err="1"/>
              <a:t>Magnetic</a:t>
            </a:r>
            <a:r>
              <a:rPr lang="de-DE" sz="2800" dirty="0"/>
              <a:t> Stimulation</a:t>
            </a:r>
          </a:p>
          <a:p>
            <a:r>
              <a:rPr lang="de-DE" sz="2800" dirty="0"/>
              <a:t>How does it works?</a:t>
            </a:r>
          </a:p>
          <a:p>
            <a:r>
              <a:rPr lang="de-DE" sz="2800" dirty="0"/>
              <a:t>Parameters</a:t>
            </a:r>
          </a:p>
          <a:p>
            <a:r>
              <a:rPr lang="de-DE" sz="2800" dirty="0" err="1"/>
              <a:t>Safety</a:t>
            </a:r>
            <a:r>
              <a:rPr lang="de-DE" sz="2800" dirty="0"/>
              <a:t> </a:t>
            </a:r>
            <a:r>
              <a:rPr lang="de-DE" sz="2800" dirty="0" err="1"/>
              <a:t>regulations</a:t>
            </a:r>
            <a:endParaRPr lang="de-DE" sz="2800" dirty="0"/>
          </a:p>
          <a:p>
            <a:r>
              <a:rPr lang="de-DE" sz="2800" dirty="0" err="1"/>
              <a:t>MagPro</a:t>
            </a:r>
            <a:r>
              <a:rPr lang="de-DE" sz="2800" dirty="0"/>
              <a:t>-Family</a:t>
            </a:r>
          </a:p>
          <a:p>
            <a:r>
              <a:rPr lang="de-DE" sz="2800" dirty="0" err="1"/>
              <a:t>Coil</a:t>
            </a:r>
            <a:r>
              <a:rPr lang="de-DE" sz="2800" dirty="0"/>
              <a:t> </a:t>
            </a:r>
            <a:r>
              <a:rPr lang="de-DE" sz="2800" dirty="0" err="1"/>
              <a:t>portfolio</a:t>
            </a:r>
            <a:endParaRPr lang="de-DE" sz="2800" dirty="0"/>
          </a:p>
          <a:p>
            <a:r>
              <a:rPr lang="de-DE" sz="2800" dirty="0" err="1"/>
              <a:t>Accessories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827331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321168" y="2024294"/>
            <a:ext cx="3563938" cy="2652713"/>
            <a:chOff x="516" y="1164"/>
            <a:chExt cx="2245" cy="1671"/>
          </a:xfrm>
        </p:grpSpPr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775" y="1164"/>
            <a:ext cx="1692" cy="14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" name="Photo Editor Photo" r:id="rId3" imgW="2228571" imgH="1971950" progId="MSPhotoEd.3">
                    <p:embed/>
                  </p:oleObj>
                </mc:Choice>
                <mc:Fallback>
                  <p:oleObj name="Photo Editor Photo" r:id="rId3" imgW="2228571" imgH="1971950" progId="MSPhotoEd.3">
                    <p:embed/>
                    <p:pic>
                      <p:nvPicPr>
                        <p:cNvPr id="11878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lum bright="24000" contrast="-42000"/>
                          <a:grayscl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5" y="1164"/>
                          <a:ext cx="1692" cy="14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516" y="2645"/>
              <a:ext cx="2245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10800">
              <a:spAutoFit/>
            </a:bodyPr>
            <a:lstStyle/>
            <a:p>
              <a:pPr eaLnBrk="1" hangingPunct="1">
                <a:spcBef>
                  <a:spcPct val="50000"/>
                </a:spcBef>
                <a:buClr>
                  <a:srgbClr val="2538FF"/>
                </a:buClr>
                <a:buFont typeface="Wingdings" panose="05000000000000000000" pitchFamily="2" charset="2"/>
                <a:buNone/>
              </a:pPr>
              <a:r>
                <a:rPr lang="en-GB" altLang="zh-TW" sz="1600" b="1">
                  <a:latin typeface="Arial" panose="020B0604020202020204" pitchFamily="34" charset="0"/>
                </a:rPr>
                <a:t>The “POWER Generator” - MagPro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7556879" y="2024294"/>
            <a:ext cx="2686050" cy="2765425"/>
            <a:chOff x="3271" y="750"/>
            <a:chExt cx="1692" cy="1742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271" y="750"/>
            <a:ext cx="1692" cy="14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1" name="Photo Editor Photo" r:id="rId5" imgW="2457143" imgH="1809524" progId="MSPhotoEd.3">
                    <p:embed/>
                  </p:oleObj>
                </mc:Choice>
                <mc:Fallback>
                  <p:oleObj name="Photo Editor Photo" r:id="rId5" imgW="2457143" imgH="1809524" progId="MSPhotoEd.3">
                    <p:embed/>
                    <p:pic>
                      <p:nvPicPr>
                        <p:cNvPr id="11879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1" y="750"/>
                          <a:ext cx="1692" cy="14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271" y="2210"/>
              <a:ext cx="1692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10800">
              <a:spAutoFit/>
            </a:bodyPr>
            <a:lstStyle/>
            <a:p>
              <a:pPr eaLnBrk="1" hangingPunct="1">
                <a:lnSpc>
                  <a:spcPct val="80000"/>
                </a:lnSpc>
                <a:spcBef>
                  <a:spcPct val="50000"/>
                </a:spcBef>
                <a:buClr>
                  <a:srgbClr val="2538FF"/>
                </a:buClr>
                <a:buFont typeface="Wingdings" panose="05000000000000000000" pitchFamily="2" charset="2"/>
                <a:buNone/>
              </a:pPr>
              <a:r>
                <a:rPr lang="en-GB" altLang="zh-TW" sz="1600" b="1">
                  <a:latin typeface="Arial" panose="020B0604020202020204" pitchFamily="34" charset="0"/>
                </a:rPr>
                <a:t>The COIL which transfer</a:t>
              </a:r>
              <a:r>
                <a:rPr lang="da-DK" altLang="zh-TW" sz="1600" b="1">
                  <a:latin typeface="Arial" panose="020B0604020202020204" pitchFamily="34" charset="0"/>
                  <a:ea typeface="新細明體" panose="02020500000000000000" pitchFamily="18" charset="-120"/>
                </a:rPr>
                <a:t>s</a:t>
              </a:r>
              <a:r>
                <a:rPr lang="en-GB" altLang="zh-TW" sz="1600" b="1">
                  <a:latin typeface="Arial" panose="020B0604020202020204" pitchFamily="34" charset="0"/>
                </a:rPr>
                <a:t> the energy in</a:t>
              </a:r>
              <a:r>
                <a:rPr lang="da-DK" altLang="zh-TW" sz="1600" b="1">
                  <a:latin typeface="Arial" panose="020B0604020202020204" pitchFamily="34" charset="0"/>
                  <a:ea typeface="新細明體" panose="02020500000000000000" pitchFamily="18" charset="-120"/>
                </a:rPr>
                <a:t>to the</a:t>
              </a:r>
              <a:r>
                <a:rPr lang="en-GB" altLang="zh-TW" sz="1600" b="1">
                  <a:latin typeface="Arial" panose="020B0604020202020204" pitchFamily="34" charset="0"/>
                </a:rPr>
                <a:t> tissue</a:t>
              </a:r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84656" y="4897669"/>
            <a:ext cx="36560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66675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buClr>
                <a:srgbClr val="0000FF"/>
              </a:buClr>
            </a:pPr>
            <a:r>
              <a:rPr lang="en-US" altLang="zh-TW" sz="1600" i="1">
                <a:latin typeface="Arial" panose="020B0604020202020204" pitchFamily="34" charset="0"/>
              </a:rPr>
              <a:t>Different types of “power generators” are available for different applications.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004429" y="4869094"/>
            <a:ext cx="36560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666750"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buClr>
                <a:srgbClr val="0000FF"/>
              </a:buClr>
            </a:pPr>
            <a:r>
              <a:rPr lang="en-US" altLang="zh-TW" sz="1600" i="1" dirty="0">
                <a:latin typeface="Arial" panose="020B0604020202020204" pitchFamily="34" charset="0"/>
              </a:rPr>
              <a:t>Wide range of Coils for specific stimulations: Circular or 8, high or low focal, flat, parabolic or shaped, static or dynamic cooling. 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48024" y="719745"/>
            <a:ext cx="90999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1FFFD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78000">
            <a:sp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</a:rPr>
              <a:t>A Magnetic Stimulator consists of two elements:</a:t>
            </a:r>
            <a:endParaRPr lang="en-GB" altLang="zh-TW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3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08943" y="576130"/>
            <a:ext cx="5208444" cy="738189"/>
          </a:xfrm>
        </p:spPr>
        <p:txBody>
          <a:bodyPr>
            <a:normAutofit/>
          </a:bodyPr>
          <a:lstStyle/>
          <a:p>
            <a:r>
              <a:rPr lang="fr-FR" altLang="zh-TW" sz="3600" dirty="0"/>
              <a:t>Magnetic Stimulation</a:t>
            </a:r>
            <a:endParaRPr lang="zh-TW" altLang="en-US" sz="3600" dirty="0"/>
          </a:p>
        </p:txBody>
      </p:sp>
      <p:grpSp>
        <p:nvGrpSpPr>
          <p:cNvPr id="4" name="Group 146"/>
          <p:cNvGrpSpPr>
            <a:grpSpLocks/>
          </p:cNvGrpSpPr>
          <p:nvPr/>
        </p:nvGrpSpPr>
        <p:grpSpPr bwMode="auto">
          <a:xfrm>
            <a:off x="5208742" y="3271838"/>
            <a:ext cx="2759075" cy="609600"/>
            <a:chOff x="3063" y="1798"/>
            <a:chExt cx="1738" cy="384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3817" y="1995"/>
              <a:ext cx="978" cy="187"/>
              <a:chOff x="3745" y="1505"/>
              <a:chExt cx="978" cy="187"/>
            </a:xfrm>
          </p:grpSpPr>
          <p:sp>
            <p:nvSpPr>
              <p:cNvPr id="65" name="Freeform 4"/>
              <p:cNvSpPr>
                <a:spLocks noChangeAspect="1"/>
              </p:cNvSpPr>
              <p:nvPr/>
            </p:nvSpPr>
            <p:spPr bwMode="auto">
              <a:xfrm rot="-18188" flipH="1" flipV="1">
                <a:off x="4137" y="1507"/>
                <a:ext cx="78" cy="38"/>
              </a:xfrm>
              <a:custGeom>
                <a:avLst/>
                <a:gdLst>
                  <a:gd name="T0" fmla="*/ 1099 w 1099"/>
                  <a:gd name="T1" fmla="*/ 400 h 400"/>
                  <a:gd name="T2" fmla="*/ 1095 w 1099"/>
                  <a:gd name="T3" fmla="*/ 366 h 400"/>
                  <a:gd name="T4" fmla="*/ 1082 w 1099"/>
                  <a:gd name="T5" fmla="*/ 332 h 400"/>
                  <a:gd name="T6" fmla="*/ 1061 w 1099"/>
                  <a:gd name="T7" fmla="*/ 297 h 400"/>
                  <a:gd name="T8" fmla="*/ 1032 w 1099"/>
                  <a:gd name="T9" fmla="*/ 263 h 400"/>
                  <a:gd name="T10" fmla="*/ 996 w 1099"/>
                  <a:gd name="T11" fmla="*/ 229 h 400"/>
                  <a:gd name="T12" fmla="*/ 950 w 1099"/>
                  <a:gd name="T13" fmla="*/ 196 h 400"/>
                  <a:gd name="T14" fmla="*/ 896 w 1099"/>
                  <a:gd name="T15" fmla="*/ 164 h 400"/>
                  <a:gd name="T16" fmla="*/ 832 w 1099"/>
                  <a:gd name="T17" fmla="*/ 134 h 400"/>
                  <a:gd name="T18" fmla="*/ 760 w 1099"/>
                  <a:gd name="T19" fmla="*/ 106 h 400"/>
                  <a:gd name="T20" fmla="*/ 679 w 1099"/>
                  <a:gd name="T21" fmla="*/ 80 h 400"/>
                  <a:gd name="T22" fmla="*/ 589 w 1099"/>
                  <a:gd name="T23" fmla="*/ 57 h 400"/>
                  <a:gd name="T24" fmla="*/ 490 w 1099"/>
                  <a:gd name="T25" fmla="*/ 37 h 400"/>
                  <a:gd name="T26" fmla="*/ 381 w 1099"/>
                  <a:gd name="T27" fmla="*/ 21 h 400"/>
                  <a:gd name="T28" fmla="*/ 263 w 1099"/>
                  <a:gd name="T29" fmla="*/ 10 h 400"/>
                  <a:gd name="T30" fmla="*/ 136 w 1099"/>
                  <a:gd name="T31" fmla="*/ 2 h 400"/>
                  <a:gd name="T32" fmla="*/ 0 w 1099"/>
                  <a:gd name="T33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9" h="400">
                    <a:moveTo>
                      <a:pt x="1099" y="400"/>
                    </a:moveTo>
                    <a:lnTo>
                      <a:pt x="1095" y="366"/>
                    </a:lnTo>
                    <a:lnTo>
                      <a:pt x="1082" y="332"/>
                    </a:lnTo>
                    <a:lnTo>
                      <a:pt x="1061" y="297"/>
                    </a:lnTo>
                    <a:lnTo>
                      <a:pt x="1032" y="263"/>
                    </a:lnTo>
                    <a:lnTo>
                      <a:pt x="996" y="229"/>
                    </a:lnTo>
                    <a:lnTo>
                      <a:pt x="950" y="196"/>
                    </a:lnTo>
                    <a:lnTo>
                      <a:pt x="896" y="164"/>
                    </a:lnTo>
                    <a:lnTo>
                      <a:pt x="832" y="134"/>
                    </a:lnTo>
                    <a:lnTo>
                      <a:pt x="760" y="106"/>
                    </a:lnTo>
                    <a:lnTo>
                      <a:pt x="679" y="80"/>
                    </a:lnTo>
                    <a:lnTo>
                      <a:pt x="589" y="57"/>
                    </a:lnTo>
                    <a:lnTo>
                      <a:pt x="490" y="37"/>
                    </a:lnTo>
                    <a:lnTo>
                      <a:pt x="381" y="21"/>
                    </a:lnTo>
                    <a:lnTo>
                      <a:pt x="263" y="10"/>
                    </a:lnTo>
                    <a:lnTo>
                      <a:pt x="136" y="2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6" name="Freeform 5"/>
              <p:cNvSpPr>
                <a:spLocks noChangeAspect="1"/>
              </p:cNvSpPr>
              <p:nvPr/>
            </p:nvSpPr>
            <p:spPr bwMode="auto">
              <a:xfrm rot="-18188" flipH="1" flipV="1">
                <a:off x="4215" y="1541"/>
                <a:ext cx="0" cy="5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" name="Freeform 6"/>
              <p:cNvSpPr>
                <a:spLocks noChangeAspect="1"/>
              </p:cNvSpPr>
              <p:nvPr/>
            </p:nvSpPr>
            <p:spPr bwMode="auto">
              <a:xfrm rot="-18188" flipH="1" flipV="1">
                <a:off x="4215" y="1506"/>
                <a:ext cx="116" cy="38"/>
              </a:xfrm>
              <a:custGeom>
                <a:avLst/>
                <a:gdLst>
                  <a:gd name="T0" fmla="*/ 1647 w 1647"/>
                  <a:gd name="T1" fmla="*/ 0 h 400"/>
                  <a:gd name="T2" fmla="*/ 1504 w 1647"/>
                  <a:gd name="T3" fmla="*/ 1 h 400"/>
                  <a:gd name="T4" fmla="*/ 1359 w 1647"/>
                  <a:gd name="T5" fmla="*/ 5 h 400"/>
                  <a:gd name="T6" fmla="*/ 1214 w 1647"/>
                  <a:gd name="T7" fmla="*/ 14 h 400"/>
                  <a:gd name="T8" fmla="*/ 1070 w 1647"/>
                  <a:gd name="T9" fmla="*/ 25 h 400"/>
                  <a:gd name="T10" fmla="*/ 930 w 1647"/>
                  <a:gd name="T11" fmla="*/ 39 h 400"/>
                  <a:gd name="T12" fmla="*/ 793 w 1647"/>
                  <a:gd name="T13" fmla="*/ 57 h 400"/>
                  <a:gd name="T14" fmla="*/ 662 w 1647"/>
                  <a:gd name="T15" fmla="*/ 77 h 400"/>
                  <a:gd name="T16" fmla="*/ 539 w 1647"/>
                  <a:gd name="T17" fmla="*/ 101 h 400"/>
                  <a:gd name="T18" fmla="*/ 425 w 1647"/>
                  <a:gd name="T19" fmla="*/ 127 h 400"/>
                  <a:gd name="T20" fmla="*/ 321 w 1647"/>
                  <a:gd name="T21" fmla="*/ 157 h 400"/>
                  <a:gd name="T22" fmla="*/ 229 w 1647"/>
                  <a:gd name="T23" fmla="*/ 189 h 400"/>
                  <a:gd name="T24" fmla="*/ 151 w 1647"/>
                  <a:gd name="T25" fmla="*/ 226 h 400"/>
                  <a:gd name="T26" fmla="*/ 87 w 1647"/>
                  <a:gd name="T27" fmla="*/ 264 h 400"/>
                  <a:gd name="T28" fmla="*/ 40 w 1647"/>
                  <a:gd name="T29" fmla="*/ 307 h 400"/>
                  <a:gd name="T30" fmla="*/ 10 w 1647"/>
                  <a:gd name="T31" fmla="*/ 352 h 400"/>
                  <a:gd name="T32" fmla="*/ 0 w 1647"/>
                  <a:gd name="T33" fmla="*/ 40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7" h="400">
                    <a:moveTo>
                      <a:pt x="1647" y="0"/>
                    </a:moveTo>
                    <a:lnTo>
                      <a:pt x="1504" y="1"/>
                    </a:lnTo>
                    <a:lnTo>
                      <a:pt x="1359" y="5"/>
                    </a:lnTo>
                    <a:lnTo>
                      <a:pt x="1214" y="14"/>
                    </a:lnTo>
                    <a:lnTo>
                      <a:pt x="1070" y="25"/>
                    </a:lnTo>
                    <a:lnTo>
                      <a:pt x="930" y="39"/>
                    </a:lnTo>
                    <a:lnTo>
                      <a:pt x="793" y="57"/>
                    </a:lnTo>
                    <a:lnTo>
                      <a:pt x="662" y="77"/>
                    </a:lnTo>
                    <a:lnTo>
                      <a:pt x="539" y="101"/>
                    </a:lnTo>
                    <a:lnTo>
                      <a:pt x="425" y="127"/>
                    </a:lnTo>
                    <a:lnTo>
                      <a:pt x="321" y="157"/>
                    </a:lnTo>
                    <a:lnTo>
                      <a:pt x="229" y="189"/>
                    </a:lnTo>
                    <a:lnTo>
                      <a:pt x="151" y="226"/>
                    </a:lnTo>
                    <a:lnTo>
                      <a:pt x="87" y="264"/>
                    </a:lnTo>
                    <a:lnTo>
                      <a:pt x="40" y="307"/>
                    </a:lnTo>
                    <a:lnTo>
                      <a:pt x="10" y="352"/>
                    </a:lnTo>
                    <a:lnTo>
                      <a:pt x="0" y="40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8" name="Freeform 7"/>
              <p:cNvSpPr>
                <a:spLocks noChangeAspect="1"/>
              </p:cNvSpPr>
              <p:nvPr/>
            </p:nvSpPr>
            <p:spPr bwMode="auto">
              <a:xfrm rot="-18188" flipH="1" flipV="1">
                <a:off x="4215" y="1541"/>
                <a:ext cx="0" cy="5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9" name="Freeform 8"/>
              <p:cNvSpPr>
                <a:spLocks noChangeAspect="1"/>
              </p:cNvSpPr>
              <p:nvPr/>
            </p:nvSpPr>
            <p:spPr bwMode="auto">
              <a:xfrm rot="-18188" flipH="1" flipV="1">
                <a:off x="4059" y="1507"/>
                <a:ext cx="156" cy="67"/>
              </a:xfrm>
              <a:custGeom>
                <a:avLst/>
                <a:gdLst>
                  <a:gd name="T0" fmla="*/ 2196 w 2196"/>
                  <a:gd name="T1" fmla="*/ 722 h 722"/>
                  <a:gd name="T2" fmla="*/ 2185 w 2196"/>
                  <a:gd name="T3" fmla="*/ 656 h 722"/>
                  <a:gd name="T4" fmla="*/ 2156 w 2196"/>
                  <a:gd name="T5" fmla="*/ 589 h 722"/>
                  <a:gd name="T6" fmla="*/ 2109 w 2196"/>
                  <a:gd name="T7" fmla="*/ 524 h 722"/>
                  <a:gd name="T8" fmla="*/ 2043 w 2196"/>
                  <a:gd name="T9" fmla="*/ 460 h 722"/>
                  <a:gd name="T10" fmla="*/ 1959 w 2196"/>
                  <a:gd name="T11" fmla="*/ 398 h 722"/>
                  <a:gd name="T12" fmla="*/ 1859 w 2196"/>
                  <a:gd name="T13" fmla="*/ 338 h 722"/>
                  <a:gd name="T14" fmla="*/ 1741 w 2196"/>
                  <a:gd name="T15" fmla="*/ 281 h 722"/>
                  <a:gd name="T16" fmla="*/ 1607 w 2196"/>
                  <a:gd name="T17" fmla="*/ 229 h 722"/>
                  <a:gd name="T18" fmla="*/ 1457 w 2196"/>
                  <a:gd name="T19" fmla="*/ 180 h 722"/>
                  <a:gd name="T20" fmla="*/ 1291 w 2196"/>
                  <a:gd name="T21" fmla="*/ 135 h 722"/>
                  <a:gd name="T22" fmla="*/ 1111 w 2196"/>
                  <a:gd name="T23" fmla="*/ 96 h 722"/>
                  <a:gd name="T24" fmla="*/ 916 w 2196"/>
                  <a:gd name="T25" fmla="*/ 63 h 722"/>
                  <a:gd name="T26" fmla="*/ 706 w 2196"/>
                  <a:gd name="T27" fmla="*/ 36 h 722"/>
                  <a:gd name="T28" fmla="*/ 484 w 2196"/>
                  <a:gd name="T29" fmla="*/ 16 h 722"/>
                  <a:gd name="T30" fmla="*/ 248 w 2196"/>
                  <a:gd name="T31" fmla="*/ 3 h 722"/>
                  <a:gd name="T32" fmla="*/ 0 w 2196"/>
                  <a:gd name="T33" fmla="*/ 0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96" h="722">
                    <a:moveTo>
                      <a:pt x="2196" y="722"/>
                    </a:moveTo>
                    <a:lnTo>
                      <a:pt x="2185" y="656"/>
                    </a:lnTo>
                    <a:lnTo>
                      <a:pt x="2156" y="589"/>
                    </a:lnTo>
                    <a:lnTo>
                      <a:pt x="2109" y="524"/>
                    </a:lnTo>
                    <a:lnTo>
                      <a:pt x="2043" y="460"/>
                    </a:lnTo>
                    <a:lnTo>
                      <a:pt x="1959" y="398"/>
                    </a:lnTo>
                    <a:lnTo>
                      <a:pt x="1859" y="338"/>
                    </a:lnTo>
                    <a:lnTo>
                      <a:pt x="1741" y="281"/>
                    </a:lnTo>
                    <a:lnTo>
                      <a:pt x="1607" y="229"/>
                    </a:lnTo>
                    <a:lnTo>
                      <a:pt x="1457" y="180"/>
                    </a:lnTo>
                    <a:lnTo>
                      <a:pt x="1291" y="135"/>
                    </a:lnTo>
                    <a:lnTo>
                      <a:pt x="1111" y="96"/>
                    </a:lnTo>
                    <a:lnTo>
                      <a:pt x="916" y="63"/>
                    </a:lnTo>
                    <a:lnTo>
                      <a:pt x="706" y="36"/>
                    </a:lnTo>
                    <a:lnTo>
                      <a:pt x="484" y="16"/>
                    </a:lnTo>
                    <a:lnTo>
                      <a:pt x="248" y="3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0" name="Freeform 9"/>
              <p:cNvSpPr>
                <a:spLocks noChangeAspect="1"/>
              </p:cNvSpPr>
              <p:nvPr/>
            </p:nvSpPr>
            <p:spPr bwMode="auto">
              <a:xfrm rot="-18188" flipH="1" flipV="1">
                <a:off x="4215" y="1570"/>
                <a:ext cx="0" cy="3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1" name="Freeform 10"/>
              <p:cNvSpPr>
                <a:spLocks noChangeAspect="1"/>
              </p:cNvSpPr>
              <p:nvPr/>
            </p:nvSpPr>
            <p:spPr bwMode="auto">
              <a:xfrm rot="-18188" flipH="1" flipV="1">
                <a:off x="4215" y="1506"/>
                <a:ext cx="196" cy="67"/>
              </a:xfrm>
              <a:custGeom>
                <a:avLst/>
                <a:gdLst>
                  <a:gd name="T0" fmla="*/ 2746 w 2746"/>
                  <a:gd name="T1" fmla="*/ 0 h 722"/>
                  <a:gd name="T2" fmla="*/ 2490 w 2746"/>
                  <a:gd name="T3" fmla="*/ 3 h 722"/>
                  <a:gd name="T4" fmla="*/ 2238 w 2746"/>
                  <a:gd name="T5" fmla="*/ 13 h 722"/>
                  <a:gd name="T6" fmla="*/ 1987 w 2746"/>
                  <a:gd name="T7" fmla="*/ 28 h 722"/>
                  <a:gd name="T8" fmla="*/ 1743 w 2746"/>
                  <a:gd name="T9" fmla="*/ 50 h 722"/>
                  <a:gd name="T10" fmla="*/ 1507 w 2746"/>
                  <a:gd name="T11" fmla="*/ 78 h 722"/>
                  <a:gd name="T12" fmla="*/ 1279 w 2746"/>
                  <a:gd name="T13" fmla="*/ 111 h 722"/>
                  <a:gd name="T14" fmla="*/ 1064 w 2746"/>
                  <a:gd name="T15" fmla="*/ 151 h 722"/>
                  <a:gd name="T16" fmla="*/ 863 w 2746"/>
                  <a:gd name="T17" fmla="*/ 196 h 722"/>
                  <a:gd name="T18" fmla="*/ 678 w 2746"/>
                  <a:gd name="T19" fmla="*/ 245 h 722"/>
                  <a:gd name="T20" fmla="*/ 511 w 2746"/>
                  <a:gd name="T21" fmla="*/ 300 h 722"/>
                  <a:gd name="T22" fmla="*/ 363 w 2746"/>
                  <a:gd name="T23" fmla="*/ 358 h 722"/>
                  <a:gd name="T24" fmla="*/ 238 w 2746"/>
                  <a:gd name="T25" fmla="*/ 423 h 722"/>
                  <a:gd name="T26" fmla="*/ 136 w 2746"/>
                  <a:gd name="T27" fmla="*/ 491 h 722"/>
                  <a:gd name="T28" fmla="*/ 62 w 2746"/>
                  <a:gd name="T29" fmla="*/ 564 h 722"/>
                  <a:gd name="T30" fmla="*/ 15 w 2746"/>
                  <a:gd name="T31" fmla="*/ 641 h 722"/>
                  <a:gd name="T32" fmla="*/ 0 w 2746"/>
                  <a:gd name="T33" fmla="*/ 722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46" h="722">
                    <a:moveTo>
                      <a:pt x="2746" y="0"/>
                    </a:moveTo>
                    <a:lnTo>
                      <a:pt x="2490" y="3"/>
                    </a:lnTo>
                    <a:lnTo>
                      <a:pt x="2238" y="13"/>
                    </a:lnTo>
                    <a:lnTo>
                      <a:pt x="1987" y="28"/>
                    </a:lnTo>
                    <a:lnTo>
                      <a:pt x="1743" y="50"/>
                    </a:lnTo>
                    <a:lnTo>
                      <a:pt x="1507" y="78"/>
                    </a:lnTo>
                    <a:lnTo>
                      <a:pt x="1279" y="111"/>
                    </a:lnTo>
                    <a:lnTo>
                      <a:pt x="1064" y="151"/>
                    </a:lnTo>
                    <a:lnTo>
                      <a:pt x="863" y="196"/>
                    </a:lnTo>
                    <a:lnTo>
                      <a:pt x="678" y="245"/>
                    </a:lnTo>
                    <a:lnTo>
                      <a:pt x="511" y="300"/>
                    </a:lnTo>
                    <a:lnTo>
                      <a:pt x="363" y="358"/>
                    </a:lnTo>
                    <a:lnTo>
                      <a:pt x="238" y="423"/>
                    </a:lnTo>
                    <a:lnTo>
                      <a:pt x="136" y="491"/>
                    </a:lnTo>
                    <a:lnTo>
                      <a:pt x="62" y="564"/>
                    </a:lnTo>
                    <a:lnTo>
                      <a:pt x="15" y="641"/>
                    </a:lnTo>
                    <a:lnTo>
                      <a:pt x="0" y="722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" name="Freeform 11"/>
              <p:cNvSpPr>
                <a:spLocks noChangeAspect="1"/>
              </p:cNvSpPr>
              <p:nvPr/>
            </p:nvSpPr>
            <p:spPr bwMode="auto">
              <a:xfrm rot="-18188" flipH="1" flipV="1">
                <a:off x="4215" y="1570"/>
                <a:ext cx="0" cy="3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3" name="Freeform 12"/>
              <p:cNvSpPr>
                <a:spLocks noChangeAspect="1"/>
              </p:cNvSpPr>
              <p:nvPr/>
            </p:nvSpPr>
            <p:spPr bwMode="auto">
              <a:xfrm rot="-18188" flipH="1" flipV="1">
                <a:off x="3981" y="1507"/>
                <a:ext cx="234" cy="95"/>
              </a:xfrm>
              <a:custGeom>
                <a:avLst/>
                <a:gdLst>
                  <a:gd name="T0" fmla="*/ 3295 w 3295"/>
                  <a:gd name="T1" fmla="*/ 1043 h 1043"/>
                  <a:gd name="T2" fmla="*/ 3279 w 3295"/>
                  <a:gd name="T3" fmla="*/ 944 h 1043"/>
                  <a:gd name="T4" fmla="*/ 3233 w 3295"/>
                  <a:gd name="T5" fmla="*/ 845 h 1043"/>
                  <a:gd name="T6" fmla="*/ 3159 w 3295"/>
                  <a:gd name="T7" fmla="*/ 750 h 1043"/>
                  <a:gd name="T8" fmla="*/ 3055 w 3295"/>
                  <a:gd name="T9" fmla="*/ 656 h 1043"/>
                  <a:gd name="T10" fmla="*/ 2925 w 3295"/>
                  <a:gd name="T11" fmla="*/ 566 h 1043"/>
                  <a:gd name="T12" fmla="*/ 2769 w 3295"/>
                  <a:gd name="T13" fmla="*/ 479 h 1043"/>
                  <a:gd name="T14" fmla="*/ 2588 w 3295"/>
                  <a:gd name="T15" fmla="*/ 398 h 1043"/>
                  <a:gd name="T16" fmla="*/ 2383 w 3295"/>
                  <a:gd name="T17" fmla="*/ 322 h 1043"/>
                  <a:gd name="T18" fmla="*/ 2155 w 3295"/>
                  <a:gd name="T19" fmla="*/ 253 h 1043"/>
                  <a:gd name="T20" fmla="*/ 1905 w 3295"/>
                  <a:gd name="T21" fmla="*/ 190 h 1043"/>
                  <a:gd name="T22" fmla="*/ 1634 w 3295"/>
                  <a:gd name="T23" fmla="*/ 135 h 1043"/>
                  <a:gd name="T24" fmla="*/ 1343 w 3295"/>
                  <a:gd name="T25" fmla="*/ 88 h 1043"/>
                  <a:gd name="T26" fmla="*/ 1032 w 3295"/>
                  <a:gd name="T27" fmla="*/ 50 h 1043"/>
                  <a:gd name="T28" fmla="*/ 705 w 3295"/>
                  <a:gd name="T29" fmla="*/ 23 h 1043"/>
                  <a:gd name="T30" fmla="*/ 359 w 3295"/>
                  <a:gd name="T31" fmla="*/ 6 h 1043"/>
                  <a:gd name="T32" fmla="*/ 0 w 3295"/>
                  <a:gd name="T33" fmla="*/ 0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95" h="1043">
                    <a:moveTo>
                      <a:pt x="3295" y="1043"/>
                    </a:moveTo>
                    <a:lnTo>
                      <a:pt x="3279" y="944"/>
                    </a:lnTo>
                    <a:lnTo>
                      <a:pt x="3233" y="845"/>
                    </a:lnTo>
                    <a:lnTo>
                      <a:pt x="3159" y="750"/>
                    </a:lnTo>
                    <a:lnTo>
                      <a:pt x="3055" y="656"/>
                    </a:lnTo>
                    <a:lnTo>
                      <a:pt x="2925" y="566"/>
                    </a:lnTo>
                    <a:lnTo>
                      <a:pt x="2769" y="479"/>
                    </a:lnTo>
                    <a:lnTo>
                      <a:pt x="2588" y="398"/>
                    </a:lnTo>
                    <a:lnTo>
                      <a:pt x="2383" y="322"/>
                    </a:lnTo>
                    <a:lnTo>
                      <a:pt x="2155" y="253"/>
                    </a:lnTo>
                    <a:lnTo>
                      <a:pt x="1905" y="190"/>
                    </a:lnTo>
                    <a:lnTo>
                      <a:pt x="1634" y="135"/>
                    </a:lnTo>
                    <a:lnTo>
                      <a:pt x="1343" y="88"/>
                    </a:lnTo>
                    <a:lnTo>
                      <a:pt x="1032" y="50"/>
                    </a:lnTo>
                    <a:lnTo>
                      <a:pt x="705" y="23"/>
                    </a:lnTo>
                    <a:lnTo>
                      <a:pt x="359" y="6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4" name="Freeform 13"/>
              <p:cNvSpPr>
                <a:spLocks noChangeAspect="1"/>
              </p:cNvSpPr>
              <p:nvPr/>
            </p:nvSpPr>
            <p:spPr bwMode="auto">
              <a:xfrm rot="-18188" flipH="1" flipV="1">
                <a:off x="4216" y="1600"/>
                <a:ext cx="0" cy="3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5" name="Freeform 14"/>
              <p:cNvSpPr>
                <a:spLocks noChangeAspect="1"/>
              </p:cNvSpPr>
              <p:nvPr/>
            </p:nvSpPr>
            <p:spPr bwMode="auto">
              <a:xfrm rot="-18188" flipH="1" flipV="1">
                <a:off x="4215" y="1506"/>
                <a:ext cx="273" cy="95"/>
              </a:xfrm>
              <a:custGeom>
                <a:avLst/>
                <a:gdLst>
                  <a:gd name="T0" fmla="*/ 3844 w 3844"/>
                  <a:gd name="T1" fmla="*/ 0 h 1043"/>
                  <a:gd name="T2" fmla="*/ 3477 w 3844"/>
                  <a:gd name="T3" fmla="*/ 4 h 1043"/>
                  <a:gd name="T4" fmla="*/ 3114 w 3844"/>
                  <a:gd name="T5" fmla="*/ 19 h 1043"/>
                  <a:gd name="T6" fmla="*/ 2760 w 3844"/>
                  <a:gd name="T7" fmla="*/ 43 h 1043"/>
                  <a:gd name="T8" fmla="*/ 2414 w 3844"/>
                  <a:gd name="T9" fmla="*/ 76 h 1043"/>
                  <a:gd name="T10" fmla="*/ 2082 w 3844"/>
                  <a:gd name="T11" fmla="*/ 117 h 1043"/>
                  <a:gd name="T12" fmla="*/ 1765 w 3844"/>
                  <a:gd name="T13" fmla="*/ 167 h 1043"/>
                  <a:gd name="T14" fmla="*/ 1464 w 3844"/>
                  <a:gd name="T15" fmla="*/ 224 h 1043"/>
                  <a:gd name="T16" fmla="*/ 1185 w 3844"/>
                  <a:gd name="T17" fmla="*/ 289 h 1043"/>
                  <a:gd name="T18" fmla="*/ 929 w 3844"/>
                  <a:gd name="T19" fmla="*/ 362 h 1043"/>
                  <a:gd name="T20" fmla="*/ 698 w 3844"/>
                  <a:gd name="T21" fmla="*/ 441 h 1043"/>
                  <a:gd name="T22" fmla="*/ 496 w 3844"/>
                  <a:gd name="T23" fmla="*/ 526 h 1043"/>
                  <a:gd name="T24" fmla="*/ 325 w 3844"/>
                  <a:gd name="T25" fmla="*/ 618 h 1043"/>
                  <a:gd name="T26" fmla="*/ 186 w 3844"/>
                  <a:gd name="T27" fmla="*/ 717 h 1043"/>
                  <a:gd name="T28" fmla="*/ 85 w 3844"/>
                  <a:gd name="T29" fmla="*/ 821 h 1043"/>
                  <a:gd name="T30" fmla="*/ 22 w 3844"/>
                  <a:gd name="T31" fmla="*/ 929 h 1043"/>
                  <a:gd name="T32" fmla="*/ 0 w 3844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44" h="1043">
                    <a:moveTo>
                      <a:pt x="3844" y="0"/>
                    </a:moveTo>
                    <a:lnTo>
                      <a:pt x="3477" y="4"/>
                    </a:lnTo>
                    <a:lnTo>
                      <a:pt x="3114" y="19"/>
                    </a:lnTo>
                    <a:lnTo>
                      <a:pt x="2760" y="43"/>
                    </a:lnTo>
                    <a:lnTo>
                      <a:pt x="2414" y="76"/>
                    </a:lnTo>
                    <a:lnTo>
                      <a:pt x="2082" y="117"/>
                    </a:lnTo>
                    <a:lnTo>
                      <a:pt x="1765" y="167"/>
                    </a:lnTo>
                    <a:lnTo>
                      <a:pt x="1464" y="224"/>
                    </a:lnTo>
                    <a:lnTo>
                      <a:pt x="1185" y="289"/>
                    </a:lnTo>
                    <a:lnTo>
                      <a:pt x="929" y="362"/>
                    </a:lnTo>
                    <a:lnTo>
                      <a:pt x="698" y="441"/>
                    </a:lnTo>
                    <a:lnTo>
                      <a:pt x="496" y="526"/>
                    </a:lnTo>
                    <a:lnTo>
                      <a:pt x="325" y="618"/>
                    </a:lnTo>
                    <a:lnTo>
                      <a:pt x="186" y="717"/>
                    </a:lnTo>
                    <a:lnTo>
                      <a:pt x="85" y="821"/>
                    </a:lnTo>
                    <a:lnTo>
                      <a:pt x="22" y="929"/>
                    </a:lnTo>
                    <a:lnTo>
                      <a:pt x="0" y="1043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6" name="Freeform 15"/>
              <p:cNvSpPr>
                <a:spLocks noChangeAspect="1"/>
              </p:cNvSpPr>
              <p:nvPr/>
            </p:nvSpPr>
            <p:spPr bwMode="auto">
              <a:xfrm rot="-18188" flipH="1" flipV="1">
                <a:off x="4216" y="1600"/>
                <a:ext cx="0" cy="3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7" name="Freeform 16"/>
              <p:cNvSpPr>
                <a:spLocks noChangeAspect="1"/>
              </p:cNvSpPr>
              <p:nvPr/>
            </p:nvSpPr>
            <p:spPr bwMode="auto">
              <a:xfrm rot="-18188" flipH="1" flipV="1">
                <a:off x="3902" y="1507"/>
                <a:ext cx="313" cy="125"/>
              </a:xfrm>
              <a:custGeom>
                <a:avLst/>
                <a:gdLst>
                  <a:gd name="T0" fmla="*/ 4392 w 4392"/>
                  <a:gd name="T1" fmla="*/ 1364 h 1364"/>
                  <a:gd name="T2" fmla="*/ 4371 w 4392"/>
                  <a:gd name="T3" fmla="*/ 1231 h 1364"/>
                  <a:gd name="T4" fmla="*/ 4309 w 4392"/>
                  <a:gd name="T5" fmla="*/ 1102 h 1364"/>
                  <a:gd name="T6" fmla="*/ 4206 w 4392"/>
                  <a:gd name="T7" fmla="*/ 976 h 1364"/>
                  <a:gd name="T8" fmla="*/ 4066 w 4392"/>
                  <a:gd name="T9" fmla="*/ 853 h 1364"/>
                  <a:gd name="T10" fmla="*/ 3891 w 4392"/>
                  <a:gd name="T11" fmla="*/ 734 h 1364"/>
                  <a:gd name="T12" fmla="*/ 3679 w 4392"/>
                  <a:gd name="T13" fmla="*/ 622 h 1364"/>
                  <a:gd name="T14" fmla="*/ 3435 w 4392"/>
                  <a:gd name="T15" fmla="*/ 516 h 1364"/>
                  <a:gd name="T16" fmla="*/ 3159 w 4392"/>
                  <a:gd name="T17" fmla="*/ 417 h 1364"/>
                  <a:gd name="T18" fmla="*/ 2852 w 4392"/>
                  <a:gd name="T19" fmla="*/ 327 h 1364"/>
                  <a:gd name="T20" fmla="*/ 2518 w 4392"/>
                  <a:gd name="T21" fmla="*/ 245 h 1364"/>
                  <a:gd name="T22" fmla="*/ 2156 w 4392"/>
                  <a:gd name="T23" fmla="*/ 174 h 1364"/>
                  <a:gd name="T24" fmla="*/ 1769 w 4392"/>
                  <a:gd name="T25" fmla="*/ 114 h 1364"/>
                  <a:gd name="T26" fmla="*/ 1358 w 4392"/>
                  <a:gd name="T27" fmla="*/ 66 h 1364"/>
                  <a:gd name="T28" fmla="*/ 925 w 4392"/>
                  <a:gd name="T29" fmla="*/ 29 h 1364"/>
                  <a:gd name="T30" fmla="*/ 472 w 4392"/>
                  <a:gd name="T31" fmla="*/ 8 h 1364"/>
                  <a:gd name="T32" fmla="*/ 0 w 4392"/>
                  <a:gd name="T33" fmla="*/ 0 h 1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2" h="1364">
                    <a:moveTo>
                      <a:pt x="4392" y="1364"/>
                    </a:moveTo>
                    <a:lnTo>
                      <a:pt x="4371" y="1231"/>
                    </a:lnTo>
                    <a:lnTo>
                      <a:pt x="4309" y="1102"/>
                    </a:lnTo>
                    <a:lnTo>
                      <a:pt x="4206" y="976"/>
                    </a:lnTo>
                    <a:lnTo>
                      <a:pt x="4066" y="853"/>
                    </a:lnTo>
                    <a:lnTo>
                      <a:pt x="3891" y="734"/>
                    </a:lnTo>
                    <a:lnTo>
                      <a:pt x="3679" y="622"/>
                    </a:lnTo>
                    <a:lnTo>
                      <a:pt x="3435" y="516"/>
                    </a:lnTo>
                    <a:lnTo>
                      <a:pt x="3159" y="417"/>
                    </a:lnTo>
                    <a:lnTo>
                      <a:pt x="2852" y="327"/>
                    </a:lnTo>
                    <a:lnTo>
                      <a:pt x="2518" y="245"/>
                    </a:lnTo>
                    <a:lnTo>
                      <a:pt x="2156" y="174"/>
                    </a:lnTo>
                    <a:lnTo>
                      <a:pt x="1769" y="114"/>
                    </a:lnTo>
                    <a:lnTo>
                      <a:pt x="1358" y="66"/>
                    </a:lnTo>
                    <a:lnTo>
                      <a:pt x="925" y="29"/>
                    </a:lnTo>
                    <a:lnTo>
                      <a:pt x="472" y="8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8" name="Freeform 17"/>
              <p:cNvSpPr>
                <a:spLocks noChangeAspect="1"/>
              </p:cNvSpPr>
              <p:nvPr/>
            </p:nvSpPr>
            <p:spPr bwMode="auto">
              <a:xfrm rot="-18188" flipH="1" flipV="1">
                <a:off x="4216" y="1628"/>
                <a:ext cx="0" cy="5"/>
              </a:xfrm>
              <a:custGeom>
                <a:avLst/>
                <a:gdLst>
                  <a:gd name="T0" fmla="*/ 53 h 53"/>
                  <a:gd name="T1" fmla="*/ 0 h 53"/>
                  <a:gd name="T2" fmla="*/ 53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53"/>
                    </a:moveTo>
                    <a:lnTo>
                      <a:pt x="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9" name="Freeform 18"/>
              <p:cNvSpPr>
                <a:spLocks noChangeAspect="1"/>
              </p:cNvSpPr>
              <p:nvPr/>
            </p:nvSpPr>
            <p:spPr bwMode="auto">
              <a:xfrm rot="-18188" flipH="1" flipV="1">
                <a:off x="4215" y="1505"/>
                <a:ext cx="352" cy="125"/>
              </a:xfrm>
              <a:custGeom>
                <a:avLst/>
                <a:gdLst>
                  <a:gd name="T0" fmla="*/ 4943 w 4943"/>
                  <a:gd name="T1" fmla="*/ 0 h 1364"/>
                  <a:gd name="T2" fmla="*/ 4464 w 4943"/>
                  <a:gd name="T3" fmla="*/ 7 h 1364"/>
                  <a:gd name="T4" fmla="*/ 3993 w 4943"/>
                  <a:gd name="T5" fmla="*/ 26 h 1364"/>
                  <a:gd name="T6" fmla="*/ 3533 w 4943"/>
                  <a:gd name="T7" fmla="*/ 58 h 1364"/>
                  <a:gd name="T8" fmla="*/ 3087 w 4943"/>
                  <a:gd name="T9" fmla="*/ 101 h 1364"/>
                  <a:gd name="T10" fmla="*/ 2658 w 4943"/>
                  <a:gd name="T11" fmla="*/ 156 h 1364"/>
                  <a:gd name="T12" fmla="*/ 2251 w 4943"/>
                  <a:gd name="T13" fmla="*/ 222 h 1364"/>
                  <a:gd name="T14" fmla="*/ 1867 w 4943"/>
                  <a:gd name="T15" fmla="*/ 298 h 1364"/>
                  <a:gd name="T16" fmla="*/ 1508 w 4943"/>
                  <a:gd name="T17" fmla="*/ 384 h 1364"/>
                  <a:gd name="T18" fmla="*/ 1181 w 4943"/>
                  <a:gd name="T19" fmla="*/ 479 h 1364"/>
                  <a:gd name="T20" fmla="*/ 886 w 4943"/>
                  <a:gd name="T21" fmla="*/ 583 h 1364"/>
                  <a:gd name="T22" fmla="*/ 630 w 4943"/>
                  <a:gd name="T23" fmla="*/ 696 h 1364"/>
                  <a:gd name="T24" fmla="*/ 411 w 4943"/>
                  <a:gd name="T25" fmla="*/ 815 h 1364"/>
                  <a:gd name="T26" fmla="*/ 236 w 4943"/>
                  <a:gd name="T27" fmla="*/ 943 h 1364"/>
                  <a:gd name="T28" fmla="*/ 107 w 4943"/>
                  <a:gd name="T29" fmla="*/ 1077 h 1364"/>
                  <a:gd name="T30" fmla="*/ 27 w 4943"/>
                  <a:gd name="T31" fmla="*/ 1218 h 1364"/>
                  <a:gd name="T32" fmla="*/ 0 w 4943"/>
                  <a:gd name="T33" fmla="*/ 1364 h 1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43" h="1364">
                    <a:moveTo>
                      <a:pt x="4943" y="0"/>
                    </a:moveTo>
                    <a:lnTo>
                      <a:pt x="4464" y="7"/>
                    </a:lnTo>
                    <a:lnTo>
                      <a:pt x="3993" y="26"/>
                    </a:lnTo>
                    <a:lnTo>
                      <a:pt x="3533" y="58"/>
                    </a:lnTo>
                    <a:lnTo>
                      <a:pt x="3087" y="101"/>
                    </a:lnTo>
                    <a:lnTo>
                      <a:pt x="2658" y="156"/>
                    </a:lnTo>
                    <a:lnTo>
                      <a:pt x="2251" y="222"/>
                    </a:lnTo>
                    <a:lnTo>
                      <a:pt x="1867" y="298"/>
                    </a:lnTo>
                    <a:lnTo>
                      <a:pt x="1508" y="384"/>
                    </a:lnTo>
                    <a:lnTo>
                      <a:pt x="1181" y="479"/>
                    </a:lnTo>
                    <a:lnTo>
                      <a:pt x="886" y="583"/>
                    </a:lnTo>
                    <a:lnTo>
                      <a:pt x="630" y="696"/>
                    </a:lnTo>
                    <a:lnTo>
                      <a:pt x="411" y="815"/>
                    </a:lnTo>
                    <a:lnTo>
                      <a:pt x="236" y="943"/>
                    </a:lnTo>
                    <a:lnTo>
                      <a:pt x="107" y="1077"/>
                    </a:lnTo>
                    <a:lnTo>
                      <a:pt x="27" y="1218"/>
                    </a:lnTo>
                    <a:lnTo>
                      <a:pt x="0" y="1364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0" name="Freeform 19"/>
              <p:cNvSpPr>
                <a:spLocks noChangeAspect="1"/>
              </p:cNvSpPr>
              <p:nvPr/>
            </p:nvSpPr>
            <p:spPr bwMode="auto">
              <a:xfrm rot="-18188" flipH="1" flipV="1">
                <a:off x="4216" y="1628"/>
                <a:ext cx="0" cy="5"/>
              </a:xfrm>
              <a:custGeom>
                <a:avLst/>
                <a:gdLst>
                  <a:gd name="T0" fmla="*/ 0 h 53"/>
                  <a:gd name="T1" fmla="*/ 53 h 53"/>
                  <a:gd name="T2" fmla="*/ 0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0"/>
                    </a:moveTo>
                    <a:lnTo>
                      <a:pt x="0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1" name="Freeform 20"/>
              <p:cNvSpPr>
                <a:spLocks noChangeAspect="1"/>
              </p:cNvSpPr>
              <p:nvPr/>
            </p:nvSpPr>
            <p:spPr bwMode="auto">
              <a:xfrm rot="-18188" flipH="1" flipV="1">
                <a:off x="3825" y="1507"/>
                <a:ext cx="390" cy="155"/>
              </a:xfrm>
              <a:custGeom>
                <a:avLst/>
                <a:gdLst>
                  <a:gd name="T0" fmla="*/ 5491 w 5491"/>
                  <a:gd name="T1" fmla="*/ 1686 h 1686"/>
                  <a:gd name="T2" fmla="*/ 5464 w 5491"/>
                  <a:gd name="T3" fmla="*/ 1521 h 1686"/>
                  <a:gd name="T4" fmla="*/ 5385 w 5491"/>
                  <a:gd name="T5" fmla="*/ 1360 h 1686"/>
                  <a:gd name="T6" fmla="*/ 5256 w 5491"/>
                  <a:gd name="T7" fmla="*/ 1203 h 1686"/>
                  <a:gd name="T8" fmla="*/ 5078 w 5491"/>
                  <a:gd name="T9" fmla="*/ 1050 h 1686"/>
                  <a:gd name="T10" fmla="*/ 4856 w 5491"/>
                  <a:gd name="T11" fmla="*/ 903 h 1686"/>
                  <a:gd name="T12" fmla="*/ 4589 w 5491"/>
                  <a:gd name="T13" fmla="*/ 764 h 1686"/>
                  <a:gd name="T14" fmla="*/ 4281 w 5491"/>
                  <a:gd name="T15" fmla="*/ 634 h 1686"/>
                  <a:gd name="T16" fmla="*/ 3934 w 5491"/>
                  <a:gd name="T17" fmla="*/ 512 h 1686"/>
                  <a:gd name="T18" fmla="*/ 3550 w 5491"/>
                  <a:gd name="T19" fmla="*/ 400 h 1686"/>
                  <a:gd name="T20" fmla="*/ 3131 w 5491"/>
                  <a:gd name="T21" fmla="*/ 301 h 1686"/>
                  <a:gd name="T22" fmla="*/ 2678 w 5491"/>
                  <a:gd name="T23" fmla="*/ 213 h 1686"/>
                  <a:gd name="T24" fmla="*/ 2196 w 5491"/>
                  <a:gd name="T25" fmla="*/ 139 h 1686"/>
                  <a:gd name="T26" fmla="*/ 1684 w 5491"/>
                  <a:gd name="T27" fmla="*/ 79 h 1686"/>
                  <a:gd name="T28" fmla="*/ 1146 w 5491"/>
                  <a:gd name="T29" fmla="*/ 36 h 1686"/>
                  <a:gd name="T30" fmla="*/ 584 w 5491"/>
                  <a:gd name="T31" fmla="*/ 9 h 1686"/>
                  <a:gd name="T32" fmla="*/ 0 w 5491"/>
                  <a:gd name="T33" fmla="*/ 0 h 1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91" h="1686">
                    <a:moveTo>
                      <a:pt x="5491" y="1686"/>
                    </a:moveTo>
                    <a:lnTo>
                      <a:pt x="5464" y="1521"/>
                    </a:lnTo>
                    <a:lnTo>
                      <a:pt x="5385" y="1360"/>
                    </a:lnTo>
                    <a:lnTo>
                      <a:pt x="5256" y="1203"/>
                    </a:lnTo>
                    <a:lnTo>
                      <a:pt x="5078" y="1050"/>
                    </a:lnTo>
                    <a:lnTo>
                      <a:pt x="4856" y="903"/>
                    </a:lnTo>
                    <a:lnTo>
                      <a:pt x="4589" y="764"/>
                    </a:lnTo>
                    <a:lnTo>
                      <a:pt x="4281" y="634"/>
                    </a:lnTo>
                    <a:lnTo>
                      <a:pt x="3934" y="512"/>
                    </a:lnTo>
                    <a:lnTo>
                      <a:pt x="3550" y="400"/>
                    </a:lnTo>
                    <a:lnTo>
                      <a:pt x="3131" y="301"/>
                    </a:lnTo>
                    <a:lnTo>
                      <a:pt x="2678" y="213"/>
                    </a:lnTo>
                    <a:lnTo>
                      <a:pt x="2196" y="139"/>
                    </a:lnTo>
                    <a:lnTo>
                      <a:pt x="1684" y="79"/>
                    </a:lnTo>
                    <a:lnTo>
                      <a:pt x="1146" y="36"/>
                    </a:lnTo>
                    <a:lnTo>
                      <a:pt x="584" y="9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2" name="Freeform 21"/>
              <p:cNvSpPr>
                <a:spLocks noChangeAspect="1"/>
              </p:cNvSpPr>
              <p:nvPr/>
            </p:nvSpPr>
            <p:spPr bwMode="auto">
              <a:xfrm rot="-18188" flipH="1" flipV="1">
                <a:off x="4216" y="1657"/>
                <a:ext cx="0" cy="5"/>
              </a:xfrm>
              <a:custGeom>
                <a:avLst/>
                <a:gdLst>
                  <a:gd name="T0" fmla="*/ 53 h 53"/>
                  <a:gd name="T1" fmla="*/ 0 h 53"/>
                  <a:gd name="T2" fmla="*/ 53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53"/>
                    </a:moveTo>
                    <a:lnTo>
                      <a:pt x="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3" name="Freeform 22"/>
              <p:cNvSpPr>
                <a:spLocks noChangeAspect="1"/>
              </p:cNvSpPr>
              <p:nvPr/>
            </p:nvSpPr>
            <p:spPr bwMode="auto">
              <a:xfrm rot="-18188" flipH="1" flipV="1">
                <a:off x="4215" y="1505"/>
                <a:ext cx="430" cy="155"/>
              </a:xfrm>
              <a:custGeom>
                <a:avLst/>
                <a:gdLst>
                  <a:gd name="T0" fmla="*/ 6041 w 6041"/>
                  <a:gd name="T1" fmla="*/ 0 h 1686"/>
                  <a:gd name="T2" fmla="*/ 5450 w 6041"/>
                  <a:gd name="T3" fmla="*/ 8 h 1686"/>
                  <a:gd name="T4" fmla="*/ 4870 w 6041"/>
                  <a:gd name="T5" fmla="*/ 32 h 1686"/>
                  <a:gd name="T6" fmla="*/ 4305 w 6041"/>
                  <a:gd name="T7" fmla="*/ 72 h 1686"/>
                  <a:gd name="T8" fmla="*/ 3758 w 6041"/>
                  <a:gd name="T9" fmla="*/ 127 h 1686"/>
                  <a:gd name="T10" fmla="*/ 3234 w 6041"/>
                  <a:gd name="T11" fmla="*/ 195 h 1686"/>
                  <a:gd name="T12" fmla="*/ 2736 w 6041"/>
                  <a:gd name="T13" fmla="*/ 277 h 1686"/>
                  <a:gd name="T14" fmla="*/ 2267 w 6041"/>
                  <a:gd name="T15" fmla="*/ 373 h 1686"/>
                  <a:gd name="T16" fmla="*/ 1831 w 6041"/>
                  <a:gd name="T17" fmla="*/ 478 h 1686"/>
                  <a:gd name="T18" fmla="*/ 1432 w 6041"/>
                  <a:gd name="T19" fmla="*/ 597 h 1686"/>
                  <a:gd name="T20" fmla="*/ 1075 w 6041"/>
                  <a:gd name="T21" fmla="*/ 726 h 1686"/>
                  <a:gd name="T22" fmla="*/ 762 w 6041"/>
                  <a:gd name="T23" fmla="*/ 865 h 1686"/>
                  <a:gd name="T24" fmla="*/ 498 w 6041"/>
                  <a:gd name="T25" fmla="*/ 1013 h 1686"/>
                  <a:gd name="T26" fmla="*/ 285 w 6041"/>
                  <a:gd name="T27" fmla="*/ 1169 h 1686"/>
                  <a:gd name="T28" fmla="*/ 129 w 6041"/>
                  <a:gd name="T29" fmla="*/ 1334 h 1686"/>
                  <a:gd name="T30" fmla="*/ 33 w 6041"/>
                  <a:gd name="T31" fmla="*/ 1506 h 1686"/>
                  <a:gd name="T32" fmla="*/ 0 w 6041"/>
                  <a:gd name="T33" fmla="*/ 1686 h 1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41" h="1686">
                    <a:moveTo>
                      <a:pt x="6041" y="0"/>
                    </a:moveTo>
                    <a:lnTo>
                      <a:pt x="5450" y="8"/>
                    </a:lnTo>
                    <a:lnTo>
                      <a:pt x="4870" y="32"/>
                    </a:lnTo>
                    <a:lnTo>
                      <a:pt x="4305" y="72"/>
                    </a:lnTo>
                    <a:lnTo>
                      <a:pt x="3758" y="127"/>
                    </a:lnTo>
                    <a:lnTo>
                      <a:pt x="3234" y="195"/>
                    </a:lnTo>
                    <a:lnTo>
                      <a:pt x="2736" y="277"/>
                    </a:lnTo>
                    <a:lnTo>
                      <a:pt x="2267" y="373"/>
                    </a:lnTo>
                    <a:lnTo>
                      <a:pt x="1831" y="478"/>
                    </a:lnTo>
                    <a:lnTo>
                      <a:pt x="1432" y="597"/>
                    </a:lnTo>
                    <a:lnTo>
                      <a:pt x="1075" y="726"/>
                    </a:lnTo>
                    <a:lnTo>
                      <a:pt x="762" y="865"/>
                    </a:lnTo>
                    <a:lnTo>
                      <a:pt x="498" y="1013"/>
                    </a:lnTo>
                    <a:lnTo>
                      <a:pt x="285" y="1169"/>
                    </a:lnTo>
                    <a:lnTo>
                      <a:pt x="129" y="1334"/>
                    </a:lnTo>
                    <a:lnTo>
                      <a:pt x="33" y="1506"/>
                    </a:lnTo>
                    <a:lnTo>
                      <a:pt x="0" y="1686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4" name="Freeform 23"/>
              <p:cNvSpPr>
                <a:spLocks noChangeAspect="1"/>
              </p:cNvSpPr>
              <p:nvPr/>
            </p:nvSpPr>
            <p:spPr bwMode="auto">
              <a:xfrm rot="-18188" flipH="1" flipV="1">
                <a:off x="4216" y="1657"/>
                <a:ext cx="0" cy="5"/>
              </a:xfrm>
              <a:custGeom>
                <a:avLst/>
                <a:gdLst>
                  <a:gd name="T0" fmla="*/ 0 h 53"/>
                  <a:gd name="T1" fmla="*/ 53 h 53"/>
                  <a:gd name="T2" fmla="*/ 0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0"/>
                    </a:moveTo>
                    <a:lnTo>
                      <a:pt x="0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5" name="Freeform 24"/>
              <p:cNvSpPr>
                <a:spLocks noChangeAspect="1"/>
              </p:cNvSpPr>
              <p:nvPr/>
            </p:nvSpPr>
            <p:spPr bwMode="auto">
              <a:xfrm rot="-18188" flipH="1" flipV="1">
                <a:off x="3745" y="1508"/>
                <a:ext cx="470" cy="183"/>
              </a:xfrm>
              <a:custGeom>
                <a:avLst/>
                <a:gdLst>
                  <a:gd name="T0" fmla="*/ 6589 w 6589"/>
                  <a:gd name="T1" fmla="*/ 2007 h 2007"/>
                  <a:gd name="T2" fmla="*/ 6556 w 6589"/>
                  <a:gd name="T3" fmla="*/ 1809 h 2007"/>
                  <a:gd name="T4" fmla="*/ 6461 w 6589"/>
                  <a:gd name="T5" fmla="*/ 1617 h 2007"/>
                  <a:gd name="T6" fmla="*/ 6305 w 6589"/>
                  <a:gd name="T7" fmla="*/ 1428 h 2007"/>
                  <a:gd name="T8" fmla="*/ 6090 w 6589"/>
                  <a:gd name="T9" fmla="*/ 1247 h 2007"/>
                  <a:gd name="T10" fmla="*/ 5821 w 6589"/>
                  <a:gd name="T11" fmla="*/ 1072 h 2007"/>
                  <a:gd name="T12" fmla="*/ 5499 w 6589"/>
                  <a:gd name="T13" fmla="*/ 906 h 2007"/>
                  <a:gd name="T14" fmla="*/ 5128 w 6589"/>
                  <a:gd name="T15" fmla="*/ 750 h 2007"/>
                  <a:gd name="T16" fmla="*/ 4710 w 6589"/>
                  <a:gd name="T17" fmla="*/ 606 h 2007"/>
                  <a:gd name="T18" fmla="*/ 4247 w 6589"/>
                  <a:gd name="T19" fmla="*/ 474 h 2007"/>
                  <a:gd name="T20" fmla="*/ 3743 w 6589"/>
                  <a:gd name="T21" fmla="*/ 356 h 2007"/>
                  <a:gd name="T22" fmla="*/ 3200 w 6589"/>
                  <a:gd name="T23" fmla="*/ 252 h 2007"/>
                  <a:gd name="T24" fmla="*/ 2622 w 6589"/>
                  <a:gd name="T25" fmla="*/ 164 h 2007"/>
                  <a:gd name="T26" fmla="*/ 2009 w 6589"/>
                  <a:gd name="T27" fmla="*/ 95 h 2007"/>
                  <a:gd name="T28" fmla="*/ 1366 w 6589"/>
                  <a:gd name="T29" fmla="*/ 43 h 2007"/>
                  <a:gd name="T30" fmla="*/ 695 w 6589"/>
                  <a:gd name="T31" fmla="*/ 11 h 2007"/>
                  <a:gd name="T32" fmla="*/ 0 w 6589"/>
                  <a:gd name="T33" fmla="*/ 0 h 2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89" h="2007">
                    <a:moveTo>
                      <a:pt x="6589" y="2007"/>
                    </a:moveTo>
                    <a:lnTo>
                      <a:pt x="6556" y="1809"/>
                    </a:lnTo>
                    <a:lnTo>
                      <a:pt x="6461" y="1617"/>
                    </a:lnTo>
                    <a:lnTo>
                      <a:pt x="6305" y="1428"/>
                    </a:lnTo>
                    <a:lnTo>
                      <a:pt x="6090" y="1247"/>
                    </a:lnTo>
                    <a:lnTo>
                      <a:pt x="5821" y="1072"/>
                    </a:lnTo>
                    <a:lnTo>
                      <a:pt x="5499" y="906"/>
                    </a:lnTo>
                    <a:lnTo>
                      <a:pt x="5128" y="750"/>
                    </a:lnTo>
                    <a:lnTo>
                      <a:pt x="4710" y="606"/>
                    </a:lnTo>
                    <a:lnTo>
                      <a:pt x="4247" y="474"/>
                    </a:lnTo>
                    <a:lnTo>
                      <a:pt x="3743" y="356"/>
                    </a:lnTo>
                    <a:lnTo>
                      <a:pt x="3200" y="252"/>
                    </a:lnTo>
                    <a:lnTo>
                      <a:pt x="2622" y="164"/>
                    </a:lnTo>
                    <a:lnTo>
                      <a:pt x="2009" y="95"/>
                    </a:lnTo>
                    <a:lnTo>
                      <a:pt x="1366" y="43"/>
                    </a:lnTo>
                    <a:lnTo>
                      <a:pt x="695" y="11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6" name="Freeform 25"/>
              <p:cNvSpPr>
                <a:spLocks noChangeAspect="1"/>
              </p:cNvSpPr>
              <p:nvPr/>
            </p:nvSpPr>
            <p:spPr bwMode="auto">
              <a:xfrm rot="-18188" flipH="1" flipV="1">
                <a:off x="4216" y="1687"/>
                <a:ext cx="0" cy="5"/>
              </a:xfrm>
              <a:custGeom>
                <a:avLst/>
                <a:gdLst>
                  <a:gd name="T0" fmla="*/ 53 h 53"/>
                  <a:gd name="T1" fmla="*/ 0 h 53"/>
                  <a:gd name="T2" fmla="*/ 53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53"/>
                    </a:moveTo>
                    <a:lnTo>
                      <a:pt x="0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7" name="Freeform 26"/>
              <p:cNvSpPr>
                <a:spLocks noChangeAspect="1"/>
              </p:cNvSpPr>
              <p:nvPr/>
            </p:nvSpPr>
            <p:spPr bwMode="auto">
              <a:xfrm rot="-18188" flipH="1" flipV="1">
                <a:off x="4215" y="1505"/>
                <a:ext cx="508" cy="183"/>
              </a:xfrm>
              <a:custGeom>
                <a:avLst/>
                <a:gdLst>
                  <a:gd name="T0" fmla="*/ 7138 w 7138"/>
                  <a:gd name="T1" fmla="*/ 0 h 2007"/>
                  <a:gd name="T2" fmla="*/ 6435 w 7138"/>
                  <a:gd name="T3" fmla="*/ 10 h 2007"/>
                  <a:gd name="T4" fmla="*/ 5747 w 7138"/>
                  <a:gd name="T5" fmla="*/ 39 h 2007"/>
                  <a:gd name="T6" fmla="*/ 5077 w 7138"/>
                  <a:gd name="T7" fmla="*/ 87 h 2007"/>
                  <a:gd name="T8" fmla="*/ 4430 w 7138"/>
                  <a:gd name="T9" fmla="*/ 152 h 2007"/>
                  <a:gd name="T10" fmla="*/ 3809 w 7138"/>
                  <a:gd name="T11" fmla="*/ 234 h 2007"/>
                  <a:gd name="T12" fmla="*/ 3219 w 7138"/>
                  <a:gd name="T13" fmla="*/ 332 h 2007"/>
                  <a:gd name="T14" fmla="*/ 2666 w 7138"/>
                  <a:gd name="T15" fmla="*/ 445 h 2007"/>
                  <a:gd name="T16" fmla="*/ 2153 w 7138"/>
                  <a:gd name="T17" fmla="*/ 573 h 2007"/>
                  <a:gd name="T18" fmla="*/ 1683 w 7138"/>
                  <a:gd name="T19" fmla="*/ 714 h 2007"/>
                  <a:gd name="T20" fmla="*/ 1262 w 7138"/>
                  <a:gd name="T21" fmla="*/ 867 h 2007"/>
                  <a:gd name="T22" fmla="*/ 894 w 7138"/>
                  <a:gd name="T23" fmla="*/ 1033 h 2007"/>
                  <a:gd name="T24" fmla="*/ 584 w 7138"/>
                  <a:gd name="T25" fmla="*/ 1209 h 2007"/>
                  <a:gd name="T26" fmla="*/ 335 w 7138"/>
                  <a:gd name="T27" fmla="*/ 1395 h 2007"/>
                  <a:gd name="T28" fmla="*/ 150 w 7138"/>
                  <a:gd name="T29" fmla="*/ 1591 h 2007"/>
                  <a:gd name="T30" fmla="*/ 38 w 7138"/>
                  <a:gd name="T31" fmla="*/ 1795 h 2007"/>
                  <a:gd name="T32" fmla="*/ 0 w 7138"/>
                  <a:gd name="T33" fmla="*/ 2007 h 2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38" h="2007">
                    <a:moveTo>
                      <a:pt x="7138" y="0"/>
                    </a:moveTo>
                    <a:lnTo>
                      <a:pt x="6435" y="10"/>
                    </a:lnTo>
                    <a:lnTo>
                      <a:pt x="5747" y="39"/>
                    </a:lnTo>
                    <a:lnTo>
                      <a:pt x="5077" y="87"/>
                    </a:lnTo>
                    <a:lnTo>
                      <a:pt x="4430" y="152"/>
                    </a:lnTo>
                    <a:lnTo>
                      <a:pt x="3809" y="234"/>
                    </a:lnTo>
                    <a:lnTo>
                      <a:pt x="3219" y="332"/>
                    </a:lnTo>
                    <a:lnTo>
                      <a:pt x="2666" y="445"/>
                    </a:lnTo>
                    <a:lnTo>
                      <a:pt x="2153" y="573"/>
                    </a:lnTo>
                    <a:lnTo>
                      <a:pt x="1683" y="714"/>
                    </a:lnTo>
                    <a:lnTo>
                      <a:pt x="1262" y="867"/>
                    </a:lnTo>
                    <a:lnTo>
                      <a:pt x="894" y="1033"/>
                    </a:lnTo>
                    <a:lnTo>
                      <a:pt x="584" y="1209"/>
                    </a:lnTo>
                    <a:lnTo>
                      <a:pt x="335" y="1395"/>
                    </a:lnTo>
                    <a:lnTo>
                      <a:pt x="150" y="1591"/>
                    </a:lnTo>
                    <a:lnTo>
                      <a:pt x="38" y="1795"/>
                    </a:lnTo>
                    <a:lnTo>
                      <a:pt x="0" y="2007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88" name="Freeform 27"/>
              <p:cNvSpPr>
                <a:spLocks noChangeAspect="1"/>
              </p:cNvSpPr>
              <p:nvPr/>
            </p:nvSpPr>
            <p:spPr bwMode="auto">
              <a:xfrm rot="-18188" flipH="1" flipV="1">
                <a:off x="4216" y="1687"/>
                <a:ext cx="0" cy="5"/>
              </a:xfrm>
              <a:custGeom>
                <a:avLst/>
                <a:gdLst>
                  <a:gd name="T0" fmla="*/ 0 h 53"/>
                  <a:gd name="T1" fmla="*/ 53 h 53"/>
                  <a:gd name="T2" fmla="*/ 0 h 5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3">
                    <a:moveTo>
                      <a:pt x="0" y="0"/>
                    </a:moveTo>
                    <a:lnTo>
                      <a:pt x="0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" name="Group 145"/>
            <p:cNvGrpSpPr>
              <a:grpSpLocks/>
            </p:cNvGrpSpPr>
            <p:nvPr/>
          </p:nvGrpSpPr>
          <p:grpSpPr bwMode="auto">
            <a:xfrm>
              <a:off x="3771" y="1798"/>
              <a:ext cx="1030" cy="211"/>
              <a:chOff x="3771" y="1798"/>
              <a:chExt cx="1030" cy="211"/>
            </a:xfrm>
          </p:grpSpPr>
          <p:sp>
            <p:nvSpPr>
              <p:cNvPr id="9" name="Freeform 29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999"/>
                <a:ext cx="39" cy="8"/>
              </a:xfrm>
              <a:custGeom>
                <a:avLst/>
                <a:gdLst>
                  <a:gd name="T0" fmla="*/ 549 w 549"/>
                  <a:gd name="T1" fmla="*/ 1 h 81"/>
                  <a:gd name="T2" fmla="*/ 518 w 549"/>
                  <a:gd name="T3" fmla="*/ 0 h 81"/>
                  <a:gd name="T4" fmla="*/ 481 w 549"/>
                  <a:gd name="T5" fmla="*/ 0 h 81"/>
                  <a:gd name="T6" fmla="*/ 442 w 549"/>
                  <a:gd name="T7" fmla="*/ 0 h 81"/>
                  <a:gd name="T8" fmla="*/ 399 w 549"/>
                  <a:gd name="T9" fmla="*/ 1 h 81"/>
                  <a:gd name="T10" fmla="*/ 354 w 549"/>
                  <a:gd name="T11" fmla="*/ 1 h 81"/>
                  <a:gd name="T12" fmla="*/ 308 w 549"/>
                  <a:gd name="T13" fmla="*/ 3 h 81"/>
                  <a:gd name="T14" fmla="*/ 262 w 549"/>
                  <a:gd name="T15" fmla="*/ 5 h 81"/>
                  <a:gd name="T16" fmla="*/ 217 w 549"/>
                  <a:gd name="T17" fmla="*/ 7 h 81"/>
                  <a:gd name="T18" fmla="*/ 174 w 549"/>
                  <a:gd name="T19" fmla="*/ 12 h 81"/>
                  <a:gd name="T20" fmla="*/ 134 w 549"/>
                  <a:gd name="T21" fmla="*/ 17 h 81"/>
                  <a:gd name="T22" fmla="*/ 96 w 549"/>
                  <a:gd name="T23" fmla="*/ 23 h 81"/>
                  <a:gd name="T24" fmla="*/ 64 w 549"/>
                  <a:gd name="T25" fmla="*/ 31 h 81"/>
                  <a:gd name="T26" fmla="*/ 37 w 549"/>
                  <a:gd name="T27" fmla="*/ 40 h 81"/>
                  <a:gd name="T28" fmla="*/ 17 w 549"/>
                  <a:gd name="T29" fmla="*/ 52 h 81"/>
                  <a:gd name="T30" fmla="*/ 4 w 549"/>
                  <a:gd name="T31" fmla="*/ 65 h 81"/>
                  <a:gd name="T32" fmla="*/ 0 w 549"/>
                  <a:gd name="T3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9" h="81">
                    <a:moveTo>
                      <a:pt x="549" y="1"/>
                    </a:moveTo>
                    <a:lnTo>
                      <a:pt x="518" y="0"/>
                    </a:lnTo>
                    <a:lnTo>
                      <a:pt x="481" y="0"/>
                    </a:lnTo>
                    <a:lnTo>
                      <a:pt x="442" y="0"/>
                    </a:lnTo>
                    <a:lnTo>
                      <a:pt x="399" y="1"/>
                    </a:lnTo>
                    <a:lnTo>
                      <a:pt x="354" y="1"/>
                    </a:lnTo>
                    <a:lnTo>
                      <a:pt x="308" y="3"/>
                    </a:lnTo>
                    <a:lnTo>
                      <a:pt x="262" y="5"/>
                    </a:lnTo>
                    <a:lnTo>
                      <a:pt x="217" y="7"/>
                    </a:lnTo>
                    <a:lnTo>
                      <a:pt x="174" y="12"/>
                    </a:lnTo>
                    <a:lnTo>
                      <a:pt x="134" y="17"/>
                    </a:lnTo>
                    <a:lnTo>
                      <a:pt x="96" y="23"/>
                    </a:lnTo>
                    <a:lnTo>
                      <a:pt x="64" y="31"/>
                    </a:lnTo>
                    <a:lnTo>
                      <a:pt x="37" y="40"/>
                    </a:lnTo>
                    <a:lnTo>
                      <a:pt x="17" y="52"/>
                    </a:lnTo>
                    <a:lnTo>
                      <a:pt x="4" y="65"/>
                    </a:lnTo>
                    <a:lnTo>
                      <a:pt x="0" y="81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0" name="Freeform 30"/>
              <p:cNvSpPr>
                <a:spLocks noChangeAspect="1"/>
              </p:cNvSpPr>
              <p:nvPr/>
            </p:nvSpPr>
            <p:spPr bwMode="auto">
              <a:xfrm rot="-18188" flipH="1" flipV="1">
                <a:off x="4290" y="2004"/>
                <a:ext cx="0" cy="5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1" name="Freeform 31"/>
              <p:cNvSpPr>
                <a:spLocks noChangeAspect="1"/>
              </p:cNvSpPr>
              <p:nvPr/>
            </p:nvSpPr>
            <p:spPr bwMode="auto">
              <a:xfrm rot="-18188" flipH="1" flipV="1">
                <a:off x="4328" y="1997"/>
                <a:ext cx="4" cy="2"/>
              </a:xfrm>
              <a:custGeom>
                <a:avLst/>
                <a:gdLst>
                  <a:gd name="T0" fmla="*/ 54 w 54"/>
                  <a:gd name="T1" fmla="*/ 0 w 54"/>
                  <a:gd name="T2" fmla="*/ 54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0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" name="Freeform 32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978"/>
                <a:ext cx="39" cy="21"/>
              </a:xfrm>
              <a:custGeom>
                <a:avLst/>
                <a:gdLst>
                  <a:gd name="T0" fmla="*/ 0 w 549"/>
                  <a:gd name="T1" fmla="*/ 0 h 242"/>
                  <a:gd name="T2" fmla="*/ 1 w 549"/>
                  <a:gd name="T3" fmla="*/ 17 h 242"/>
                  <a:gd name="T4" fmla="*/ 4 w 549"/>
                  <a:gd name="T5" fmla="*/ 35 h 242"/>
                  <a:gd name="T6" fmla="*/ 12 w 549"/>
                  <a:gd name="T7" fmla="*/ 56 h 242"/>
                  <a:gd name="T8" fmla="*/ 21 w 549"/>
                  <a:gd name="T9" fmla="*/ 75 h 242"/>
                  <a:gd name="T10" fmla="*/ 35 w 549"/>
                  <a:gd name="T11" fmla="*/ 95 h 242"/>
                  <a:gd name="T12" fmla="*/ 53 w 549"/>
                  <a:gd name="T13" fmla="*/ 116 h 242"/>
                  <a:gd name="T14" fmla="*/ 77 w 549"/>
                  <a:gd name="T15" fmla="*/ 135 h 242"/>
                  <a:gd name="T16" fmla="*/ 104 w 549"/>
                  <a:gd name="T17" fmla="*/ 154 h 242"/>
                  <a:gd name="T18" fmla="*/ 137 w 549"/>
                  <a:gd name="T19" fmla="*/ 172 h 242"/>
                  <a:gd name="T20" fmla="*/ 175 w 549"/>
                  <a:gd name="T21" fmla="*/ 188 h 242"/>
                  <a:gd name="T22" fmla="*/ 220 w 549"/>
                  <a:gd name="T23" fmla="*/ 203 h 242"/>
                  <a:gd name="T24" fmla="*/ 272 w 549"/>
                  <a:gd name="T25" fmla="*/ 216 h 242"/>
                  <a:gd name="T26" fmla="*/ 330 w 549"/>
                  <a:gd name="T27" fmla="*/ 227 h 242"/>
                  <a:gd name="T28" fmla="*/ 395 w 549"/>
                  <a:gd name="T29" fmla="*/ 234 h 242"/>
                  <a:gd name="T30" fmla="*/ 468 w 549"/>
                  <a:gd name="T31" fmla="*/ 240 h 242"/>
                  <a:gd name="T32" fmla="*/ 549 w 549"/>
                  <a:gd name="T33" fmla="*/ 24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9" h="242">
                    <a:moveTo>
                      <a:pt x="0" y="0"/>
                    </a:moveTo>
                    <a:lnTo>
                      <a:pt x="1" y="17"/>
                    </a:lnTo>
                    <a:lnTo>
                      <a:pt x="4" y="35"/>
                    </a:lnTo>
                    <a:lnTo>
                      <a:pt x="12" y="56"/>
                    </a:lnTo>
                    <a:lnTo>
                      <a:pt x="21" y="75"/>
                    </a:lnTo>
                    <a:lnTo>
                      <a:pt x="35" y="95"/>
                    </a:lnTo>
                    <a:lnTo>
                      <a:pt x="53" y="116"/>
                    </a:lnTo>
                    <a:lnTo>
                      <a:pt x="77" y="135"/>
                    </a:lnTo>
                    <a:lnTo>
                      <a:pt x="104" y="154"/>
                    </a:lnTo>
                    <a:lnTo>
                      <a:pt x="137" y="172"/>
                    </a:lnTo>
                    <a:lnTo>
                      <a:pt x="175" y="188"/>
                    </a:lnTo>
                    <a:lnTo>
                      <a:pt x="220" y="203"/>
                    </a:lnTo>
                    <a:lnTo>
                      <a:pt x="272" y="216"/>
                    </a:lnTo>
                    <a:lnTo>
                      <a:pt x="330" y="227"/>
                    </a:lnTo>
                    <a:lnTo>
                      <a:pt x="395" y="234"/>
                    </a:lnTo>
                    <a:lnTo>
                      <a:pt x="468" y="240"/>
                    </a:lnTo>
                    <a:lnTo>
                      <a:pt x="549" y="242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3" name="Freeform 33"/>
              <p:cNvSpPr>
                <a:spLocks noChangeAspect="1"/>
              </p:cNvSpPr>
              <p:nvPr/>
            </p:nvSpPr>
            <p:spPr bwMode="auto">
              <a:xfrm rot="-18188" flipH="1" flipV="1">
                <a:off x="4328" y="1997"/>
                <a:ext cx="4" cy="2"/>
              </a:xfrm>
              <a:custGeom>
                <a:avLst/>
                <a:gdLst>
                  <a:gd name="T0" fmla="*/ 0 w 54"/>
                  <a:gd name="T1" fmla="*/ 54 w 54"/>
                  <a:gd name="T2" fmla="*/ 0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4" name="Freeform 34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974"/>
                <a:ext cx="0" cy="5"/>
              </a:xfrm>
              <a:custGeom>
                <a:avLst/>
                <a:gdLst>
                  <a:gd name="T0" fmla="*/ 0 h 55"/>
                  <a:gd name="T1" fmla="*/ 55 h 55"/>
                  <a:gd name="T2" fmla="*/ 0 h 5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">
                    <a:moveTo>
                      <a:pt x="0" y="0"/>
                    </a:move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" name="Freeform 35"/>
              <p:cNvSpPr>
                <a:spLocks noChangeAspect="1"/>
              </p:cNvSpPr>
              <p:nvPr/>
            </p:nvSpPr>
            <p:spPr bwMode="auto">
              <a:xfrm rot="-18188" flipH="1" flipV="1">
                <a:off x="4213" y="1979"/>
                <a:ext cx="77" cy="21"/>
              </a:xfrm>
              <a:custGeom>
                <a:avLst/>
                <a:gdLst>
                  <a:gd name="T0" fmla="*/ 0 w 1099"/>
                  <a:gd name="T1" fmla="*/ 242 h 242"/>
                  <a:gd name="T2" fmla="*/ 87 w 1099"/>
                  <a:gd name="T3" fmla="*/ 241 h 242"/>
                  <a:gd name="T4" fmla="*/ 176 w 1099"/>
                  <a:gd name="T5" fmla="*/ 239 h 242"/>
                  <a:gd name="T6" fmla="*/ 268 w 1099"/>
                  <a:gd name="T7" fmla="*/ 234 h 242"/>
                  <a:gd name="T8" fmla="*/ 362 w 1099"/>
                  <a:gd name="T9" fmla="*/ 229 h 242"/>
                  <a:gd name="T10" fmla="*/ 455 w 1099"/>
                  <a:gd name="T11" fmla="*/ 222 h 242"/>
                  <a:gd name="T12" fmla="*/ 546 w 1099"/>
                  <a:gd name="T13" fmla="*/ 212 h 242"/>
                  <a:gd name="T14" fmla="*/ 634 w 1099"/>
                  <a:gd name="T15" fmla="*/ 200 h 242"/>
                  <a:gd name="T16" fmla="*/ 719 w 1099"/>
                  <a:gd name="T17" fmla="*/ 187 h 242"/>
                  <a:gd name="T18" fmla="*/ 797 w 1099"/>
                  <a:gd name="T19" fmla="*/ 171 h 242"/>
                  <a:gd name="T20" fmla="*/ 870 w 1099"/>
                  <a:gd name="T21" fmla="*/ 154 h 242"/>
                  <a:gd name="T22" fmla="*/ 935 w 1099"/>
                  <a:gd name="T23" fmla="*/ 134 h 242"/>
                  <a:gd name="T24" fmla="*/ 991 w 1099"/>
                  <a:gd name="T25" fmla="*/ 112 h 242"/>
                  <a:gd name="T26" fmla="*/ 1036 w 1099"/>
                  <a:gd name="T27" fmla="*/ 88 h 242"/>
                  <a:gd name="T28" fmla="*/ 1070 w 1099"/>
                  <a:gd name="T29" fmla="*/ 61 h 242"/>
                  <a:gd name="T30" fmla="*/ 1091 w 1099"/>
                  <a:gd name="T31" fmla="*/ 31 h 242"/>
                  <a:gd name="T32" fmla="*/ 1099 w 1099"/>
                  <a:gd name="T3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99" h="242">
                    <a:moveTo>
                      <a:pt x="0" y="242"/>
                    </a:moveTo>
                    <a:lnTo>
                      <a:pt x="87" y="241"/>
                    </a:lnTo>
                    <a:lnTo>
                      <a:pt x="176" y="239"/>
                    </a:lnTo>
                    <a:lnTo>
                      <a:pt x="268" y="234"/>
                    </a:lnTo>
                    <a:lnTo>
                      <a:pt x="362" y="229"/>
                    </a:lnTo>
                    <a:lnTo>
                      <a:pt x="455" y="222"/>
                    </a:lnTo>
                    <a:lnTo>
                      <a:pt x="546" y="212"/>
                    </a:lnTo>
                    <a:lnTo>
                      <a:pt x="634" y="200"/>
                    </a:lnTo>
                    <a:lnTo>
                      <a:pt x="719" y="187"/>
                    </a:lnTo>
                    <a:lnTo>
                      <a:pt x="797" y="171"/>
                    </a:lnTo>
                    <a:lnTo>
                      <a:pt x="870" y="154"/>
                    </a:lnTo>
                    <a:lnTo>
                      <a:pt x="935" y="134"/>
                    </a:lnTo>
                    <a:lnTo>
                      <a:pt x="991" y="112"/>
                    </a:lnTo>
                    <a:lnTo>
                      <a:pt x="1036" y="88"/>
                    </a:lnTo>
                    <a:lnTo>
                      <a:pt x="1070" y="61"/>
                    </a:lnTo>
                    <a:lnTo>
                      <a:pt x="1091" y="31"/>
                    </a:lnTo>
                    <a:lnTo>
                      <a:pt x="1099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6" name="Freeform 36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974"/>
                <a:ext cx="0" cy="5"/>
              </a:xfrm>
              <a:custGeom>
                <a:avLst/>
                <a:gdLst>
                  <a:gd name="T0" fmla="*/ 55 h 55"/>
                  <a:gd name="T1" fmla="*/ 0 h 55"/>
                  <a:gd name="T2" fmla="*/ 55 h 5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">
                    <a:moveTo>
                      <a:pt x="0" y="55"/>
                    </a:moveTo>
                    <a:lnTo>
                      <a:pt x="0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7" name="Freeform 37"/>
              <p:cNvSpPr>
                <a:spLocks noChangeAspect="1"/>
              </p:cNvSpPr>
              <p:nvPr/>
            </p:nvSpPr>
            <p:spPr bwMode="auto">
              <a:xfrm rot="-18188" flipH="1" flipV="1">
                <a:off x="4210" y="1998"/>
                <a:ext cx="4" cy="2"/>
              </a:xfrm>
              <a:custGeom>
                <a:avLst/>
                <a:gdLst>
                  <a:gd name="T0" fmla="*/ 0 w 54"/>
                  <a:gd name="T1" fmla="*/ 54 w 54"/>
                  <a:gd name="T2" fmla="*/ 0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8" name="Freeform 38"/>
              <p:cNvSpPr>
                <a:spLocks noChangeAspect="1"/>
              </p:cNvSpPr>
              <p:nvPr/>
            </p:nvSpPr>
            <p:spPr bwMode="auto">
              <a:xfrm rot="-18188" flipH="1" flipV="1">
                <a:off x="4210" y="1998"/>
                <a:ext cx="4" cy="2"/>
              </a:xfrm>
              <a:custGeom>
                <a:avLst/>
                <a:gdLst>
                  <a:gd name="T0" fmla="*/ 54 w 54"/>
                  <a:gd name="T1" fmla="*/ 0 w 54"/>
                  <a:gd name="T2" fmla="*/ 54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0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9" name="Freeform 39"/>
              <p:cNvSpPr>
                <a:spLocks noChangeAspect="1"/>
              </p:cNvSpPr>
              <p:nvPr/>
            </p:nvSpPr>
            <p:spPr bwMode="auto">
              <a:xfrm rot="-18188" flipH="1" flipV="1">
                <a:off x="4407" y="1997"/>
                <a:ext cx="3" cy="2"/>
              </a:xfrm>
              <a:custGeom>
                <a:avLst/>
                <a:gdLst>
                  <a:gd name="T0" fmla="*/ 54 w 54"/>
                  <a:gd name="T1" fmla="*/ 0 w 54"/>
                  <a:gd name="T2" fmla="*/ 54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0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0" name="Freeform 40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948"/>
                <a:ext cx="117" cy="51"/>
              </a:xfrm>
              <a:custGeom>
                <a:avLst/>
                <a:gdLst>
                  <a:gd name="T0" fmla="*/ 0 w 1647"/>
                  <a:gd name="T1" fmla="*/ 0 h 563"/>
                  <a:gd name="T2" fmla="*/ 7 w 1647"/>
                  <a:gd name="T3" fmla="*/ 49 h 563"/>
                  <a:gd name="T4" fmla="*/ 27 w 1647"/>
                  <a:gd name="T5" fmla="*/ 101 h 563"/>
                  <a:gd name="T6" fmla="*/ 61 w 1647"/>
                  <a:gd name="T7" fmla="*/ 151 h 563"/>
                  <a:gd name="T8" fmla="*/ 108 w 1647"/>
                  <a:gd name="T9" fmla="*/ 200 h 563"/>
                  <a:gd name="T10" fmla="*/ 168 w 1647"/>
                  <a:gd name="T11" fmla="*/ 248 h 563"/>
                  <a:gd name="T12" fmla="*/ 242 w 1647"/>
                  <a:gd name="T13" fmla="*/ 294 h 563"/>
                  <a:gd name="T14" fmla="*/ 328 w 1647"/>
                  <a:gd name="T15" fmla="*/ 339 h 563"/>
                  <a:gd name="T16" fmla="*/ 427 w 1647"/>
                  <a:gd name="T17" fmla="*/ 381 h 563"/>
                  <a:gd name="T18" fmla="*/ 537 w 1647"/>
                  <a:gd name="T19" fmla="*/ 419 h 563"/>
                  <a:gd name="T20" fmla="*/ 660 w 1647"/>
                  <a:gd name="T21" fmla="*/ 455 h 563"/>
                  <a:gd name="T22" fmla="*/ 796 w 1647"/>
                  <a:gd name="T23" fmla="*/ 486 h 563"/>
                  <a:gd name="T24" fmla="*/ 943 w 1647"/>
                  <a:gd name="T25" fmla="*/ 511 h 563"/>
                  <a:gd name="T26" fmla="*/ 1102 w 1647"/>
                  <a:gd name="T27" fmla="*/ 533 h 563"/>
                  <a:gd name="T28" fmla="*/ 1272 w 1647"/>
                  <a:gd name="T29" fmla="*/ 549 h 563"/>
                  <a:gd name="T30" fmla="*/ 1453 w 1647"/>
                  <a:gd name="T31" fmla="*/ 558 h 563"/>
                  <a:gd name="T32" fmla="*/ 1647 w 1647"/>
                  <a:gd name="T33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7" h="563">
                    <a:moveTo>
                      <a:pt x="0" y="0"/>
                    </a:moveTo>
                    <a:lnTo>
                      <a:pt x="7" y="49"/>
                    </a:lnTo>
                    <a:lnTo>
                      <a:pt x="27" y="101"/>
                    </a:lnTo>
                    <a:lnTo>
                      <a:pt x="61" y="151"/>
                    </a:lnTo>
                    <a:lnTo>
                      <a:pt x="108" y="200"/>
                    </a:lnTo>
                    <a:lnTo>
                      <a:pt x="168" y="248"/>
                    </a:lnTo>
                    <a:lnTo>
                      <a:pt x="242" y="294"/>
                    </a:lnTo>
                    <a:lnTo>
                      <a:pt x="328" y="339"/>
                    </a:lnTo>
                    <a:lnTo>
                      <a:pt x="427" y="381"/>
                    </a:lnTo>
                    <a:lnTo>
                      <a:pt x="537" y="419"/>
                    </a:lnTo>
                    <a:lnTo>
                      <a:pt x="660" y="455"/>
                    </a:lnTo>
                    <a:lnTo>
                      <a:pt x="796" y="486"/>
                    </a:lnTo>
                    <a:lnTo>
                      <a:pt x="943" y="511"/>
                    </a:lnTo>
                    <a:lnTo>
                      <a:pt x="1102" y="533"/>
                    </a:lnTo>
                    <a:lnTo>
                      <a:pt x="1272" y="549"/>
                    </a:lnTo>
                    <a:lnTo>
                      <a:pt x="1453" y="558"/>
                    </a:lnTo>
                    <a:lnTo>
                      <a:pt x="1647" y="563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" name="Freeform 41"/>
              <p:cNvSpPr>
                <a:spLocks noChangeAspect="1"/>
              </p:cNvSpPr>
              <p:nvPr/>
            </p:nvSpPr>
            <p:spPr bwMode="auto">
              <a:xfrm rot="-18188" flipH="1" flipV="1">
                <a:off x="4407" y="1997"/>
                <a:ext cx="3" cy="2"/>
              </a:xfrm>
              <a:custGeom>
                <a:avLst/>
                <a:gdLst>
                  <a:gd name="T0" fmla="*/ 0 w 54"/>
                  <a:gd name="T1" fmla="*/ 54 w 54"/>
                  <a:gd name="T2" fmla="*/ 0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2" name="Freeform 42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945"/>
                <a:ext cx="0" cy="6"/>
              </a:xfrm>
              <a:custGeom>
                <a:avLst/>
                <a:gdLst>
                  <a:gd name="T0" fmla="*/ 0 h 55"/>
                  <a:gd name="T1" fmla="*/ 55 h 55"/>
                  <a:gd name="T2" fmla="*/ 0 h 5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">
                    <a:moveTo>
                      <a:pt x="0" y="0"/>
                    </a:move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3" name="Freeform 43"/>
              <p:cNvSpPr>
                <a:spLocks noChangeAspect="1"/>
              </p:cNvSpPr>
              <p:nvPr/>
            </p:nvSpPr>
            <p:spPr bwMode="auto">
              <a:xfrm rot="-18188" flipH="1" flipV="1">
                <a:off x="4135" y="1949"/>
                <a:ext cx="155" cy="51"/>
              </a:xfrm>
              <a:custGeom>
                <a:avLst/>
                <a:gdLst>
                  <a:gd name="T0" fmla="*/ 0 w 2196"/>
                  <a:gd name="T1" fmla="*/ 563 h 563"/>
                  <a:gd name="T2" fmla="*/ 198 w 2196"/>
                  <a:gd name="T3" fmla="*/ 560 h 563"/>
                  <a:gd name="T4" fmla="*/ 397 w 2196"/>
                  <a:gd name="T5" fmla="*/ 552 h 563"/>
                  <a:gd name="T6" fmla="*/ 594 w 2196"/>
                  <a:gd name="T7" fmla="*/ 540 h 563"/>
                  <a:gd name="T8" fmla="*/ 789 w 2196"/>
                  <a:gd name="T9" fmla="*/ 524 h 563"/>
                  <a:gd name="T10" fmla="*/ 977 w 2196"/>
                  <a:gd name="T11" fmla="*/ 503 h 563"/>
                  <a:gd name="T12" fmla="*/ 1159 w 2196"/>
                  <a:gd name="T13" fmla="*/ 477 h 563"/>
                  <a:gd name="T14" fmla="*/ 1331 w 2196"/>
                  <a:gd name="T15" fmla="*/ 447 h 563"/>
                  <a:gd name="T16" fmla="*/ 1494 w 2196"/>
                  <a:gd name="T17" fmla="*/ 414 h 563"/>
                  <a:gd name="T18" fmla="*/ 1643 w 2196"/>
                  <a:gd name="T19" fmla="*/ 376 h 563"/>
                  <a:gd name="T20" fmla="*/ 1778 w 2196"/>
                  <a:gd name="T21" fmla="*/ 333 h 563"/>
                  <a:gd name="T22" fmla="*/ 1898 w 2196"/>
                  <a:gd name="T23" fmla="*/ 287 h 563"/>
                  <a:gd name="T24" fmla="*/ 2001 w 2196"/>
                  <a:gd name="T25" fmla="*/ 236 h 563"/>
                  <a:gd name="T26" fmla="*/ 2083 w 2196"/>
                  <a:gd name="T27" fmla="*/ 183 h 563"/>
                  <a:gd name="T28" fmla="*/ 2144 w 2196"/>
                  <a:gd name="T29" fmla="*/ 125 h 563"/>
                  <a:gd name="T30" fmla="*/ 2182 w 2196"/>
                  <a:gd name="T31" fmla="*/ 64 h 563"/>
                  <a:gd name="T32" fmla="*/ 2196 w 2196"/>
                  <a:gd name="T33" fmla="*/ 0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96" h="563">
                    <a:moveTo>
                      <a:pt x="0" y="563"/>
                    </a:moveTo>
                    <a:lnTo>
                      <a:pt x="198" y="560"/>
                    </a:lnTo>
                    <a:lnTo>
                      <a:pt x="397" y="552"/>
                    </a:lnTo>
                    <a:lnTo>
                      <a:pt x="594" y="540"/>
                    </a:lnTo>
                    <a:lnTo>
                      <a:pt x="789" y="524"/>
                    </a:lnTo>
                    <a:lnTo>
                      <a:pt x="977" y="503"/>
                    </a:lnTo>
                    <a:lnTo>
                      <a:pt x="1159" y="477"/>
                    </a:lnTo>
                    <a:lnTo>
                      <a:pt x="1331" y="447"/>
                    </a:lnTo>
                    <a:lnTo>
                      <a:pt x="1494" y="414"/>
                    </a:lnTo>
                    <a:lnTo>
                      <a:pt x="1643" y="376"/>
                    </a:lnTo>
                    <a:lnTo>
                      <a:pt x="1778" y="333"/>
                    </a:lnTo>
                    <a:lnTo>
                      <a:pt x="1898" y="287"/>
                    </a:lnTo>
                    <a:lnTo>
                      <a:pt x="2001" y="236"/>
                    </a:lnTo>
                    <a:lnTo>
                      <a:pt x="2083" y="183"/>
                    </a:lnTo>
                    <a:lnTo>
                      <a:pt x="2144" y="125"/>
                    </a:lnTo>
                    <a:lnTo>
                      <a:pt x="2182" y="64"/>
                    </a:lnTo>
                    <a:lnTo>
                      <a:pt x="2196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4" name="Freeform 44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945"/>
                <a:ext cx="0" cy="6"/>
              </a:xfrm>
              <a:custGeom>
                <a:avLst/>
                <a:gdLst>
                  <a:gd name="T0" fmla="*/ 55 h 55"/>
                  <a:gd name="T1" fmla="*/ 0 h 55"/>
                  <a:gd name="T2" fmla="*/ 55 h 5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">
                    <a:moveTo>
                      <a:pt x="0" y="55"/>
                    </a:moveTo>
                    <a:lnTo>
                      <a:pt x="0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5" name="Freeform 45"/>
              <p:cNvSpPr>
                <a:spLocks noChangeAspect="1"/>
              </p:cNvSpPr>
              <p:nvPr/>
            </p:nvSpPr>
            <p:spPr bwMode="auto">
              <a:xfrm rot="-18188" flipH="1" flipV="1">
                <a:off x="4132" y="1998"/>
                <a:ext cx="4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" name="Freeform 46"/>
              <p:cNvSpPr>
                <a:spLocks noChangeAspect="1"/>
              </p:cNvSpPr>
              <p:nvPr/>
            </p:nvSpPr>
            <p:spPr bwMode="auto">
              <a:xfrm rot="-18188" flipH="1" flipV="1">
                <a:off x="4132" y="1998"/>
                <a:ext cx="4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7" name="Freeform 47"/>
              <p:cNvSpPr>
                <a:spLocks noChangeAspect="1"/>
              </p:cNvSpPr>
              <p:nvPr/>
            </p:nvSpPr>
            <p:spPr bwMode="auto">
              <a:xfrm rot="-18188" flipH="1" flipV="1">
                <a:off x="4485" y="1996"/>
                <a:ext cx="4" cy="2"/>
              </a:xfrm>
              <a:custGeom>
                <a:avLst/>
                <a:gdLst>
                  <a:gd name="T0" fmla="*/ 54 w 54"/>
                  <a:gd name="T1" fmla="*/ 0 w 54"/>
                  <a:gd name="T2" fmla="*/ 54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0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8" name="Freeform 48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918"/>
                <a:ext cx="196" cy="81"/>
              </a:xfrm>
              <a:custGeom>
                <a:avLst/>
                <a:gdLst>
                  <a:gd name="T0" fmla="*/ 0 w 2746"/>
                  <a:gd name="T1" fmla="*/ 0 h 885"/>
                  <a:gd name="T2" fmla="*/ 12 w 2746"/>
                  <a:gd name="T3" fmla="*/ 82 h 885"/>
                  <a:gd name="T4" fmla="*/ 49 w 2746"/>
                  <a:gd name="T5" fmla="*/ 165 h 885"/>
                  <a:gd name="T6" fmla="*/ 110 w 2746"/>
                  <a:gd name="T7" fmla="*/ 245 h 885"/>
                  <a:gd name="T8" fmla="*/ 195 w 2746"/>
                  <a:gd name="T9" fmla="*/ 324 h 885"/>
                  <a:gd name="T10" fmla="*/ 302 w 2746"/>
                  <a:gd name="T11" fmla="*/ 400 h 885"/>
                  <a:gd name="T12" fmla="*/ 430 w 2746"/>
                  <a:gd name="T13" fmla="*/ 474 h 885"/>
                  <a:gd name="T14" fmla="*/ 580 w 2746"/>
                  <a:gd name="T15" fmla="*/ 542 h 885"/>
                  <a:gd name="T16" fmla="*/ 750 w 2746"/>
                  <a:gd name="T17" fmla="*/ 608 h 885"/>
                  <a:gd name="T18" fmla="*/ 939 w 2746"/>
                  <a:gd name="T19" fmla="*/ 668 h 885"/>
                  <a:gd name="T20" fmla="*/ 1147 w 2746"/>
                  <a:gd name="T21" fmla="*/ 721 h 885"/>
                  <a:gd name="T22" fmla="*/ 1373 w 2746"/>
                  <a:gd name="T23" fmla="*/ 768 h 885"/>
                  <a:gd name="T24" fmla="*/ 1616 w 2746"/>
                  <a:gd name="T25" fmla="*/ 808 h 885"/>
                  <a:gd name="T26" fmla="*/ 1875 w 2746"/>
                  <a:gd name="T27" fmla="*/ 841 h 885"/>
                  <a:gd name="T28" fmla="*/ 2151 w 2746"/>
                  <a:gd name="T29" fmla="*/ 864 h 885"/>
                  <a:gd name="T30" fmla="*/ 2441 w 2746"/>
                  <a:gd name="T31" fmla="*/ 879 h 885"/>
                  <a:gd name="T32" fmla="*/ 2746 w 2746"/>
                  <a:gd name="T33" fmla="*/ 885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46" h="885">
                    <a:moveTo>
                      <a:pt x="0" y="0"/>
                    </a:moveTo>
                    <a:lnTo>
                      <a:pt x="12" y="82"/>
                    </a:lnTo>
                    <a:lnTo>
                      <a:pt x="49" y="165"/>
                    </a:lnTo>
                    <a:lnTo>
                      <a:pt x="110" y="245"/>
                    </a:lnTo>
                    <a:lnTo>
                      <a:pt x="195" y="324"/>
                    </a:lnTo>
                    <a:lnTo>
                      <a:pt x="302" y="400"/>
                    </a:lnTo>
                    <a:lnTo>
                      <a:pt x="430" y="474"/>
                    </a:lnTo>
                    <a:lnTo>
                      <a:pt x="580" y="542"/>
                    </a:lnTo>
                    <a:lnTo>
                      <a:pt x="750" y="608"/>
                    </a:lnTo>
                    <a:lnTo>
                      <a:pt x="939" y="668"/>
                    </a:lnTo>
                    <a:lnTo>
                      <a:pt x="1147" y="721"/>
                    </a:lnTo>
                    <a:lnTo>
                      <a:pt x="1373" y="768"/>
                    </a:lnTo>
                    <a:lnTo>
                      <a:pt x="1616" y="808"/>
                    </a:lnTo>
                    <a:lnTo>
                      <a:pt x="1875" y="841"/>
                    </a:lnTo>
                    <a:lnTo>
                      <a:pt x="2151" y="864"/>
                    </a:lnTo>
                    <a:lnTo>
                      <a:pt x="2441" y="879"/>
                    </a:lnTo>
                    <a:lnTo>
                      <a:pt x="2746" y="885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9" name="Freeform 49"/>
              <p:cNvSpPr>
                <a:spLocks noChangeAspect="1"/>
              </p:cNvSpPr>
              <p:nvPr/>
            </p:nvSpPr>
            <p:spPr bwMode="auto">
              <a:xfrm rot="-18188" flipH="1" flipV="1">
                <a:off x="4485" y="1996"/>
                <a:ext cx="4" cy="2"/>
              </a:xfrm>
              <a:custGeom>
                <a:avLst/>
                <a:gdLst>
                  <a:gd name="T0" fmla="*/ 0 w 54"/>
                  <a:gd name="T1" fmla="*/ 54 w 54"/>
                  <a:gd name="T2" fmla="*/ 0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5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0" name="Freeform 50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917"/>
                <a:ext cx="0" cy="5"/>
              </a:xfrm>
              <a:custGeom>
                <a:avLst/>
                <a:gdLst>
                  <a:gd name="T0" fmla="*/ 0 h 55"/>
                  <a:gd name="T1" fmla="*/ 55 h 55"/>
                  <a:gd name="T2" fmla="*/ 0 h 5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">
                    <a:moveTo>
                      <a:pt x="0" y="0"/>
                    </a:move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" name="Freeform 51"/>
              <p:cNvSpPr>
                <a:spLocks noChangeAspect="1"/>
              </p:cNvSpPr>
              <p:nvPr/>
            </p:nvSpPr>
            <p:spPr bwMode="auto">
              <a:xfrm rot="-18188" flipH="1" flipV="1">
                <a:off x="4057" y="1919"/>
                <a:ext cx="233" cy="81"/>
              </a:xfrm>
              <a:custGeom>
                <a:avLst/>
                <a:gdLst>
                  <a:gd name="T0" fmla="*/ 0 w 3295"/>
                  <a:gd name="T1" fmla="*/ 885 h 885"/>
                  <a:gd name="T2" fmla="*/ 310 w 3295"/>
                  <a:gd name="T3" fmla="*/ 880 h 885"/>
                  <a:gd name="T4" fmla="*/ 618 w 3295"/>
                  <a:gd name="T5" fmla="*/ 868 h 885"/>
                  <a:gd name="T6" fmla="*/ 920 w 3295"/>
                  <a:gd name="T7" fmla="*/ 848 h 885"/>
                  <a:gd name="T8" fmla="*/ 1215 w 3295"/>
                  <a:gd name="T9" fmla="*/ 821 h 885"/>
                  <a:gd name="T10" fmla="*/ 1500 w 3295"/>
                  <a:gd name="T11" fmla="*/ 786 h 885"/>
                  <a:gd name="T12" fmla="*/ 1772 w 3295"/>
                  <a:gd name="T13" fmla="*/ 745 h 885"/>
                  <a:gd name="T14" fmla="*/ 2030 w 3295"/>
                  <a:gd name="T15" fmla="*/ 695 h 885"/>
                  <a:gd name="T16" fmla="*/ 2269 w 3295"/>
                  <a:gd name="T17" fmla="*/ 641 h 885"/>
                  <a:gd name="T18" fmla="*/ 2491 w 3295"/>
                  <a:gd name="T19" fmla="*/ 580 h 885"/>
                  <a:gd name="T20" fmla="*/ 2690 w 3295"/>
                  <a:gd name="T21" fmla="*/ 512 h 885"/>
                  <a:gd name="T22" fmla="*/ 2864 w 3295"/>
                  <a:gd name="T23" fmla="*/ 440 h 885"/>
                  <a:gd name="T24" fmla="*/ 3013 w 3295"/>
                  <a:gd name="T25" fmla="*/ 362 h 885"/>
                  <a:gd name="T26" fmla="*/ 3132 w 3295"/>
                  <a:gd name="T27" fmla="*/ 278 h 885"/>
                  <a:gd name="T28" fmla="*/ 3221 w 3295"/>
                  <a:gd name="T29" fmla="*/ 189 h 885"/>
                  <a:gd name="T30" fmla="*/ 3275 w 3295"/>
                  <a:gd name="T31" fmla="*/ 97 h 885"/>
                  <a:gd name="T32" fmla="*/ 3295 w 3295"/>
                  <a:gd name="T33" fmla="*/ 0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95" h="885">
                    <a:moveTo>
                      <a:pt x="0" y="885"/>
                    </a:moveTo>
                    <a:lnTo>
                      <a:pt x="310" y="880"/>
                    </a:lnTo>
                    <a:lnTo>
                      <a:pt x="618" y="868"/>
                    </a:lnTo>
                    <a:lnTo>
                      <a:pt x="920" y="848"/>
                    </a:lnTo>
                    <a:lnTo>
                      <a:pt x="1215" y="821"/>
                    </a:lnTo>
                    <a:lnTo>
                      <a:pt x="1500" y="786"/>
                    </a:lnTo>
                    <a:lnTo>
                      <a:pt x="1772" y="745"/>
                    </a:lnTo>
                    <a:lnTo>
                      <a:pt x="2030" y="695"/>
                    </a:lnTo>
                    <a:lnTo>
                      <a:pt x="2269" y="641"/>
                    </a:lnTo>
                    <a:lnTo>
                      <a:pt x="2491" y="580"/>
                    </a:lnTo>
                    <a:lnTo>
                      <a:pt x="2690" y="512"/>
                    </a:lnTo>
                    <a:lnTo>
                      <a:pt x="2864" y="440"/>
                    </a:lnTo>
                    <a:lnTo>
                      <a:pt x="3013" y="362"/>
                    </a:lnTo>
                    <a:lnTo>
                      <a:pt x="3132" y="278"/>
                    </a:lnTo>
                    <a:lnTo>
                      <a:pt x="3221" y="189"/>
                    </a:lnTo>
                    <a:lnTo>
                      <a:pt x="3275" y="97"/>
                    </a:lnTo>
                    <a:lnTo>
                      <a:pt x="3295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" name="Freeform 52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917"/>
                <a:ext cx="0" cy="5"/>
              </a:xfrm>
              <a:custGeom>
                <a:avLst/>
                <a:gdLst>
                  <a:gd name="T0" fmla="*/ 55 h 55"/>
                  <a:gd name="T1" fmla="*/ 0 h 55"/>
                  <a:gd name="T2" fmla="*/ 55 h 5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5">
                    <a:moveTo>
                      <a:pt x="0" y="55"/>
                    </a:moveTo>
                    <a:lnTo>
                      <a:pt x="0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3" name="Freeform 53"/>
              <p:cNvSpPr>
                <a:spLocks noChangeAspect="1"/>
              </p:cNvSpPr>
              <p:nvPr/>
            </p:nvSpPr>
            <p:spPr bwMode="auto">
              <a:xfrm rot="-18188" flipH="1" flipV="1">
                <a:off x="4054" y="1999"/>
                <a:ext cx="4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4" name="Freeform 54"/>
              <p:cNvSpPr>
                <a:spLocks noChangeAspect="1"/>
              </p:cNvSpPr>
              <p:nvPr/>
            </p:nvSpPr>
            <p:spPr bwMode="auto">
              <a:xfrm rot="-18188" flipH="1" flipV="1">
                <a:off x="4054" y="1999"/>
                <a:ext cx="4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" name="Freeform 55"/>
              <p:cNvSpPr>
                <a:spLocks noChangeAspect="1"/>
              </p:cNvSpPr>
              <p:nvPr/>
            </p:nvSpPr>
            <p:spPr bwMode="auto">
              <a:xfrm rot="-18188" flipH="1" flipV="1">
                <a:off x="4562" y="1996"/>
                <a:ext cx="4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" name="Freeform 56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889"/>
                <a:ext cx="274" cy="110"/>
              </a:xfrm>
              <a:custGeom>
                <a:avLst/>
                <a:gdLst>
                  <a:gd name="T0" fmla="*/ 0 w 3844"/>
                  <a:gd name="T1" fmla="*/ 0 h 1206"/>
                  <a:gd name="T2" fmla="*/ 18 w 3844"/>
                  <a:gd name="T3" fmla="*/ 116 h 1206"/>
                  <a:gd name="T4" fmla="*/ 72 w 3844"/>
                  <a:gd name="T5" fmla="*/ 229 h 1206"/>
                  <a:gd name="T6" fmla="*/ 161 w 3844"/>
                  <a:gd name="T7" fmla="*/ 341 h 1206"/>
                  <a:gd name="T8" fmla="*/ 282 w 3844"/>
                  <a:gd name="T9" fmla="*/ 449 h 1206"/>
                  <a:gd name="T10" fmla="*/ 435 w 3844"/>
                  <a:gd name="T11" fmla="*/ 553 h 1206"/>
                  <a:gd name="T12" fmla="*/ 619 w 3844"/>
                  <a:gd name="T13" fmla="*/ 654 h 1206"/>
                  <a:gd name="T14" fmla="*/ 832 w 3844"/>
                  <a:gd name="T15" fmla="*/ 747 h 1206"/>
                  <a:gd name="T16" fmla="*/ 1072 w 3844"/>
                  <a:gd name="T17" fmla="*/ 834 h 1206"/>
                  <a:gd name="T18" fmla="*/ 1340 w 3844"/>
                  <a:gd name="T19" fmla="*/ 915 h 1206"/>
                  <a:gd name="T20" fmla="*/ 1632 w 3844"/>
                  <a:gd name="T21" fmla="*/ 987 h 1206"/>
                  <a:gd name="T22" fmla="*/ 1949 w 3844"/>
                  <a:gd name="T23" fmla="*/ 1051 h 1206"/>
                  <a:gd name="T24" fmla="*/ 2288 w 3844"/>
                  <a:gd name="T25" fmla="*/ 1104 h 1206"/>
                  <a:gd name="T26" fmla="*/ 2648 w 3844"/>
                  <a:gd name="T27" fmla="*/ 1147 h 1206"/>
                  <a:gd name="T28" fmla="*/ 3029 w 3844"/>
                  <a:gd name="T29" fmla="*/ 1179 h 1206"/>
                  <a:gd name="T30" fmla="*/ 3427 w 3844"/>
                  <a:gd name="T31" fmla="*/ 1198 h 1206"/>
                  <a:gd name="T32" fmla="*/ 3844 w 3844"/>
                  <a:gd name="T33" fmla="*/ 1206 h 1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44" h="1206">
                    <a:moveTo>
                      <a:pt x="0" y="0"/>
                    </a:moveTo>
                    <a:lnTo>
                      <a:pt x="18" y="116"/>
                    </a:lnTo>
                    <a:lnTo>
                      <a:pt x="72" y="229"/>
                    </a:lnTo>
                    <a:lnTo>
                      <a:pt x="161" y="341"/>
                    </a:lnTo>
                    <a:lnTo>
                      <a:pt x="282" y="449"/>
                    </a:lnTo>
                    <a:lnTo>
                      <a:pt x="435" y="553"/>
                    </a:lnTo>
                    <a:lnTo>
                      <a:pt x="619" y="654"/>
                    </a:lnTo>
                    <a:lnTo>
                      <a:pt x="832" y="747"/>
                    </a:lnTo>
                    <a:lnTo>
                      <a:pt x="1072" y="834"/>
                    </a:lnTo>
                    <a:lnTo>
                      <a:pt x="1340" y="915"/>
                    </a:lnTo>
                    <a:lnTo>
                      <a:pt x="1632" y="987"/>
                    </a:lnTo>
                    <a:lnTo>
                      <a:pt x="1949" y="1051"/>
                    </a:lnTo>
                    <a:lnTo>
                      <a:pt x="2288" y="1104"/>
                    </a:lnTo>
                    <a:lnTo>
                      <a:pt x="2648" y="1147"/>
                    </a:lnTo>
                    <a:lnTo>
                      <a:pt x="3029" y="1179"/>
                    </a:lnTo>
                    <a:lnTo>
                      <a:pt x="3427" y="1198"/>
                    </a:lnTo>
                    <a:lnTo>
                      <a:pt x="3844" y="1206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" name="Freeform 57"/>
              <p:cNvSpPr>
                <a:spLocks noChangeAspect="1"/>
              </p:cNvSpPr>
              <p:nvPr/>
            </p:nvSpPr>
            <p:spPr bwMode="auto">
              <a:xfrm rot="-18188" flipH="1" flipV="1">
                <a:off x="4562" y="1996"/>
                <a:ext cx="4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" name="Freeform 58"/>
              <p:cNvSpPr>
                <a:spLocks noChangeAspect="1"/>
              </p:cNvSpPr>
              <p:nvPr/>
            </p:nvSpPr>
            <p:spPr bwMode="auto">
              <a:xfrm rot="-18188" flipH="1" flipV="1">
                <a:off x="4289" y="1887"/>
                <a:ext cx="0" cy="5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" name="Freeform 59"/>
              <p:cNvSpPr>
                <a:spLocks noChangeAspect="1"/>
              </p:cNvSpPr>
              <p:nvPr/>
            </p:nvSpPr>
            <p:spPr bwMode="auto">
              <a:xfrm rot="-18188" flipH="1" flipV="1">
                <a:off x="3978" y="1890"/>
                <a:ext cx="312" cy="110"/>
              </a:xfrm>
              <a:custGeom>
                <a:avLst/>
                <a:gdLst>
                  <a:gd name="T0" fmla="*/ 0 w 4392"/>
                  <a:gd name="T1" fmla="*/ 1206 h 1206"/>
                  <a:gd name="T2" fmla="*/ 422 w 4392"/>
                  <a:gd name="T3" fmla="*/ 1199 h 1206"/>
                  <a:gd name="T4" fmla="*/ 839 w 4392"/>
                  <a:gd name="T5" fmla="*/ 1182 h 1206"/>
                  <a:gd name="T6" fmla="*/ 1245 w 4392"/>
                  <a:gd name="T7" fmla="*/ 1154 h 1206"/>
                  <a:gd name="T8" fmla="*/ 1641 w 4392"/>
                  <a:gd name="T9" fmla="*/ 1117 h 1206"/>
                  <a:gd name="T10" fmla="*/ 2022 w 4392"/>
                  <a:gd name="T11" fmla="*/ 1068 h 1206"/>
                  <a:gd name="T12" fmla="*/ 2385 w 4392"/>
                  <a:gd name="T13" fmla="*/ 1010 h 1206"/>
                  <a:gd name="T14" fmla="*/ 2726 w 4392"/>
                  <a:gd name="T15" fmla="*/ 944 h 1206"/>
                  <a:gd name="T16" fmla="*/ 3045 w 4392"/>
                  <a:gd name="T17" fmla="*/ 868 h 1206"/>
                  <a:gd name="T18" fmla="*/ 3337 w 4392"/>
                  <a:gd name="T19" fmla="*/ 784 h 1206"/>
                  <a:gd name="T20" fmla="*/ 3600 w 4392"/>
                  <a:gd name="T21" fmla="*/ 692 h 1206"/>
                  <a:gd name="T22" fmla="*/ 3830 w 4392"/>
                  <a:gd name="T23" fmla="*/ 593 h 1206"/>
                  <a:gd name="T24" fmla="*/ 4024 w 4392"/>
                  <a:gd name="T25" fmla="*/ 487 h 1206"/>
                  <a:gd name="T26" fmla="*/ 4181 w 4392"/>
                  <a:gd name="T27" fmla="*/ 373 h 1206"/>
                  <a:gd name="T28" fmla="*/ 4296 w 4392"/>
                  <a:gd name="T29" fmla="*/ 255 h 1206"/>
                  <a:gd name="T30" fmla="*/ 4368 w 4392"/>
                  <a:gd name="T31" fmla="*/ 130 h 1206"/>
                  <a:gd name="T32" fmla="*/ 4392 w 4392"/>
                  <a:gd name="T33" fmla="*/ 0 h 1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2" h="1206">
                    <a:moveTo>
                      <a:pt x="0" y="1206"/>
                    </a:moveTo>
                    <a:lnTo>
                      <a:pt x="422" y="1199"/>
                    </a:lnTo>
                    <a:lnTo>
                      <a:pt x="839" y="1182"/>
                    </a:lnTo>
                    <a:lnTo>
                      <a:pt x="1245" y="1154"/>
                    </a:lnTo>
                    <a:lnTo>
                      <a:pt x="1641" y="1117"/>
                    </a:lnTo>
                    <a:lnTo>
                      <a:pt x="2022" y="1068"/>
                    </a:lnTo>
                    <a:lnTo>
                      <a:pt x="2385" y="1010"/>
                    </a:lnTo>
                    <a:lnTo>
                      <a:pt x="2726" y="944"/>
                    </a:lnTo>
                    <a:lnTo>
                      <a:pt x="3045" y="868"/>
                    </a:lnTo>
                    <a:lnTo>
                      <a:pt x="3337" y="784"/>
                    </a:lnTo>
                    <a:lnTo>
                      <a:pt x="3600" y="692"/>
                    </a:lnTo>
                    <a:lnTo>
                      <a:pt x="3830" y="593"/>
                    </a:lnTo>
                    <a:lnTo>
                      <a:pt x="4024" y="487"/>
                    </a:lnTo>
                    <a:lnTo>
                      <a:pt x="4181" y="373"/>
                    </a:lnTo>
                    <a:lnTo>
                      <a:pt x="4296" y="255"/>
                    </a:lnTo>
                    <a:lnTo>
                      <a:pt x="4368" y="130"/>
                    </a:lnTo>
                    <a:lnTo>
                      <a:pt x="4392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0" name="Freeform 60"/>
              <p:cNvSpPr>
                <a:spLocks noChangeAspect="1"/>
              </p:cNvSpPr>
              <p:nvPr/>
            </p:nvSpPr>
            <p:spPr bwMode="auto">
              <a:xfrm rot="-18188" flipH="1" flipV="1">
                <a:off x="4289" y="1887"/>
                <a:ext cx="0" cy="5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" name="Freeform 61"/>
              <p:cNvSpPr>
                <a:spLocks noChangeAspect="1"/>
              </p:cNvSpPr>
              <p:nvPr/>
            </p:nvSpPr>
            <p:spPr bwMode="auto">
              <a:xfrm rot="-18188" flipH="1" flipV="1">
                <a:off x="3977" y="1999"/>
                <a:ext cx="4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" name="Freeform 62"/>
              <p:cNvSpPr>
                <a:spLocks noChangeAspect="1"/>
              </p:cNvSpPr>
              <p:nvPr/>
            </p:nvSpPr>
            <p:spPr bwMode="auto">
              <a:xfrm rot="-18188" flipH="1" flipV="1">
                <a:off x="3977" y="1999"/>
                <a:ext cx="4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" name="Freeform 63"/>
              <p:cNvSpPr>
                <a:spLocks noChangeAspect="1"/>
              </p:cNvSpPr>
              <p:nvPr/>
            </p:nvSpPr>
            <p:spPr bwMode="auto">
              <a:xfrm rot="-18188" flipH="1" flipV="1">
                <a:off x="4640" y="1996"/>
                <a:ext cx="4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4" name="Freeform 64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858"/>
                <a:ext cx="353" cy="140"/>
              </a:xfrm>
              <a:custGeom>
                <a:avLst/>
                <a:gdLst>
                  <a:gd name="T0" fmla="*/ 0 w 4943"/>
                  <a:gd name="T1" fmla="*/ 0 h 1527"/>
                  <a:gd name="T2" fmla="*/ 24 w 4943"/>
                  <a:gd name="T3" fmla="*/ 148 h 1527"/>
                  <a:gd name="T4" fmla="*/ 95 w 4943"/>
                  <a:gd name="T5" fmla="*/ 293 h 1527"/>
                  <a:gd name="T6" fmla="*/ 210 w 4943"/>
                  <a:gd name="T7" fmla="*/ 435 h 1527"/>
                  <a:gd name="T8" fmla="*/ 368 w 4943"/>
                  <a:gd name="T9" fmla="*/ 573 h 1527"/>
                  <a:gd name="T10" fmla="*/ 569 w 4943"/>
                  <a:gd name="T11" fmla="*/ 706 h 1527"/>
                  <a:gd name="T12" fmla="*/ 807 w 4943"/>
                  <a:gd name="T13" fmla="*/ 832 h 1527"/>
                  <a:gd name="T14" fmla="*/ 1083 w 4943"/>
                  <a:gd name="T15" fmla="*/ 951 h 1527"/>
                  <a:gd name="T16" fmla="*/ 1396 w 4943"/>
                  <a:gd name="T17" fmla="*/ 1061 h 1527"/>
                  <a:gd name="T18" fmla="*/ 1740 w 4943"/>
                  <a:gd name="T19" fmla="*/ 1162 h 1527"/>
                  <a:gd name="T20" fmla="*/ 2118 w 4943"/>
                  <a:gd name="T21" fmla="*/ 1253 h 1527"/>
                  <a:gd name="T22" fmla="*/ 2525 w 4943"/>
                  <a:gd name="T23" fmla="*/ 1332 h 1527"/>
                  <a:gd name="T24" fmla="*/ 2960 w 4943"/>
                  <a:gd name="T25" fmla="*/ 1399 h 1527"/>
                  <a:gd name="T26" fmla="*/ 3421 w 4943"/>
                  <a:gd name="T27" fmla="*/ 1454 h 1527"/>
                  <a:gd name="T28" fmla="*/ 3906 w 4943"/>
                  <a:gd name="T29" fmla="*/ 1493 h 1527"/>
                  <a:gd name="T30" fmla="*/ 4414 w 4943"/>
                  <a:gd name="T31" fmla="*/ 1518 h 1527"/>
                  <a:gd name="T32" fmla="*/ 4943 w 4943"/>
                  <a:gd name="T33" fmla="*/ 1527 h 1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43" h="1527">
                    <a:moveTo>
                      <a:pt x="0" y="0"/>
                    </a:moveTo>
                    <a:lnTo>
                      <a:pt x="24" y="148"/>
                    </a:lnTo>
                    <a:lnTo>
                      <a:pt x="95" y="293"/>
                    </a:lnTo>
                    <a:lnTo>
                      <a:pt x="210" y="435"/>
                    </a:lnTo>
                    <a:lnTo>
                      <a:pt x="368" y="573"/>
                    </a:lnTo>
                    <a:lnTo>
                      <a:pt x="569" y="706"/>
                    </a:lnTo>
                    <a:lnTo>
                      <a:pt x="807" y="832"/>
                    </a:lnTo>
                    <a:lnTo>
                      <a:pt x="1083" y="951"/>
                    </a:lnTo>
                    <a:lnTo>
                      <a:pt x="1396" y="1061"/>
                    </a:lnTo>
                    <a:lnTo>
                      <a:pt x="1740" y="1162"/>
                    </a:lnTo>
                    <a:lnTo>
                      <a:pt x="2118" y="1253"/>
                    </a:lnTo>
                    <a:lnTo>
                      <a:pt x="2525" y="1332"/>
                    </a:lnTo>
                    <a:lnTo>
                      <a:pt x="2960" y="1399"/>
                    </a:lnTo>
                    <a:lnTo>
                      <a:pt x="3421" y="1454"/>
                    </a:lnTo>
                    <a:lnTo>
                      <a:pt x="3906" y="1493"/>
                    </a:lnTo>
                    <a:lnTo>
                      <a:pt x="4414" y="1518"/>
                    </a:lnTo>
                    <a:lnTo>
                      <a:pt x="4943" y="1527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5" name="Freeform 65"/>
              <p:cNvSpPr>
                <a:spLocks noChangeAspect="1"/>
              </p:cNvSpPr>
              <p:nvPr/>
            </p:nvSpPr>
            <p:spPr bwMode="auto">
              <a:xfrm rot="-18188" flipH="1" flipV="1">
                <a:off x="4640" y="1996"/>
                <a:ext cx="4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6" name="Freeform 66"/>
              <p:cNvSpPr>
                <a:spLocks noChangeAspect="1"/>
              </p:cNvSpPr>
              <p:nvPr/>
            </p:nvSpPr>
            <p:spPr bwMode="auto">
              <a:xfrm rot="-18188" flipH="1" flipV="1">
                <a:off x="4289" y="1857"/>
                <a:ext cx="0" cy="5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7" name="Freeform 67"/>
              <p:cNvSpPr>
                <a:spLocks noChangeAspect="1"/>
              </p:cNvSpPr>
              <p:nvPr/>
            </p:nvSpPr>
            <p:spPr bwMode="auto">
              <a:xfrm rot="-18188" flipH="1" flipV="1">
                <a:off x="3900" y="1860"/>
                <a:ext cx="390" cy="140"/>
              </a:xfrm>
              <a:custGeom>
                <a:avLst/>
                <a:gdLst>
                  <a:gd name="T0" fmla="*/ 0 w 5491"/>
                  <a:gd name="T1" fmla="*/ 1527 h 1527"/>
                  <a:gd name="T2" fmla="*/ 534 w 5491"/>
                  <a:gd name="T3" fmla="*/ 1519 h 1527"/>
                  <a:gd name="T4" fmla="*/ 1059 w 5491"/>
                  <a:gd name="T5" fmla="*/ 1497 h 1527"/>
                  <a:gd name="T6" fmla="*/ 1572 w 5491"/>
                  <a:gd name="T7" fmla="*/ 1461 h 1527"/>
                  <a:gd name="T8" fmla="*/ 2068 w 5491"/>
                  <a:gd name="T9" fmla="*/ 1412 h 1527"/>
                  <a:gd name="T10" fmla="*/ 2544 w 5491"/>
                  <a:gd name="T11" fmla="*/ 1350 h 1527"/>
                  <a:gd name="T12" fmla="*/ 2998 w 5491"/>
                  <a:gd name="T13" fmla="*/ 1276 h 1527"/>
                  <a:gd name="T14" fmla="*/ 3425 w 5491"/>
                  <a:gd name="T15" fmla="*/ 1191 h 1527"/>
                  <a:gd name="T16" fmla="*/ 3821 w 5491"/>
                  <a:gd name="T17" fmla="*/ 1094 h 1527"/>
                  <a:gd name="T18" fmla="*/ 4184 w 5491"/>
                  <a:gd name="T19" fmla="*/ 987 h 1527"/>
                  <a:gd name="T20" fmla="*/ 4510 w 5491"/>
                  <a:gd name="T21" fmla="*/ 871 h 1527"/>
                  <a:gd name="T22" fmla="*/ 4795 w 5491"/>
                  <a:gd name="T23" fmla="*/ 746 h 1527"/>
                  <a:gd name="T24" fmla="*/ 5037 w 5491"/>
                  <a:gd name="T25" fmla="*/ 611 h 1527"/>
                  <a:gd name="T26" fmla="*/ 5230 w 5491"/>
                  <a:gd name="T27" fmla="*/ 469 h 1527"/>
                  <a:gd name="T28" fmla="*/ 5373 w 5491"/>
                  <a:gd name="T29" fmla="*/ 319 h 1527"/>
                  <a:gd name="T30" fmla="*/ 5460 w 5491"/>
                  <a:gd name="T31" fmla="*/ 163 h 1527"/>
                  <a:gd name="T32" fmla="*/ 5491 w 5491"/>
                  <a:gd name="T33" fmla="*/ 0 h 1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91" h="1527">
                    <a:moveTo>
                      <a:pt x="0" y="1527"/>
                    </a:moveTo>
                    <a:lnTo>
                      <a:pt x="534" y="1519"/>
                    </a:lnTo>
                    <a:lnTo>
                      <a:pt x="1059" y="1497"/>
                    </a:lnTo>
                    <a:lnTo>
                      <a:pt x="1572" y="1461"/>
                    </a:lnTo>
                    <a:lnTo>
                      <a:pt x="2068" y="1412"/>
                    </a:lnTo>
                    <a:lnTo>
                      <a:pt x="2544" y="1350"/>
                    </a:lnTo>
                    <a:lnTo>
                      <a:pt x="2998" y="1276"/>
                    </a:lnTo>
                    <a:lnTo>
                      <a:pt x="3425" y="1191"/>
                    </a:lnTo>
                    <a:lnTo>
                      <a:pt x="3821" y="1094"/>
                    </a:lnTo>
                    <a:lnTo>
                      <a:pt x="4184" y="987"/>
                    </a:lnTo>
                    <a:lnTo>
                      <a:pt x="4510" y="871"/>
                    </a:lnTo>
                    <a:lnTo>
                      <a:pt x="4795" y="746"/>
                    </a:lnTo>
                    <a:lnTo>
                      <a:pt x="5037" y="611"/>
                    </a:lnTo>
                    <a:lnTo>
                      <a:pt x="5230" y="469"/>
                    </a:lnTo>
                    <a:lnTo>
                      <a:pt x="5373" y="319"/>
                    </a:lnTo>
                    <a:lnTo>
                      <a:pt x="5460" y="163"/>
                    </a:lnTo>
                    <a:lnTo>
                      <a:pt x="5491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8" name="Freeform 68"/>
              <p:cNvSpPr>
                <a:spLocks noChangeAspect="1"/>
              </p:cNvSpPr>
              <p:nvPr/>
            </p:nvSpPr>
            <p:spPr bwMode="auto">
              <a:xfrm rot="-18188" flipH="1" flipV="1">
                <a:off x="4289" y="1857"/>
                <a:ext cx="0" cy="5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9" name="Freeform 69"/>
              <p:cNvSpPr>
                <a:spLocks noChangeAspect="1"/>
              </p:cNvSpPr>
              <p:nvPr/>
            </p:nvSpPr>
            <p:spPr bwMode="auto">
              <a:xfrm rot="-18188" flipH="1" flipV="1">
                <a:off x="3899" y="1999"/>
                <a:ext cx="4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0" name="Freeform 70"/>
              <p:cNvSpPr>
                <a:spLocks noChangeAspect="1"/>
              </p:cNvSpPr>
              <p:nvPr/>
            </p:nvSpPr>
            <p:spPr bwMode="auto">
              <a:xfrm rot="-18188" flipH="1" flipV="1">
                <a:off x="3899" y="1999"/>
                <a:ext cx="4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1" name="Freeform 71"/>
              <p:cNvSpPr>
                <a:spLocks noChangeAspect="1"/>
              </p:cNvSpPr>
              <p:nvPr/>
            </p:nvSpPr>
            <p:spPr bwMode="auto">
              <a:xfrm rot="-18188" flipH="1" flipV="1">
                <a:off x="4718" y="1995"/>
                <a:ext cx="4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" name="Freeform 72"/>
              <p:cNvSpPr>
                <a:spLocks noChangeAspect="1"/>
              </p:cNvSpPr>
              <p:nvPr/>
            </p:nvSpPr>
            <p:spPr bwMode="auto">
              <a:xfrm rot="-18188" flipH="1" flipV="1">
                <a:off x="4290" y="1828"/>
                <a:ext cx="431" cy="170"/>
              </a:xfrm>
              <a:custGeom>
                <a:avLst/>
                <a:gdLst>
                  <a:gd name="T0" fmla="*/ 0 w 6041"/>
                  <a:gd name="T1" fmla="*/ 0 h 1848"/>
                  <a:gd name="T2" fmla="*/ 29 w 6041"/>
                  <a:gd name="T3" fmla="*/ 181 h 1848"/>
                  <a:gd name="T4" fmla="*/ 117 w 6041"/>
                  <a:gd name="T5" fmla="*/ 358 h 1848"/>
                  <a:gd name="T6" fmla="*/ 259 w 6041"/>
                  <a:gd name="T7" fmla="*/ 532 h 1848"/>
                  <a:gd name="T8" fmla="*/ 455 w 6041"/>
                  <a:gd name="T9" fmla="*/ 699 h 1848"/>
                  <a:gd name="T10" fmla="*/ 701 w 6041"/>
                  <a:gd name="T11" fmla="*/ 859 h 1848"/>
                  <a:gd name="T12" fmla="*/ 996 w 6041"/>
                  <a:gd name="T13" fmla="*/ 1012 h 1848"/>
                  <a:gd name="T14" fmla="*/ 1335 w 6041"/>
                  <a:gd name="T15" fmla="*/ 1155 h 1848"/>
                  <a:gd name="T16" fmla="*/ 1718 w 6041"/>
                  <a:gd name="T17" fmla="*/ 1288 h 1848"/>
                  <a:gd name="T18" fmla="*/ 2142 w 6041"/>
                  <a:gd name="T19" fmla="*/ 1410 h 1848"/>
                  <a:gd name="T20" fmla="*/ 2603 w 6041"/>
                  <a:gd name="T21" fmla="*/ 1519 h 1848"/>
                  <a:gd name="T22" fmla="*/ 3100 w 6041"/>
                  <a:gd name="T23" fmla="*/ 1615 h 1848"/>
                  <a:gd name="T24" fmla="*/ 3631 w 6041"/>
                  <a:gd name="T25" fmla="*/ 1696 h 1848"/>
                  <a:gd name="T26" fmla="*/ 4194 w 6041"/>
                  <a:gd name="T27" fmla="*/ 1761 h 1848"/>
                  <a:gd name="T28" fmla="*/ 4784 w 6041"/>
                  <a:gd name="T29" fmla="*/ 1809 h 1848"/>
                  <a:gd name="T30" fmla="*/ 5400 w 6041"/>
                  <a:gd name="T31" fmla="*/ 1838 h 1848"/>
                  <a:gd name="T32" fmla="*/ 6041 w 6041"/>
                  <a:gd name="T33" fmla="*/ 1848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41" h="1848">
                    <a:moveTo>
                      <a:pt x="0" y="0"/>
                    </a:moveTo>
                    <a:lnTo>
                      <a:pt x="29" y="181"/>
                    </a:lnTo>
                    <a:lnTo>
                      <a:pt x="117" y="358"/>
                    </a:lnTo>
                    <a:lnTo>
                      <a:pt x="259" y="532"/>
                    </a:lnTo>
                    <a:lnTo>
                      <a:pt x="455" y="699"/>
                    </a:lnTo>
                    <a:lnTo>
                      <a:pt x="701" y="859"/>
                    </a:lnTo>
                    <a:lnTo>
                      <a:pt x="996" y="1012"/>
                    </a:lnTo>
                    <a:lnTo>
                      <a:pt x="1335" y="1155"/>
                    </a:lnTo>
                    <a:lnTo>
                      <a:pt x="1718" y="1288"/>
                    </a:lnTo>
                    <a:lnTo>
                      <a:pt x="2142" y="1410"/>
                    </a:lnTo>
                    <a:lnTo>
                      <a:pt x="2603" y="1519"/>
                    </a:lnTo>
                    <a:lnTo>
                      <a:pt x="3100" y="1615"/>
                    </a:lnTo>
                    <a:lnTo>
                      <a:pt x="3631" y="1696"/>
                    </a:lnTo>
                    <a:lnTo>
                      <a:pt x="4194" y="1761"/>
                    </a:lnTo>
                    <a:lnTo>
                      <a:pt x="4784" y="1809"/>
                    </a:lnTo>
                    <a:lnTo>
                      <a:pt x="5400" y="1838"/>
                    </a:lnTo>
                    <a:lnTo>
                      <a:pt x="6041" y="1848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" name="Freeform 73"/>
              <p:cNvSpPr>
                <a:spLocks noChangeAspect="1"/>
              </p:cNvSpPr>
              <p:nvPr/>
            </p:nvSpPr>
            <p:spPr bwMode="auto">
              <a:xfrm rot="-18188" flipH="1" flipV="1">
                <a:off x="4718" y="1995"/>
                <a:ext cx="4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4" name="Freeform 74"/>
              <p:cNvSpPr>
                <a:spLocks noChangeAspect="1"/>
              </p:cNvSpPr>
              <p:nvPr/>
            </p:nvSpPr>
            <p:spPr bwMode="auto">
              <a:xfrm rot="-18188" flipH="1" flipV="1">
                <a:off x="4289" y="1828"/>
                <a:ext cx="0" cy="5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5" name="Freeform 75"/>
              <p:cNvSpPr>
                <a:spLocks noChangeAspect="1"/>
              </p:cNvSpPr>
              <p:nvPr/>
            </p:nvSpPr>
            <p:spPr bwMode="auto">
              <a:xfrm rot="-18188" flipH="1" flipV="1">
                <a:off x="3821" y="1831"/>
                <a:ext cx="469" cy="170"/>
              </a:xfrm>
              <a:custGeom>
                <a:avLst/>
                <a:gdLst>
                  <a:gd name="T0" fmla="*/ 0 w 6589"/>
                  <a:gd name="T1" fmla="*/ 1848 h 1848"/>
                  <a:gd name="T2" fmla="*/ 646 w 6589"/>
                  <a:gd name="T3" fmla="*/ 1839 h 1848"/>
                  <a:gd name="T4" fmla="*/ 1280 w 6589"/>
                  <a:gd name="T5" fmla="*/ 1812 h 1848"/>
                  <a:gd name="T6" fmla="*/ 1897 w 6589"/>
                  <a:gd name="T7" fmla="*/ 1768 h 1848"/>
                  <a:gd name="T8" fmla="*/ 2494 w 6589"/>
                  <a:gd name="T9" fmla="*/ 1708 h 1848"/>
                  <a:gd name="T10" fmla="*/ 3067 w 6589"/>
                  <a:gd name="T11" fmla="*/ 1632 h 1848"/>
                  <a:gd name="T12" fmla="*/ 3610 w 6589"/>
                  <a:gd name="T13" fmla="*/ 1543 h 1848"/>
                  <a:gd name="T14" fmla="*/ 4122 w 6589"/>
                  <a:gd name="T15" fmla="*/ 1439 h 1848"/>
                  <a:gd name="T16" fmla="*/ 4597 w 6589"/>
                  <a:gd name="T17" fmla="*/ 1321 h 1848"/>
                  <a:gd name="T18" fmla="*/ 5030 w 6589"/>
                  <a:gd name="T19" fmla="*/ 1192 h 1848"/>
                  <a:gd name="T20" fmla="*/ 5420 w 6589"/>
                  <a:gd name="T21" fmla="*/ 1051 h 1848"/>
                  <a:gd name="T22" fmla="*/ 5760 w 6589"/>
                  <a:gd name="T23" fmla="*/ 898 h 1848"/>
                  <a:gd name="T24" fmla="*/ 6048 w 6589"/>
                  <a:gd name="T25" fmla="*/ 736 h 1848"/>
                  <a:gd name="T26" fmla="*/ 6278 w 6589"/>
                  <a:gd name="T27" fmla="*/ 564 h 1848"/>
                  <a:gd name="T28" fmla="*/ 6448 w 6589"/>
                  <a:gd name="T29" fmla="*/ 383 h 1848"/>
                  <a:gd name="T30" fmla="*/ 6553 w 6589"/>
                  <a:gd name="T31" fmla="*/ 195 h 1848"/>
                  <a:gd name="T32" fmla="*/ 6589 w 6589"/>
                  <a:gd name="T33" fmla="*/ 0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89" h="1848">
                    <a:moveTo>
                      <a:pt x="0" y="1848"/>
                    </a:moveTo>
                    <a:lnTo>
                      <a:pt x="646" y="1839"/>
                    </a:lnTo>
                    <a:lnTo>
                      <a:pt x="1280" y="1812"/>
                    </a:lnTo>
                    <a:lnTo>
                      <a:pt x="1897" y="1768"/>
                    </a:lnTo>
                    <a:lnTo>
                      <a:pt x="2494" y="1708"/>
                    </a:lnTo>
                    <a:lnTo>
                      <a:pt x="3067" y="1632"/>
                    </a:lnTo>
                    <a:lnTo>
                      <a:pt x="3610" y="1543"/>
                    </a:lnTo>
                    <a:lnTo>
                      <a:pt x="4122" y="1439"/>
                    </a:lnTo>
                    <a:lnTo>
                      <a:pt x="4597" y="1321"/>
                    </a:lnTo>
                    <a:lnTo>
                      <a:pt x="5030" y="1192"/>
                    </a:lnTo>
                    <a:lnTo>
                      <a:pt x="5420" y="1051"/>
                    </a:lnTo>
                    <a:lnTo>
                      <a:pt x="5760" y="898"/>
                    </a:lnTo>
                    <a:lnTo>
                      <a:pt x="6048" y="736"/>
                    </a:lnTo>
                    <a:lnTo>
                      <a:pt x="6278" y="564"/>
                    </a:lnTo>
                    <a:lnTo>
                      <a:pt x="6448" y="383"/>
                    </a:lnTo>
                    <a:lnTo>
                      <a:pt x="6553" y="195"/>
                    </a:lnTo>
                    <a:lnTo>
                      <a:pt x="6589" y="0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" name="Freeform 76"/>
              <p:cNvSpPr>
                <a:spLocks noChangeAspect="1"/>
              </p:cNvSpPr>
              <p:nvPr/>
            </p:nvSpPr>
            <p:spPr bwMode="auto">
              <a:xfrm rot="-18188" flipH="1" flipV="1">
                <a:off x="4289" y="1828"/>
                <a:ext cx="0" cy="5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7" name="Freeform 77"/>
              <p:cNvSpPr>
                <a:spLocks noChangeAspect="1"/>
              </p:cNvSpPr>
              <p:nvPr/>
            </p:nvSpPr>
            <p:spPr bwMode="auto">
              <a:xfrm rot="-18188" flipH="1" flipV="1">
                <a:off x="3820" y="2000"/>
                <a:ext cx="4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8" name="Freeform 78"/>
              <p:cNvSpPr>
                <a:spLocks noChangeAspect="1"/>
              </p:cNvSpPr>
              <p:nvPr/>
            </p:nvSpPr>
            <p:spPr bwMode="auto">
              <a:xfrm rot="-18188" flipH="1" flipV="1">
                <a:off x="3820" y="2000"/>
                <a:ext cx="4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9" name="Freeform 79"/>
              <p:cNvSpPr>
                <a:spLocks noChangeAspect="1"/>
              </p:cNvSpPr>
              <p:nvPr/>
            </p:nvSpPr>
            <p:spPr bwMode="auto">
              <a:xfrm rot="-18188" flipH="1" flipV="1">
                <a:off x="4797" y="1995"/>
                <a:ext cx="4" cy="2"/>
              </a:xfrm>
              <a:custGeom>
                <a:avLst/>
                <a:gdLst>
                  <a:gd name="T0" fmla="*/ 53 w 53"/>
                  <a:gd name="T1" fmla="*/ 0 w 53"/>
                  <a:gd name="T2" fmla="*/ 53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53" y="0"/>
                    </a:moveTo>
                    <a:lnTo>
                      <a:pt x="0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" name="Freeform 80"/>
              <p:cNvSpPr>
                <a:spLocks noChangeAspect="1"/>
              </p:cNvSpPr>
              <p:nvPr/>
            </p:nvSpPr>
            <p:spPr bwMode="auto">
              <a:xfrm rot="-18188" flipH="1" flipV="1">
                <a:off x="4289" y="1800"/>
                <a:ext cx="508" cy="198"/>
              </a:xfrm>
              <a:custGeom>
                <a:avLst/>
                <a:gdLst>
                  <a:gd name="T0" fmla="*/ 0 w 7138"/>
                  <a:gd name="T1" fmla="*/ 0 h 2168"/>
                  <a:gd name="T2" fmla="*/ 35 w 7138"/>
                  <a:gd name="T3" fmla="*/ 213 h 2168"/>
                  <a:gd name="T4" fmla="*/ 139 w 7138"/>
                  <a:gd name="T5" fmla="*/ 423 h 2168"/>
                  <a:gd name="T6" fmla="*/ 309 w 7138"/>
                  <a:gd name="T7" fmla="*/ 627 h 2168"/>
                  <a:gd name="T8" fmla="*/ 541 w 7138"/>
                  <a:gd name="T9" fmla="*/ 824 h 2168"/>
                  <a:gd name="T10" fmla="*/ 833 w 7138"/>
                  <a:gd name="T11" fmla="*/ 1012 h 2168"/>
                  <a:gd name="T12" fmla="*/ 1183 w 7138"/>
                  <a:gd name="T13" fmla="*/ 1191 h 2168"/>
                  <a:gd name="T14" fmla="*/ 1585 w 7138"/>
                  <a:gd name="T15" fmla="*/ 1359 h 2168"/>
                  <a:gd name="T16" fmla="*/ 2039 w 7138"/>
                  <a:gd name="T17" fmla="*/ 1515 h 2168"/>
                  <a:gd name="T18" fmla="*/ 2541 w 7138"/>
                  <a:gd name="T19" fmla="*/ 1657 h 2168"/>
                  <a:gd name="T20" fmla="*/ 3087 w 7138"/>
                  <a:gd name="T21" fmla="*/ 1785 h 2168"/>
                  <a:gd name="T22" fmla="*/ 3675 w 7138"/>
                  <a:gd name="T23" fmla="*/ 1897 h 2168"/>
                  <a:gd name="T24" fmla="*/ 4302 w 7138"/>
                  <a:gd name="T25" fmla="*/ 1991 h 2168"/>
                  <a:gd name="T26" fmla="*/ 4965 w 7138"/>
                  <a:gd name="T27" fmla="*/ 2067 h 2168"/>
                  <a:gd name="T28" fmla="*/ 5660 w 7138"/>
                  <a:gd name="T29" fmla="*/ 2121 h 2168"/>
                  <a:gd name="T30" fmla="*/ 6386 w 7138"/>
                  <a:gd name="T31" fmla="*/ 2157 h 2168"/>
                  <a:gd name="T32" fmla="*/ 7138 w 7138"/>
                  <a:gd name="T33" fmla="*/ 2168 h 2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138" h="2168">
                    <a:moveTo>
                      <a:pt x="0" y="0"/>
                    </a:moveTo>
                    <a:lnTo>
                      <a:pt x="35" y="213"/>
                    </a:lnTo>
                    <a:lnTo>
                      <a:pt x="139" y="423"/>
                    </a:lnTo>
                    <a:lnTo>
                      <a:pt x="309" y="627"/>
                    </a:lnTo>
                    <a:lnTo>
                      <a:pt x="541" y="824"/>
                    </a:lnTo>
                    <a:lnTo>
                      <a:pt x="833" y="1012"/>
                    </a:lnTo>
                    <a:lnTo>
                      <a:pt x="1183" y="1191"/>
                    </a:lnTo>
                    <a:lnTo>
                      <a:pt x="1585" y="1359"/>
                    </a:lnTo>
                    <a:lnTo>
                      <a:pt x="2039" y="1515"/>
                    </a:lnTo>
                    <a:lnTo>
                      <a:pt x="2541" y="1657"/>
                    </a:lnTo>
                    <a:lnTo>
                      <a:pt x="3087" y="1785"/>
                    </a:lnTo>
                    <a:lnTo>
                      <a:pt x="3675" y="1897"/>
                    </a:lnTo>
                    <a:lnTo>
                      <a:pt x="4302" y="1991"/>
                    </a:lnTo>
                    <a:lnTo>
                      <a:pt x="4965" y="2067"/>
                    </a:lnTo>
                    <a:lnTo>
                      <a:pt x="5660" y="2121"/>
                    </a:lnTo>
                    <a:lnTo>
                      <a:pt x="6386" y="2157"/>
                    </a:lnTo>
                    <a:lnTo>
                      <a:pt x="7138" y="2168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1" name="Freeform 81"/>
              <p:cNvSpPr>
                <a:spLocks noChangeAspect="1"/>
              </p:cNvSpPr>
              <p:nvPr/>
            </p:nvSpPr>
            <p:spPr bwMode="auto">
              <a:xfrm rot="-18188" flipH="1" flipV="1">
                <a:off x="4797" y="1995"/>
                <a:ext cx="4" cy="2"/>
              </a:xfrm>
              <a:custGeom>
                <a:avLst/>
                <a:gdLst>
                  <a:gd name="T0" fmla="*/ 0 w 53"/>
                  <a:gd name="T1" fmla="*/ 53 w 53"/>
                  <a:gd name="T2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2" name="Freeform 82"/>
              <p:cNvSpPr>
                <a:spLocks noChangeAspect="1"/>
              </p:cNvSpPr>
              <p:nvPr/>
            </p:nvSpPr>
            <p:spPr bwMode="auto">
              <a:xfrm rot="-18188" flipH="1" flipV="1">
                <a:off x="4289" y="1798"/>
                <a:ext cx="0" cy="5"/>
              </a:xfrm>
              <a:custGeom>
                <a:avLst/>
                <a:gdLst>
                  <a:gd name="T0" fmla="*/ 0 h 54"/>
                  <a:gd name="T1" fmla="*/ 54 h 54"/>
                  <a:gd name="T2" fmla="*/ 0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0"/>
                    </a:move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3" name="Freeform 83"/>
              <p:cNvSpPr>
                <a:spLocks noChangeAspect="1"/>
              </p:cNvSpPr>
              <p:nvPr/>
            </p:nvSpPr>
            <p:spPr bwMode="auto">
              <a:xfrm>
                <a:off x="3771" y="1801"/>
                <a:ext cx="518" cy="141"/>
              </a:xfrm>
              <a:custGeom>
                <a:avLst/>
                <a:gdLst>
                  <a:gd name="T0" fmla="*/ 518 w 518"/>
                  <a:gd name="T1" fmla="*/ 0 h 141"/>
                  <a:gd name="T2" fmla="*/ 464 w 518"/>
                  <a:gd name="T3" fmla="*/ 1 h 141"/>
                  <a:gd name="T4" fmla="*/ 412 w 518"/>
                  <a:gd name="T5" fmla="*/ 5 h 141"/>
                  <a:gd name="T6" fmla="*/ 360 w 518"/>
                  <a:gd name="T7" fmla="*/ 10 h 141"/>
                  <a:gd name="T8" fmla="*/ 311 w 518"/>
                  <a:gd name="T9" fmla="*/ 16 h 141"/>
                  <a:gd name="T10" fmla="*/ 264 w 518"/>
                  <a:gd name="T11" fmla="*/ 24 h 141"/>
                  <a:gd name="T12" fmla="*/ 219 w 518"/>
                  <a:gd name="T13" fmla="*/ 35 h 141"/>
                  <a:gd name="T14" fmla="*/ 176 w 518"/>
                  <a:gd name="T15" fmla="*/ 46 h 141"/>
                  <a:gd name="T16" fmla="*/ 137 w 518"/>
                  <a:gd name="T17" fmla="*/ 59 h 141"/>
                  <a:gd name="T18" fmla="*/ 101 w 518"/>
                  <a:gd name="T19" fmla="*/ 73 h 141"/>
                  <a:gd name="T20" fmla="*/ 69 w 518"/>
                  <a:gd name="T21" fmla="*/ 88 h 141"/>
                  <a:gd name="T22" fmla="*/ 42 w 518"/>
                  <a:gd name="T23" fmla="*/ 105 h 141"/>
                  <a:gd name="T24" fmla="*/ 19 w 518"/>
                  <a:gd name="T25" fmla="*/ 122 h 141"/>
                  <a:gd name="T26" fmla="*/ 0 w 518"/>
                  <a:gd name="T27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8" h="141">
                    <a:moveTo>
                      <a:pt x="518" y="0"/>
                    </a:moveTo>
                    <a:lnTo>
                      <a:pt x="464" y="1"/>
                    </a:lnTo>
                    <a:lnTo>
                      <a:pt x="412" y="5"/>
                    </a:lnTo>
                    <a:lnTo>
                      <a:pt x="360" y="10"/>
                    </a:lnTo>
                    <a:lnTo>
                      <a:pt x="311" y="16"/>
                    </a:lnTo>
                    <a:lnTo>
                      <a:pt x="264" y="24"/>
                    </a:lnTo>
                    <a:lnTo>
                      <a:pt x="219" y="35"/>
                    </a:lnTo>
                    <a:lnTo>
                      <a:pt x="176" y="46"/>
                    </a:lnTo>
                    <a:lnTo>
                      <a:pt x="137" y="59"/>
                    </a:lnTo>
                    <a:lnTo>
                      <a:pt x="101" y="73"/>
                    </a:lnTo>
                    <a:lnTo>
                      <a:pt x="69" y="88"/>
                    </a:lnTo>
                    <a:lnTo>
                      <a:pt x="42" y="105"/>
                    </a:lnTo>
                    <a:lnTo>
                      <a:pt x="19" y="122"/>
                    </a:lnTo>
                    <a:lnTo>
                      <a:pt x="0" y="141"/>
                    </a:ln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" name="Freeform 84"/>
              <p:cNvSpPr>
                <a:spLocks noChangeAspect="1"/>
              </p:cNvSpPr>
              <p:nvPr/>
            </p:nvSpPr>
            <p:spPr bwMode="auto">
              <a:xfrm rot="-18188" flipH="1" flipV="1">
                <a:off x="4289" y="1798"/>
                <a:ext cx="0" cy="5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7" name="Freeform 85"/>
            <p:cNvSpPr>
              <a:spLocks noChangeAspect="1"/>
            </p:cNvSpPr>
            <p:nvPr/>
          </p:nvSpPr>
          <p:spPr bwMode="auto">
            <a:xfrm>
              <a:off x="3093" y="1947"/>
              <a:ext cx="677" cy="1"/>
            </a:xfrm>
            <a:custGeom>
              <a:avLst/>
              <a:gdLst>
                <a:gd name="T0" fmla="*/ 677 w 677"/>
                <a:gd name="T1" fmla="*/ 1 h 1"/>
                <a:gd name="T2" fmla="*/ 0 w 677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77" h="1">
                  <a:moveTo>
                    <a:pt x="677" y="1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78000" anchor="ctr"/>
            <a:lstStyle/>
            <a:p>
              <a:endParaRPr lang="zh-TW" altLang="en-US"/>
            </a:p>
          </p:txBody>
        </p:sp>
        <p:sp>
          <p:nvSpPr>
            <p:cNvPr id="8" name="Freeform 86"/>
            <p:cNvSpPr>
              <a:spLocks noChangeAspect="1"/>
            </p:cNvSpPr>
            <p:nvPr/>
          </p:nvSpPr>
          <p:spPr bwMode="auto">
            <a:xfrm>
              <a:off x="3063" y="2021"/>
              <a:ext cx="1220" cy="1"/>
            </a:xfrm>
            <a:custGeom>
              <a:avLst/>
              <a:gdLst>
                <a:gd name="T0" fmla="*/ 1220 w 1220"/>
                <a:gd name="T1" fmla="*/ 0 h 1"/>
                <a:gd name="T2" fmla="*/ 0 w 1220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20" h="1">
                  <a:moveTo>
                    <a:pt x="1220" y="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78000" anchor="ctr"/>
            <a:lstStyle/>
            <a:p>
              <a:endParaRPr lang="zh-TW" altLang="en-US"/>
            </a:p>
          </p:txBody>
        </p:sp>
      </p:grpSp>
      <p:sp>
        <p:nvSpPr>
          <p:cNvPr id="89" name="Freeform 88"/>
          <p:cNvSpPr>
            <a:spLocks/>
          </p:cNvSpPr>
          <p:nvPr/>
        </p:nvSpPr>
        <p:spPr bwMode="auto">
          <a:xfrm>
            <a:off x="2055967" y="2817813"/>
            <a:ext cx="3155950" cy="673100"/>
          </a:xfrm>
          <a:custGeom>
            <a:avLst/>
            <a:gdLst>
              <a:gd name="T0" fmla="*/ 5 w 2460"/>
              <a:gd name="T1" fmla="*/ 368 h 424"/>
              <a:gd name="T2" fmla="*/ 0 w 2460"/>
              <a:gd name="T3" fmla="*/ 3 h 424"/>
              <a:gd name="T4" fmla="*/ 2460 w 2460"/>
              <a:gd name="T5" fmla="*/ 0 h 424"/>
              <a:gd name="T6" fmla="*/ 2459 w 2460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60" h="424">
                <a:moveTo>
                  <a:pt x="5" y="368"/>
                </a:moveTo>
                <a:lnTo>
                  <a:pt x="0" y="3"/>
                </a:lnTo>
                <a:lnTo>
                  <a:pt x="2460" y="0"/>
                </a:lnTo>
                <a:lnTo>
                  <a:pt x="2459" y="424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 anchor="ctr">
            <a:spAutoFit/>
          </a:bodyPr>
          <a:lstStyle/>
          <a:p>
            <a:endParaRPr lang="zh-TW" altLang="en-US"/>
          </a:p>
        </p:txBody>
      </p:sp>
      <p:sp>
        <p:nvSpPr>
          <p:cNvPr id="90" name="Freeform 89"/>
          <p:cNvSpPr>
            <a:spLocks/>
          </p:cNvSpPr>
          <p:nvPr/>
        </p:nvSpPr>
        <p:spPr bwMode="auto">
          <a:xfrm>
            <a:off x="2057554" y="3630613"/>
            <a:ext cx="3154363" cy="825500"/>
          </a:xfrm>
          <a:custGeom>
            <a:avLst/>
            <a:gdLst>
              <a:gd name="T0" fmla="*/ 3 w 2459"/>
              <a:gd name="T1" fmla="*/ 176 h 520"/>
              <a:gd name="T2" fmla="*/ 0 w 2459"/>
              <a:gd name="T3" fmla="*/ 518 h 520"/>
              <a:gd name="T4" fmla="*/ 2459 w 2459"/>
              <a:gd name="T5" fmla="*/ 520 h 520"/>
              <a:gd name="T6" fmla="*/ 2458 w 2459"/>
              <a:gd name="T7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59" h="520">
                <a:moveTo>
                  <a:pt x="3" y="176"/>
                </a:moveTo>
                <a:lnTo>
                  <a:pt x="0" y="518"/>
                </a:lnTo>
                <a:lnTo>
                  <a:pt x="2459" y="520"/>
                </a:lnTo>
                <a:lnTo>
                  <a:pt x="2458" y="0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 anchor="ctr">
            <a:spAutoFit/>
          </a:bodyPr>
          <a:lstStyle/>
          <a:p>
            <a:endParaRPr lang="zh-TW" altLang="en-US"/>
          </a:p>
        </p:txBody>
      </p:sp>
      <p:sp>
        <p:nvSpPr>
          <p:cNvPr id="91" name="Text Box 90"/>
          <p:cNvSpPr txBox="1">
            <a:spLocks noChangeArrowheads="1"/>
          </p:cNvSpPr>
          <p:nvPr/>
        </p:nvSpPr>
        <p:spPr bwMode="auto">
          <a:xfrm>
            <a:off x="6550586" y="4881129"/>
            <a:ext cx="165576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600" b="1" dirty="0">
                <a:solidFill>
                  <a:srgbClr val="0000FF"/>
                </a:solidFill>
                <a:latin typeface="Verdana" panose="020B0604030504040204" pitchFamily="34" charset="0"/>
              </a:rPr>
              <a:t>Induced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600" b="1" dirty="0">
                <a:solidFill>
                  <a:srgbClr val="0000FF"/>
                </a:solidFill>
                <a:latin typeface="Verdana" panose="020B0604030504040204" pitchFamily="34" charset="0"/>
              </a:rPr>
              <a:t>EMF. Field</a:t>
            </a:r>
          </a:p>
        </p:txBody>
      </p:sp>
      <p:sp>
        <p:nvSpPr>
          <p:cNvPr id="92" name="Oval 91"/>
          <p:cNvSpPr>
            <a:spLocks noChangeArrowheads="1"/>
          </p:cNvSpPr>
          <p:nvPr/>
        </p:nvSpPr>
        <p:spPr bwMode="auto">
          <a:xfrm>
            <a:off x="1882929" y="3325813"/>
            <a:ext cx="342900" cy="355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3" name="Oval 92"/>
          <p:cNvSpPr>
            <a:spLocks noChangeArrowheads="1"/>
          </p:cNvSpPr>
          <p:nvPr/>
        </p:nvSpPr>
        <p:spPr bwMode="auto">
          <a:xfrm>
            <a:off x="1882929" y="3554413"/>
            <a:ext cx="342900" cy="355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4" name="Freeform 93"/>
          <p:cNvSpPr>
            <a:spLocks/>
          </p:cNvSpPr>
          <p:nvPr/>
        </p:nvSpPr>
        <p:spPr bwMode="auto">
          <a:xfrm>
            <a:off x="3584729" y="2817813"/>
            <a:ext cx="1588" cy="1638300"/>
          </a:xfrm>
          <a:custGeom>
            <a:avLst/>
            <a:gdLst>
              <a:gd name="T0" fmla="*/ 0 w 1"/>
              <a:gd name="T1" fmla="*/ 1032 h 1032"/>
              <a:gd name="T2" fmla="*/ 0 w 1"/>
              <a:gd name="T3" fmla="*/ 0 h 10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1032">
                <a:moveTo>
                  <a:pt x="0" y="1032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 anchor="ctr">
            <a:spAutoFit/>
          </a:bodyPr>
          <a:lstStyle/>
          <a:p>
            <a:endParaRPr lang="zh-TW" altLang="en-US"/>
          </a:p>
        </p:txBody>
      </p:sp>
      <p:sp>
        <p:nvSpPr>
          <p:cNvPr id="95" name="Text Box 94"/>
          <p:cNvSpPr txBox="1">
            <a:spLocks noChangeArrowheads="1"/>
          </p:cNvSpPr>
          <p:nvPr/>
        </p:nvSpPr>
        <p:spPr bwMode="auto">
          <a:xfrm>
            <a:off x="1878167" y="1803400"/>
            <a:ext cx="1363662" cy="49847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600">
                <a:solidFill>
                  <a:srgbClr val="FF3300"/>
                </a:solidFill>
                <a:latin typeface="Verdana" panose="020B0604030504040204" pitchFamily="34" charset="0"/>
              </a:rPr>
              <a:t>Charging Circuit</a:t>
            </a:r>
          </a:p>
        </p:txBody>
      </p:sp>
      <p:sp>
        <p:nvSpPr>
          <p:cNvPr id="96" name="Text Box 95"/>
          <p:cNvSpPr txBox="1">
            <a:spLocks noChangeArrowheads="1"/>
          </p:cNvSpPr>
          <p:nvPr/>
        </p:nvSpPr>
        <p:spPr bwMode="auto">
          <a:xfrm>
            <a:off x="5732617" y="1803400"/>
            <a:ext cx="931862" cy="496888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600">
                <a:solidFill>
                  <a:srgbClr val="00FF00"/>
                </a:solidFill>
                <a:latin typeface="Verdana" panose="020B0604030504040204" pitchFamily="34" charset="0"/>
              </a:rPr>
              <a:t>Output</a:t>
            </a:r>
          </a:p>
          <a:p>
            <a:pPr eaLnBrk="1" hangingPunct="1">
              <a:lnSpc>
                <a:spcPct val="2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600">
                <a:solidFill>
                  <a:srgbClr val="00FF00"/>
                </a:solidFill>
                <a:latin typeface="Verdana" panose="020B0604030504040204" pitchFamily="34" charset="0"/>
              </a:rPr>
              <a:t>Circuit</a:t>
            </a:r>
          </a:p>
        </p:txBody>
      </p:sp>
      <p:sp>
        <p:nvSpPr>
          <p:cNvPr id="97" name="Text Box 96"/>
          <p:cNvSpPr txBox="1">
            <a:spLocks noChangeArrowheads="1"/>
          </p:cNvSpPr>
          <p:nvPr/>
        </p:nvSpPr>
        <p:spPr bwMode="auto">
          <a:xfrm>
            <a:off x="3773642" y="3400425"/>
            <a:ext cx="1008062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200" b="1">
                <a:latin typeface="Verdana" panose="020B0604030504040204" pitchFamily="34" charset="0"/>
              </a:rPr>
              <a:t>Tank</a:t>
            </a:r>
          </a:p>
          <a:p>
            <a:pPr eaLnBrk="1" hangingPunct="1">
              <a:lnSpc>
                <a:spcPct val="2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200" b="1">
                <a:latin typeface="Verdana" panose="020B0604030504040204" pitchFamily="34" charset="0"/>
              </a:rPr>
              <a:t> Capacitor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800" b="1">
                <a:latin typeface="Verdana" panose="020B0604030504040204" pitchFamily="34" charset="0"/>
              </a:rPr>
              <a:t>C</a:t>
            </a:r>
          </a:p>
        </p:txBody>
      </p:sp>
      <p:sp>
        <p:nvSpPr>
          <p:cNvPr id="98" name="Text Box 97"/>
          <p:cNvSpPr txBox="1">
            <a:spLocks noChangeArrowheads="1"/>
          </p:cNvSpPr>
          <p:nvPr/>
        </p:nvSpPr>
        <p:spPr bwMode="auto">
          <a:xfrm>
            <a:off x="2109942" y="3394075"/>
            <a:ext cx="100806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200" b="1">
                <a:latin typeface="Verdana" panose="020B0604030504040204" pitchFamily="34" charset="0"/>
              </a:rPr>
              <a:t>Power</a:t>
            </a:r>
          </a:p>
          <a:p>
            <a:pPr eaLnBrk="1" hangingPunct="1">
              <a:lnSpc>
                <a:spcPct val="2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200" b="1">
                <a:latin typeface="Verdana" panose="020B0604030504040204" pitchFamily="34" charset="0"/>
              </a:rPr>
              <a:t> Supply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800" b="1">
                <a:latin typeface="Verdana" panose="020B0604030504040204" pitchFamily="34" charset="0"/>
              </a:rPr>
              <a:t>V</a:t>
            </a:r>
          </a:p>
        </p:txBody>
      </p:sp>
      <p:sp>
        <p:nvSpPr>
          <p:cNvPr id="99" name="Text Box 98"/>
          <p:cNvSpPr txBox="1">
            <a:spLocks noChangeArrowheads="1"/>
          </p:cNvSpPr>
          <p:nvPr/>
        </p:nvSpPr>
        <p:spPr bwMode="auto">
          <a:xfrm>
            <a:off x="8125690" y="3480783"/>
            <a:ext cx="1008062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200" b="1" dirty="0">
                <a:latin typeface="Verdana" panose="020B0604030504040204" pitchFamily="34" charset="0"/>
              </a:rPr>
              <a:t>COIL</a:t>
            </a:r>
          </a:p>
        </p:txBody>
      </p:sp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4067329" y="2589213"/>
            <a:ext cx="685800" cy="44450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1" name="AutoShape 100"/>
          <p:cNvSpPr>
            <a:spLocks noChangeArrowheads="1"/>
          </p:cNvSpPr>
          <p:nvPr/>
        </p:nvSpPr>
        <p:spPr bwMode="auto">
          <a:xfrm rot="16200000" flipH="1">
            <a:off x="4308629" y="2935288"/>
            <a:ext cx="228600" cy="1905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" name="Line 101"/>
          <p:cNvSpPr>
            <a:spLocks noChangeShapeType="1"/>
          </p:cNvSpPr>
          <p:nvPr/>
        </p:nvSpPr>
        <p:spPr bwMode="auto">
          <a:xfrm>
            <a:off x="4322917" y="2894013"/>
            <a:ext cx="1587" cy="292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" name="Line 102"/>
          <p:cNvSpPr>
            <a:spLocks noChangeShapeType="1"/>
          </p:cNvSpPr>
          <p:nvPr/>
        </p:nvSpPr>
        <p:spPr bwMode="auto">
          <a:xfrm flipV="1">
            <a:off x="4372129" y="2284413"/>
            <a:ext cx="1588" cy="2413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" name="Text Box 103"/>
          <p:cNvSpPr txBox="1">
            <a:spLocks noChangeArrowheads="1"/>
          </p:cNvSpPr>
          <p:nvPr/>
        </p:nvSpPr>
        <p:spPr bwMode="auto">
          <a:xfrm>
            <a:off x="4526117" y="2359025"/>
            <a:ext cx="1008062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200" b="1">
                <a:latin typeface="Verdana" panose="020B0604030504040204" pitchFamily="34" charset="0"/>
              </a:rPr>
              <a:t>Thyristor</a:t>
            </a:r>
          </a:p>
        </p:txBody>
      </p:sp>
      <p:sp>
        <p:nvSpPr>
          <p:cNvPr id="105" name="Text Box 104"/>
          <p:cNvSpPr txBox="1">
            <a:spLocks noChangeArrowheads="1"/>
          </p:cNvSpPr>
          <p:nvPr/>
        </p:nvSpPr>
        <p:spPr bwMode="auto">
          <a:xfrm>
            <a:off x="4615017" y="1933575"/>
            <a:ext cx="804862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080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200" b="1">
                <a:latin typeface="Verdana" panose="020B0604030504040204" pitchFamily="34" charset="0"/>
              </a:rPr>
              <a:t>Trigger</a:t>
            </a:r>
          </a:p>
        </p:txBody>
      </p:sp>
      <p:sp>
        <p:nvSpPr>
          <p:cNvPr id="106" name="Freeform 105"/>
          <p:cNvSpPr>
            <a:spLocks/>
          </p:cNvSpPr>
          <p:nvPr/>
        </p:nvSpPr>
        <p:spPr bwMode="auto">
          <a:xfrm>
            <a:off x="4232429" y="1928813"/>
            <a:ext cx="292100" cy="292100"/>
          </a:xfrm>
          <a:custGeom>
            <a:avLst/>
            <a:gdLst>
              <a:gd name="T0" fmla="*/ 0 w 184"/>
              <a:gd name="T1" fmla="*/ 184 h 184"/>
              <a:gd name="T2" fmla="*/ 56 w 184"/>
              <a:gd name="T3" fmla="*/ 184 h 184"/>
              <a:gd name="T4" fmla="*/ 56 w 184"/>
              <a:gd name="T5" fmla="*/ 0 h 184"/>
              <a:gd name="T6" fmla="*/ 128 w 184"/>
              <a:gd name="T7" fmla="*/ 0 h 184"/>
              <a:gd name="T8" fmla="*/ 128 w 184"/>
              <a:gd name="T9" fmla="*/ 184 h 184"/>
              <a:gd name="T10" fmla="*/ 184 w 184"/>
              <a:gd name="T11" fmla="*/ 18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4" h="184">
                <a:moveTo>
                  <a:pt x="0" y="184"/>
                </a:moveTo>
                <a:lnTo>
                  <a:pt x="56" y="184"/>
                </a:lnTo>
                <a:lnTo>
                  <a:pt x="56" y="0"/>
                </a:lnTo>
                <a:lnTo>
                  <a:pt x="128" y="0"/>
                </a:lnTo>
                <a:lnTo>
                  <a:pt x="128" y="184"/>
                </a:lnTo>
                <a:lnTo>
                  <a:pt x="184" y="184"/>
                </a:ln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107" name="Group 106"/>
          <p:cNvGrpSpPr>
            <a:grpSpLocks/>
          </p:cNvGrpSpPr>
          <p:nvPr/>
        </p:nvGrpSpPr>
        <p:grpSpPr bwMode="auto">
          <a:xfrm>
            <a:off x="2060729" y="2817813"/>
            <a:ext cx="1524000" cy="1651000"/>
            <a:chOff x="1080" y="1336"/>
            <a:chExt cx="960" cy="1040"/>
          </a:xfrm>
        </p:grpSpPr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080" y="1336"/>
              <a:ext cx="960" cy="1040"/>
            </a:xfrm>
            <a:custGeom>
              <a:avLst/>
              <a:gdLst>
                <a:gd name="T0" fmla="*/ 0 w 960"/>
                <a:gd name="T1" fmla="*/ 312 h 1040"/>
                <a:gd name="T2" fmla="*/ 0 w 960"/>
                <a:gd name="T3" fmla="*/ 0 h 1040"/>
                <a:gd name="T4" fmla="*/ 960 w 960"/>
                <a:gd name="T5" fmla="*/ 0 h 1040"/>
                <a:gd name="T6" fmla="*/ 960 w 960"/>
                <a:gd name="T7" fmla="*/ 1040 h 1040"/>
                <a:gd name="T8" fmla="*/ 0 w 960"/>
                <a:gd name="T9" fmla="*/ 1040 h 1040"/>
                <a:gd name="T10" fmla="*/ 0 w 960"/>
                <a:gd name="T11" fmla="*/ 704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1040">
                  <a:moveTo>
                    <a:pt x="0" y="312"/>
                  </a:moveTo>
                  <a:lnTo>
                    <a:pt x="0" y="0"/>
                  </a:lnTo>
                  <a:lnTo>
                    <a:pt x="960" y="0"/>
                  </a:lnTo>
                  <a:lnTo>
                    <a:pt x="960" y="1040"/>
                  </a:lnTo>
                  <a:lnTo>
                    <a:pt x="0" y="1040"/>
                  </a:lnTo>
                  <a:lnTo>
                    <a:pt x="0" y="704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9" name="Line 108"/>
            <p:cNvSpPr>
              <a:spLocks noChangeShapeType="1"/>
            </p:cNvSpPr>
            <p:nvPr/>
          </p:nvSpPr>
          <p:spPr bwMode="auto">
            <a:xfrm flipV="1">
              <a:off x="1456" y="1336"/>
              <a:ext cx="24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0" name="Line 109"/>
            <p:cNvSpPr>
              <a:spLocks noChangeShapeType="1"/>
            </p:cNvSpPr>
            <p:nvPr/>
          </p:nvSpPr>
          <p:spPr bwMode="auto">
            <a:xfrm flipH="1" flipV="1">
              <a:off x="1448" y="2376"/>
              <a:ext cx="24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1" name="Group 110"/>
          <p:cNvGrpSpPr>
            <a:grpSpLocks/>
          </p:cNvGrpSpPr>
          <p:nvPr/>
        </p:nvGrpSpPr>
        <p:grpSpPr bwMode="auto">
          <a:xfrm>
            <a:off x="3597429" y="2446338"/>
            <a:ext cx="4278313" cy="2235200"/>
            <a:chOff x="2048" y="1102"/>
            <a:chExt cx="2695" cy="1408"/>
          </a:xfrm>
        </p:grpSpPr>
        <p:grpSp>
          <p:nvGrpSpPr>
            <p:cNvPr id="112" name="Group 111"/>
            <p:cNvGrpSpPr>
              <a:grpSpLocks/>
            </p:cNvGrpSpPr>
            <p:nvPr/>
          </p:nvGrpSpPr>
          <p:grpSpPr bwMode="auto">
            <a:xfrm>
              <a:off x="2048" y="1102"/>
              <a:ext cx="2470" cy="1266"/>
              <a:chOff x="2048" y="1102"/>
              <a:chExt cx="2470" cy="1266"/>
            </a:xfrm>
          </p:grpSpPr>
          <p:grpSp>
            <p:nvGrpSpPr>
              <p:cNvPr id="120" name="Group 112"/>
              <p:cNvGrpSpPr>
                <a:grpSpLocks/>
              </p:cNvGrpSpPr>
              <p:nvPr/>
            </p:nvGrpSpPr>
            <p:grpSpPr bwMode="auto">
              <a:xfrm>
                <a:off x="2048" y="1192"/>
                <a:ext cx="1016" cy="1176"/>
                <a:chOff x="2048" y="1192"/>
                <a:chExt cx="1016" cy="1176"/>
              </a:xfrm>
            </p:grpSpPr>
            <p:sp>
              <p:nvSpPr>
                <p:cNvPr id="125" name="Freeform 113"/>
                <p:cNvSpPr>
                  <a:spLocks/>
                </p:cNvSpPr>
                <p:nvPr/>
              </p:nvSpPr>
              <p:spPr bwMode="auto">
                <a:xfrm>
                  <a:off x="2048" y="1192"/>
                  <a:ext cx="1016" cy="1176"/>
                </a:xfrm>
                <a:custGeom>
                  <a:avLst/>
                  <a:gdLst>
                    <a:gd name="T0" fmla="*/ 1016 w 1016"/>
                    <a:gd name="T1" fmla="*/ 576 h 1176"/>
                    <a:gd name="T2" fmla="*/ 1016 w 1016"/>
                    <a:gd name="T3" fmla="*/ 144 h 1176"/>
                    <a:gd name="T4" fmla="*/ 736 w 1016"/>
                    <a:gd name="T5" fmla="*/ 144 h 1176"/>
                    <a:gd name="T6" fmla="*/ 736 w 1016"/>
                    <a:gd name="T7" fmla="*/ 0 h 1176"/>
                    <a:gd name="T8" fmla="*/ 296 w 1016"/>
                    <a:gd name="T9" fmla="*/ 0 h 1176"/>
                    <a:gd name="T10" fmla="*/ 296 w 1016"/>
                    <a:gd name="T11" fmla="*/ 144 h 1176"/>
                    <a:gd name="T12" fmla="*/ 0 w 1016"/>
                    <a:gd name="T13" fmla="*/ 144 h 1176"/>
                    <a:gd name="T14" fmla="*/ 0 w 1016"/>
                    <a:gd name="T15" fmla="*/ 1176 h 1176"/>
                    <a:gd name="T16" fmla="*/ 1016 w 1016"/>
                    <a:gd name="T17" fmla="*/ 1176 h 1176"/>
                    <a:gd name="T18" fmla="*/ 1016 w 1016"/>
                    <a:gd name="T19" fmla="*/ 672 h 1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6" h="1176">
                      <a:moveTo>
                        <a:pt x="1016" y="576"/>
                      </a:moveTo>
                      <a:lnTo>
                        <a:pt x="1016" y="144"/>
                      </a:lnTo>
                      <a:lnTo>
                        <a:pt x="736" y="144"/>
                      </a:lnTo>
                      <a:lnTo>
                        <a:pt x="736" y="0"/>
                      </a:lnTo>
                      <a:lnTo>
                        <a:pt x="296" y="0"/>
                      </a:lnTo>
                      <a:lnTo>
                        <a:pt x="296" y="144"/>
                      </a:lnTo>
                      <a:lnTo>
                        <a:pt x="0" y="144"/>
                      </a:lnTo>
                      <a:lnTo>
                        <a:pt x="0" y="1176"/>
                      </a:lnTo>
                      <a:lnTo>
                        <a:pt x="1016" y="1176"/>
                      </a:lnTo>
                      <a:lnTo>
                        <a:pt x="1016" y="672"/>
                      </a:lnTo>
                    </a:path>
                  </a:pathLst>
                </a:cu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6" name="Line 114"/>
                <p:cNvSpPr>
                  <a:spLocks noChangeShapeType="1"/>
                </p:cNvSpPr>
                <p:nvPr/>
              </p:nvSpPr>
              <p:spPr bwMode="auto">
                <a:xfrm>
                  <a:off x="2128" y="1336"/>
                  <a:ext cx="184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12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2424" y="2368"/>
                  <a:ext cx="184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 type="triangle" w="lg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121" name="Line 116"/>
              <p:cNvSpPr>
                <a:spLocks noChangeShapeType="1"/>
              </p:cNvSpPr>
              <p:nvPr/>
            </p:nvSpPr>
            <p:spPr bwMode="auto">
              <a:xfrm flipH="1" flipV="1">
                <a:off x="4067" y="1102"/>
                <a:ext cx="7" cy="1152"/>
              </a:xfrm>
              <a:prstGeom prst="line">
                <a:avLst/>
              </a:prstGeom>
              <a:noFill/>
              <a:ln w="28575">
                <a:solidFill>
                  <a:srgbClr val="FFCC00"/>
                </a:solidFill>
                <a:round/>
                <a:headEnd type="stealth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22" name="Line 117"/>
              <p:cNvSpPr>
                <a:spLocks noChangeShapeType="1"/>
              </p:cNvSpPr>
              <p:nvPr/>
            </p:nvSpPr>
            <p:spPr bwMode="auto">
              <a:xfrm flipH="1" flipV="1">
                <a:off x="4518" y="1102"/>
                <a:ext cx="0" cy="1152"/>
              </a:xfrm>
              <a:prstGeom prst="line">
                <a:avLst/>
              </a:prstGeom>
              <a:noFill/>
              <a:ln w="28575">
                <a:solidFill>
                  <a:srgbClr val="FFCC00"/>
                </a:solidFill>
                <a:round/>
                <a:headEnd type="stealth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23" name="Line 118"/>
              <p:cNvSpPr>
                <a:spLocks noChangeShapeType="1"/>
              </p:cNvSpPr>
              <p:nvPr/>
            </p:nvSpPr>
            <p:spPr bwMode="auto">
              <a:xfrm flipV="1">
                <a:off x="4196" y="1102"/>
                <a:ext cx="0" cy="1152"/>
              </a:xfrm>
              <a:prstGeom prst="line">
                <a:avLst/>
              </a:prstGeom>
              <a:noFill/>
              <a:ln w="44450">
                <a:solidFill>
                  <a:srgbClr val="FFCC00"/>
                </a:solidFill>
                <a:round/>
                <a:headEnd type="stealth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24" name="Line 119"/>
              <p:cNvSpPr>
                <a:spLocks noChangeShapeType="1"/>
              </p:cNvSpPr>
              <p:nvPr/>
            </p:nvSpPr>
            <p:spPr bwMode="auto">
              <a:xfrm flipH="1" flipV="1">
                <a:off x="4375" y="1102"/>
                <a:ext cx="0" cy="1152"/>
              </a:xfrm>
              <a:prstGeom prst="line">
                <a:avLst/>
              </a:prstGeom>
              <a:noFill/>
              <a:ln w="44450">
                <a:solidFill>
                  <a:srgbClr val="FFCC00"/>
                </a:solidFill>
                <a:round/>
                <a:headEnd type="stealth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</p:grpSp>
        <p:grpSp>
          <p:nvGrpSpPr>
            <p:cNvPr id="113" name="Group 120"/>
            <p:cNvGrpSpPr>
              <a:grpSpLocks/>
            </p:cNvGrpSpPr>
            <p:nvPr/>
          </p:nvGrpSpPr>
          <p:grpSpPr bwMode="auto">
            <a:xfrm>
              <a:off x="3857" y="2182"/>
              <a:ext cx="886" cy="328"/>
              <a:chOff x="857" y="2167"/>
              <a:chExt cx="1550" cy="408"/>
            </a:xfrm>
          </p:grpSpPr>
          <p:sp>
            <p:nvSpPr>
              <p:cNvPr id="114" name="Oval 121"/>
              <p:cNvSpPr>
                <a:spLocks noChangeArrowheads="1"/>
              </p:cNvSpPr>
              <p:nvPr/>
            </p:nvSpPr>
            <p:spPr bwMode="auto">
              <a:xfrm>
                <a:off x="1184" y="2280"/>
                <a:ext cx="904" cy="192"/>
              </a:xfrm>
              <a:prstGeom prst="ellips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15" name="Oval 122"/>
              <p:cNvSpPr>
                <a:spLocks noChangeArrowheads="1"/>
              </p:cNvSpPr>
              <p:nvPr/>
            </p:nvSpPr>
            <p:spPr bwMode="auto">
              <a:xfrm>
                <a:off x="1436" y="2322"/>
                <a:ext cx="423" cy="83"/>
              </a:xfrm>
              <a:prstGeom prst="ellips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16" name="Oval 123"/>
              <p:cNvSpPr>
                <a:spLocks noChangeArrowheads="1"/>
              </p:cNvSpPr>
              <p:nvPr/>
            </p:nvSpPr>
            <p:spPr bwMode="auto">
              <a:xfrm>
                <a:off x="857" y="2244"/>
                <a:ext cx="1550" cy="331"/>
              </a:xfrm>
              <a:prstGeom prst="ellips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17" name="Arc 124"/>
              <p:cNvSpPr>
                <a:spLocks noChangeAspect="1"/>
              </p:cNvSpPr>
              <p:nvPr/>
            </p:nvSpPr>
            <p:spPr bwMode="auto">
              <a:xfrm rot="77071">
                <a:off x="1795" y="2326"/>
                <a:ext cx="446" cy="199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14718 w 14718"/>
                  <a:gd name="T1" fmla="*/ 15810 h 17438"/>
                  <a:gd name="T2" fmla="*/ 12747 w 14718"/>
                  <a:gd name="T3" fmla="*/ 17438 h 17438"/>
                  <a:gd name="T4" fmla="*/ 0 w 14718"/>
                  <a:gd name="T5" fmla="*/ 0 h 17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718" h="17438" fill="none" extrusionOk="0">
                    <a:moveTo>
                      <a:pt x="14717" y="15809"/>
                    </a:moveTo>
                    <a:cubicBezTo>
                      <a:pt x="14093" y="16390"/>
                      <a:pt x="13435" y="16934"/>
                      <a:pt x="12746" y="17437"/>
                    </a:cubicBezTo>
                  </a:path>
                  <a:path w="14718" h="17438" stroke="0" extrusionOk="0">
                    <a:moveTo>
                      <a:pt x="14717" y="15809"/>
                    </a:moveTo>
                    <a:cubicBezTo>
                      <a:pt x="14093" y="16390"/>
                      <a:pt x="13435" y="16934"/>
                      <a:pt x="12746" y="17437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FF"/>
                </a:solidFill>
                <a:round/>
                <a:headEnd type="triangle" w="sm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18" name="Arc 125"/>
              <p:cNvSpPr>
                <a:spLocks noChangeAspect="1"/>
              </p:cNvSpPr>
              <p:nvPr/>
            </p:nvSpPr>
            <p:spPr bwMode="auto">
              <a:xfrm rot="335265">
                <a:off x="1531" y="2239"/>
                <a:ext cx="446" cy="199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14718 w 14718"/>
                  <a:gd name="T1" fmla="*/ 15810 h 17438"/>
                  <a:gd name="T2" fmla="*/ 12747 w 14718"/>
                  <a:gd name="T3" fmla="*/ 17438 h 17438"/>
                  <a:gd name="T4" fmla="*/ 0 w 14718"/>
                  <a:gd name="T5" fmla="*/ 0 h 17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718" h="17438" fill="none" extrusionOk="0">
                    <a:moveTo>
                      <a:pt x="14717" y="15809"/>
                    </a:moveTo>
                    <a:cubicBezTo>
                      <a:pt x="14093" y="16390"/>
                      <a:pt x="13435" y="16934"/>
                      <a:pt x="12746" y="17437"/>
                    </a:cubicBezTo>
                  </a:path>
                  <a:path w="14718" h="17438" stroke="0" extrusionOk="0">
                    <a:moveTo>
                      <a:pt x="14717" y="15809"/>
                    </a:moveTo>
                    <a:cubicBezTo>
                      <a:pt x="14093" y="16390"/>
                      <a:pt x="13435" y="16934"/>
                      <a:pt x="12746" y="17437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FF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  <p:sp>
            <p:nvSpPr>
              <p:cNvPr id="119" name="Arc 126"/>
              <p:cNvSpPr>
                <a:spLocks noChangeAspect="1"/>
              </p:cNvSpPr>
              <p:nvPr/>
            </p:nvSpPr>
            <p:spPr bwMode="auto">
              <a:xfrm rot="808172">
                <a:off x="1380" y="2167"/>
                <a:ext cx="446" cy="199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14718 w 14718"/>
                  <a:gd name="T1" fmla="*/ 15810 h 17438"/>
                  <a:gd name="T2" fmla="*/ 12747 w 14718"/>
                  <a:gd name="T3" fmla="*/ 17438 h 17438"/>
                  <a:gd name="T4" fmla="*/ 0 w 14718"/>
                  <a:gd name="T5" fmla="*/ 0 h 17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718" h="17438" fill="none" extrusionOk="0">
                    <a:moveTo>
                      <a:pt x="14717" y="15809"/>
                    </a:moveTo>
                    <a:cubicBezTo>
                      <a:pt x="14093" y="16390"/>
                      <a:pt x="13435" y="16934"/>
                      <a:pt x="12746" y="17437"/>
                    </a:cubicBezTo>
                  </a:path>
                  <a:path w="14718" h="17438" stroke="0" extrusionOk="0">
                    <a:moveTo>
                      <a:pt x="14717" y="15809"/>
                    </a:moveTo>
                    <a:cubicBezTo>
                      <a:pt x="14093" y="16390"/>
                      <a:pt x="13435" y="16934"/>
                      <a:pt x="12746" y="17437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FF"/>
                </a:solidFill>
                <a:round/>
                <a:headEnd type="triangl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37800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128" name="AutoShape 127"/>
          <p:cNvSpPr>
            <a:spLocks noChangeArrowheads="1"/>
          </p:cNvSpPr>
          <p:nvPr/>
        </p:nvSpPr>
        <p:spPr bwMode="auto">
          <a:xfrm rot="5400000">
            <a:off x="4270529" y="2490788"/>
            <a:ext cx="228600" cy="1905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129" name="Group 128"/>
          <p:cNvGrpSpPr>
            <a:grpSpLocks/>
          </p:cNvGrpSpPr>
          <p:nvPr/>
        </p:nvGrpSpPr>
        <p:grpSpPr bwMode="auto">
          <a:xfrm>
            <a:off x="3368829" y="3465513"/>
            <a:ext cx="442913" cy="215900"/>
            <a:chOff x="2400" y="2488"/>
            <a:chExt cx="279" cy="136"/>
          </a:xfrm>
        </p:grpSpPr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2400" y="2488"/>
              <a:ext cx="272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31" name="Group 130"/>
            <p:cNvGrpSpPr>
              <a:grpSpLocks/>
            </p:cNvGrpSpPr>
            <p:nvPr/>
          </p:nvGrpSpPr>
          <p:grpSpPr bwMode="auto">
            <a:xfrm>
              <a:off x="2401" y="2520"/>
              <a:ext cx="278" cy="80"/>
              <a:chOff x="1444" y="2741"/>
              <a:chExt cx="198" cy="72"/>
            </a:xfrm>
          </p:grpSpPr>
          <p:sp>
            <p:nvSpPr>
              <p:cNvPr id="132" name="Line 131"/>
              <p:cNvSpPr>
                <a:spLocks noChangeShapeType="1"/>
              </p:cNvSpPr>
              <p:nvPr/>
            </p:nvSpPr>
            <p:spPr bwMode="auto">
              <a:xfrm>
                <a:off x="1444" y="2741"/>
                <a:ext cx="198" cy="0"/>
              </a:xfrm>
              <a:prstGeom prst="line">
                <a:avLst/>
              </a:prstGeom>
              <a:noFill/>
              <a:ln w="730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10800" anchor="ctr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33" name="Line 132"/>
              <p:cNvSpPr>
                <a:spLocks noChangeShapeType="1"/>
              </p:cNvSpPr>
              <p:nvPr/>
            </p:nvSpPr>
            <p:spPr bwMode="auto">
              <a:xfrm>
                <a:off x="1444" y="2813"/>
                <a:ext cx="198" cy="0"/>
              </a:xfrm>
              <a:prstGeom prst="line">
                <a:avLst/>
              </a:prstGeom>
              <a:noFill/>
              <a:ln w="730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10800" anchor="ctr">
                <a:sp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134" name="Text Box 133"/>
          <p:cNvSpPr txBox="1">
            <a:spLocks noChangeArrowheads="1"/>
          </p:cNvSpPr>
          <p:nvPr/>
        </p:nvSpPr>
        <p:spPr bwMode="auto">
          <a:xfrm>
            <a:off x="1541617" y="4808538"/>
            <a:ext cx="4584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</a:rPr>
              <a:t>Capacitor is charged to 300 Joules  </a:t>
            </a:r>
            <a:r>
              <a:rPr lang="en-GB" altLang="zh-TW" sz="1600" i="1">
                <a:solidFill>
                  <a:srgbClr val="0066FF"/>
                </a:solidFill>
                <a:latin typeface="AS_FullLifeSans" charset="0"/>
              </a:rPr>
              <a:t>(½ CV²)</a:t>
            </a:r>
          </a:p>
        </p:txBody>
      </p:sp>
      <p:sp>
        <p:nvSpPr>
          <p:cNvPr id="135" name="Text Box 134"/>
          <p:cNvSpPr txBox="1">
            <a:spLocks noChangeArrowheads="1"/>
          </p:cNvSpPr>
          <p:nvPr/>
        </p:nvSpPr>
        <p:spPr bwMode="auto">
          <a:xfrm>
            <a:off x="1541617" y="5157788"/>
            <a:ext cx="355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</a:rPr>
              <a:t>Pulse triggers the thyristor</a:t>
            </a:r>
          </a:p>
        </p:txBody>
      </p:sp>
      <p:sp>
        <p:nvSpPr>
          <p:cNvPr id="136" name="Text Box 135"/>
          <p:cNvSpPr txBox="1">
            <a:spLocks noChangeArrowheads="1"/>
          </p:cNvSpPr>
          <p:nvPr/>
        </p:nvSpPr>
        <p:spPr bwMode="auto">
          <a:xfrm>
            <a:off x="1541617" y="5489575"/>
            <a:ext cx="445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</a:rPr>
              <a:t>Thyristor discharges capacitor through the Coil</a:t>
            </a:r>
          </a:p>
        </p:txBody>
      </p:sp>
      <p:grpSp>
        <p:nvGrpSpPr>
          <p:cNvPr id="137" name="Group 137"/>
          <p:cNvGrpSpPr>
            <a:grpSpLocks/>
          </p:cNvGrpSpPr>
          <p:nvPr/>
        </p:nvGrpSpPr>
        <p:grpSpPr bwMode="auto">
          <a:xfrm>
            <a:off x="7685242" y="2563813"/>
            <a:ext cx="309562" cy="385762"/>
            <a:chOff x="4607" y="1280"/>
            <a:chExt cx="195" cy="243"/>
          </a:xfrm>
        </p:grpSpPr>
        <p:sp>
          <p:nvSpPr>
            <p:cNvPr id="138" name="Text Box 138"/>
            <p:cNvSpPr txBox="1">
              <a:spLocks noChangeArrowheads="1"/>
            </p:cNvSpPr>
            <p:nvPr/>
          </p:nvSpPr>
          <p:spPr bwMode="auto">
            <a:xfrm>
              <a:off x="4607" y="1295"/>
              <a:ext cx="195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10800">
              <a:spAutoFit/>
            </a:bodyPr>
            <a:lstStyle/>
            <a:p>
              <a:pPr algn="l" eaLnBrk="1" hangingPunct="1">
                <a:spcBef>
                  <a:spcPct val="50000"/>
                </a:spcBef>
                <a:buClr>
                  <a:srgbClr val="2538FF"/>
                </a:buClr>
                <a:buFont typeface="Wingdings" panose="05000000000000000000" pitchFamily="2" charset="2"/>
                <a:buNone/>
              </a:pPr>
              <a:r>
                <a:rPr lang="en-GB" altLang="zh-TW" sz="2000" b="1">
                  <a:solidFill>
                    <a:srgbClr val="FF9900"/>
                  </a:solidFill>
                  <a:latin typeface="Verdana" panose="020B0604030504040204" pitchFamily="34" charset="0"/>
                </a:rPr>
                <a:t>B</a:t>
              </a:r>
            </a:p>
          </p:txBody>
        </p:sp>
        <p:sp>
          <p:nvSpPr>
            <p:cNvPr id="139" name="Line 139"/>
            <p:cNvSpPr>
              <a:spLocks noChangeShapeType="1"/>
            </p:cNvSpPr>
            <p:nvPr/>
          </p:nvSpPr>
          <p:spPr bwMode="auto">
            <a:xfrm>
              <a:off x="4616" y="1280"/>
              <a:ext cx="136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40" name="Line 140"/>
          <p:cNvSpPr>
            <a:spLocks noChangeShapeType="1"/>
          </p:cNvSpPr>
          <p:nvPr/>
        </p:nvSpPr>
        <p:spPr bwMode="auto">
          <a:xfrm>
            <a:off x="4513417" y="2449513"/>
            <a:ext cx="1587" cy="292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1" name="Freeform 141"/>
          <p:cNvSpPr>
            <a:spLocks/>
          </p:cNvSpPr>
          <p:nvPr/>
        </p:nvSpPr>
        <p:spPr bwMode="auto">
          <a:xfrm>
            <a:off x="4221317" y="1925638"/>
            <a:ext cx="292100" cy="292100"/>
          </a:xfrm>
          <a:custGeom>
            <a:avLst/>
            <a:gdLst>
              <a:gd name="T0" fmla="*/ 0 w 184"/>
              <a:gd name="T1" fmla="*/ 184 h 184"/>
              <a:gd name="T2" fmla="*/ 56 w 184"/>
              <a:gd name="T3" fmla="*/ 184 h 184"/>
              <a:gd name="T4" fmla="*/ 56 w 184"/>
              <a:gd name="T5" fmla="*/ 0 h 184"/>
              <a:gd name="T6" fmla="*/ 128 w 184"/>
              <a:gd name="T7" fmla="*/ 0 h 184"/>
              <a:gd name="T8" fmla="*/ 128 w 184"/>
              <a:gd name="T9" fmla="*/ 184 h 184"/>
              <a:gd name="T10" fmla="*/ 184 w 184"/>
              <a:gd name="T11" fmla="*/ 18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4" h="184">
                <a:moveTo>
                  <a:pt x="0" y="184"/>
                </a:moveTo>
                <a:lnTo>
                  <a:pt x="56" y="184"/>
                </a:lnTo>
                <a:lnTo>
                  <a:pt x="56" y="0"/>
                </a:lnTo>
                <a:lnTo>
                  <a:pt x="128" y="0"/>
                </a:lnTo>
                <a:lnTo>
                  <a:pt x="128" y="184"/>
                </a:lnTo>
                <a:lnTo>
                  <a:pt x="184" y="184"/>
                </a:ln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2" name="Freeform 142"/>
          <p:cNvSpPr>
            <a:spLocks/>
          </p:cNvSpPr>
          <p:nvPr/>
        </p:nvSpPr>
        <p:spPr bwMode="auto">
          <a:xfrm>
            <a:off x="4221317" y="1925638"/>
            <a:ext cx="292100" cy="292100"/>
          </a:xfrm>
          <a:custGeom>
            <a:avLst/>
            <a:gdLst>
              <a:gd name="T0" fmla="*/ 0 w 184"/>
              <a:gd name="T1" fmla="*/ 184 h 184"/>
              <a:gd name="T2" fmla="*/ 56 w 184"/>
              <a:gd name="T3" fmla="*/ 184 h 184"/>
              <a:gd name="T4" fmla="*/ 56 w 184"/>
              <a:gd name="T5" fmla="*/ 0 h 184"/>
              <a:gd name="T6" fmla="*/ 128 w 184"/>
              <a:gd name="T7" fmla="*/ 0 h 184"/>
              <a:gd name="T8" fmla="*/ 128 w 184"/>
              <a:gd name="T9" fmla="*/ 184 h 184"/>
              <a:gd name="T10" fmla="*/ 184 w 184"/>
              <a:gd name="T11" fmla="*/ 18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4" h="184">
                <a:moveTo>
                  <a:pt x="0" y="184"/>
                </a:moveTo>
                <a:lnTo>
                  <a:pt x="56" y="184"/>
                </a:lnTo>
                <a:lnTo>
                  <a:pt x="56" y="0"/>
                </a:lnTo>
                <a:lnTo>
                  <a:pt x="128" y="0"/>
                </a:lnTo>
                <a:lnTo>
                  <a:pt x="128" y="184"/>
                </a:lnTo>
                <a:lnTo>
                  <a:pt x="184" y="184"/>
                </a:ln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" name="Text Box 136"/>
          <p:cNvSpPr txBox="1">
            <a:spLocks noChangeArrowheads="1"/>
          </p:cNvSpPr>
          <p:nvPr/>
        </p:nvSpPr>
        <p:spPr bwMode="auto">
          <a:xfrm>
            <a:off x="1541617" y="5856288"/>
            <a:ext cx="7948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zh-TW" sz="1600" i="1" dirty="0">
                <a:solidFill>
                  <a:srgbClr val="292929"/>
                </a:solidFill>
                <a:latin typeface="AS_FullLifeSans" charset="0"/>
              </a:rPr>
              <a:t>Which generates a magnetic field </a:t>
            </a:r>
            <a:r>
              <a:rPr lang="en-GB" altLang="zh-TW" sz="1600" b="1" i="1" dirty="0">
                <a:solidFill>
                  <a:srgbClr val="FF6600"/>
                </a:solidFill>
                <a:latin typeface="AS_FullLifeSans" charset="0"/>
              </a:rPr>
              <a:t>B</a:t>
            </a:r>
            <a:r>
              <a:rPr lang="en-GB" altLang="zh-TW" sz="1600" i="1" dirty="0">
                <a:solidFill>
                  <a:srgbClr val="292929"/>
                </a:solidFill>
                <a:latin typeface="AS_FullLifeSans" charset="0"/>
              </a:rPr>
              <a:t> (</a:t>
            </a:r>
            <a:r>
              <a:rPr lang="en-GB" altLang="zh-TW" sz="1600" i="1" dirty="0">
                <a:solidFill>
                  <a:srgbClr val="292929"/>
                </a:solidFill>
                <a:latin typeface="AS_FullLifeSans" charset="0"/>
                <a:sym typeface="Symbol" panose="05050102010706020507" pitchFamily="18" charset="2"/>
              </a:rPr>
              <a:t> 4 Tesla) and </a:t>
            </a:r>
            <a:r>
              <a:rPr lang="en-GB" altLang="zh-TW" sz="1600" i="1" dirty="0">
                <a:solidFill>
                  <a:srgbClr val="292929"/>
                </a:solidFill>
                <a:latin typeface="AS_FullLifeSans" charset="0"/>
              </a:rPr>
              <a:t>induces EMF field up to 50 KT/s</a:t>
            </a:r>
          </a:p>
        </p:txBody>
      </p:sp>
      <p:grpSp>
        <p:nvGrpSpPr>
          <p:cNvPr id="144" name="Group 155"/>
          <p:cNvGrpSpPr>
            <a:grpSpLocks/>
          </p:cNvGrpSpPr>
          <p:nvPr/>
        </p:nvGrpSpPr>
        <p:grpSpPr bwMode="auto">
          <a:xfrm>
            <a:off x="5599663" y="2035603"/>
            <a:ext cx="5432425" cy="1365250"/>
            <a:chOff x="3216" y="1394"/>
            <a:chExt cx="3422" cy="860"/>
          </a:xfrm>
        </p:grpSpPr>
        <p:pic>
          <p:nvPicPr>
            <p:cNvPr id="145" name="Picture 147" descr="Monophasic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" y="1695"/>
              <a:ext cx="805" cy="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148" descr="Biphasi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6" y="1713"/>
              <a:ext cx="792" cy="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7" name="Group 153"/>
            <p:cNvGrpSpPr>
              <a:grpSpLocks/>
            </p:cNvGrpSpPr>
            <p:nvPr/>
          </p:nvGrpSpPr>
          <p:grpSpPr bwMode="auto">
            <a:xfrm>
              <a:off x="3216" y="1910"/>
              <a:ext cx="480" cy="228"/>
              <a:chOff x="3246" y="1886"/>
              <a:chExt cx="480" cy="228"/>
            </a:xfrm>
          </p:grpSpPr>
          <p:sp>
            <p:nvSpPr>
              <p:cNvPr id="149" name="Line 149"/>
              <p:cNvSpPr>
                <a:spLocks noChangeShapeType="1"/>
              </p:cNvSpPr>
              <p:nvPr/>
            </p:nvSpPr>
            <p:spPr bwMode="auto">
              <a:xfrm>
                <a:off x="3246" y="210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0" name="Text Box 151"/>
              <p:cNvSpPr txBox="1">
                <a:spLocks noChangeArrowheads="1"/>
              </p:cNvSpPr>
              <p:nvPr/>
            </p:nvSpPr>
            <p:spPr bwMode="auto">
              <a:xfrm flipH="1">
                <a:off x="3372" y="1886"/>
                <a:ext cx="255" cy="22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10800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buClr>
                    <a:srgbClr val="2538FF"/>
                  </a:buClr>
                  <a:buFont typeface="Wingdings" panose="05000000000000000000" pitchFamily="2" charset="2"/>
                  <a:buNone/>
                </a:pPr>
                <a:r>
                  <a:rPr lang="en-GB" altLang="zh-TW" sz="2000" b="1">
                    <a:solidFill>
                      <a:schemeClr val="folHlink"/>
                    </a:solidFill>
                    <a:latin typeface="Arial" panose="020B0604020202020204" pitchFamily="34" charset="0"/>
                  </a:rPr>
                  <a:t>I</a:t>
                </a:r>
              </a:p>
            </p:txBody>
          </p:sp>
        </p:grpSp>
        <p:sp>
          <p:nvSpPr>
            <p:cNvPr id="148" name="Text Box 154"/>
            <p:cNvSpPr txBox="1">
              <a:spLocks noChangeArrowheads="1"/>
            </p:cNvSpPr>
            <p:nvPr/>
          </p:nvSpPr>
          <p:spPr bwMode="auto">
            <a:xfrm>
              <a:off x="4983" y="1394"/>
              <a:ext cx="1571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10800">
              <a:spAutoFit/>
            </a:bodyPr>
            <a:lstStyle/>
            <a:p>
              <a:pPr algn="l" eaLnBrk="1" hangingPunct="1">
                <a:lnSpc>
                  <a:spcPct val="110000"/>
                </a:lnSpc>
                <a:spcBef>
                  <a:spcPct val="50000"/>
                </a:spcBef>
                <a:buClr>
                  <a:srgbClr val="2538FF"/>
                </a:buClr>
                <a:buFont typeface="Wingdings" panose="05000000000000000000" pitchFamily="2" charset="2"/>
                <a:buNone/>
              </a:pPr>
              <a:r>
                <a:rPr lang="en-GB" altLang="zh-TW" sz="1000" b="1" dirty="0">
                  <a:latin typeface="Verdana" panose="020B0604030504040204" pitchFamily="34" charset="0"/>
                </a:rPr>
                <a:t>Current </a:t>
              </a:r>
              <a:r>
                <a:rPr lang="en-GB" altLang="zh-TW" sz="1000" b="1" dirty="0">
                  <a:latin typeface="Arial" panose="020B0604020202020204" pitchFamily="34" charset="0"/>
                </a:rPr>
                <a:t>I </a:t>
              </a:r>
              <a:r>
                <a:rPr lang="en-GB" altLang="zh-TW" sz="1000" b="1" dirty="0">
                  <a:latin typeface="Verdana" panose="020B0604030504040204" pitchFamily="34" charset="0"/>
                </a:rPr>
                <a:t>:</a:t>
              </a:r>
            </a:p>
            <a:p>
              <a:pPr algn="l" eaLnBrk="1" hangingPunct="1">
                <a:lnSpc>
                  <a:spcPct val="80000"/>
                </a:lnSpc>
                <a:spcBef>
                  <a:spcPct val="50000"/>
                </a:spcBef>
                <a:buClr>
                  <a:srgbClr val="2538FF"/>
                </a:buClr>
                <a:buFont typeface="Wingdings" panose="05000000000000000000" pitchFamily="2" charset="2"/>
                <a:buNone/>
              </a:pPr>
              <a:r>
                <a:rPr lang="en-GB" altLang="zh-TW" sz="1000" b="1" dirty="0">
                  <a:latin typeface="Verdana" panose="020B0604030504040204" pitchFamily="34" charset="0"/>
                </a:rPr>
                <a:t>Monophasic             Biphasic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6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utoUpdateAnimBg="0"/>
      <p:bldP spid="95" grpId="0" autoUpdateAnimBg="0"/>
      <p:bldP spid="96" grpId="0" autoUpdateAnimBg="0"/>
      <p:bldP spid="134" grpId="0" autoUpdateAnimBg="0"/>
      <p:bldP spid="135" grpId="0" autoUpdateAnimBg="0"/>
      <p:bldP spid="136" grpId="0" autoUpdateAnimBg="0"/>
      <p:bldP spid="14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Functioning</a:t>
            </a:r>
            <a:endParaRPr lang="de-DE" dirty="0"/>
          </a:p>
        </p:txBody>
      </p:sp>
      <p:sp>
        <p:nvSpPr>
          <p:cNvPr id="5" name="Freihandform 13"/>
          <p:cNvSpPr/>
          <p:nvPr/>
        </p:nvSpPr>
        <p:spPr>
          <a:xfrm>
            <a:off x="6692424" y="1792938"/>
            <a:ext cx="3651771" cy="1823315"/>
          </a:xfrm>
          <a:custGeom>
            <a:avLst/>
            <a:gdLst>
              <a:gd name="connsiteX0" fmla="*/ 51276 w 3651771"/>
              <a:gd name="connsiteY0" fmla="*/ 513844 h 1823315"/>
              <a:gd name="connsiteX1" fmla="*/ 518867 w 3651771"/>
              <a:gd name="connsiteY1" fmla="*/ 1085344 h 1823315"/>
              <a:gd name="connsiteX2" fmla="*/ 72058 w 3651771"/>
              <a:gd name="connsiteY2" fmla="*/ 1345117 h 1823315"/>
              <a:gd name="connsiteX3" fmla="*/ 383785 w 3651771"/>
              <a:gd name="connsiteY3" fmla="*/ 1823098 h 1823315"/>
              <a:gd name="connsiteX4" fmla="*/ 3573794 w 3651771"/>
              <a:gd name="connsiteY4" fmla="*/ 1282771 h 1823315"/>
              <a:gd name="connsiteX5" fmla="*/ 2669785 w 3651771"/>
              <a:gd name="connsiteY5" fmla="*/ 118989 h 1823315"/>
              <a:gd name="connsiteX6" fmla="*/ 2649003 w 3651771"/>
              <a:gd name="connsiteY6" fmla="*/ 98207 h 182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1771" h="1823315">
                <a:moveTo>
                  <a:pt x="51276" y="513844"/>
                </a:moveTo>
                <a:cubicBezTo>
                  <a:pt x="283339" y="730321"/>
                  <a:pt x="515403" y="946799"/>
                  <a:pt x="518867" y="1085344"/>
                </a:cubicBezTo>
                <a:cubicBezTo>
                  <a:pt x="522331" y="1223890"/>
                  <a:pt x="94572" y="1222158"/>
                  <a:pt x="72058" y="1345117"/>
                </a:cubicBezTo>
                <a:cubicBezTo>
                  <a:pt x="49544" y="1468076"/>
                  <a:pt x="-199838" y="1833489"/>
                  <a:pt x="383785" y="1823098"/>
                </a:cubicBezTo>
                <a:cubicBezTo>
                  <a:pt x="967408" y="1812707"/>
                  <a:pt x="3192794" y="1566789"/>
                  <a:pt x="3573794" y="1282771"/>
                </a:cubicBezTo>
                <a:cubicBezTo>
                  <a:pt x="3954794" y="998753"/>
                  <a:pt x="2823917" y="316416"/>
                  <a:pt x="2669785" y="118989"/>
                </a:cubicBezTo>
                <a:cubicBezTo>
                  <a:pt x="2515653" y="-78438"/>
                  <a:pt x="2582328" y="9884"/>
                  <a:pt x="2649003" y="98207"/>
                </a:cubicBez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" name="Gruppieren 17"/>
          <p:cNvGrpSpPr/>
          <p:nvPr/>
        </p:nvGrpSpPr>
        <p:grpSpPr>
          <a:xfrm>
            <a:off x="1043608" y="1835299"/>
            <a:ext cx="2376264" cy="1315194"/>
            <a:chOff x="1331640" y="2555379"/>
            <a:chExt cx="2376264" cy="1315194"/>
          </a:xfrm>
        </p:grpSpPr>
        <p:grpSp>
          <p:nvGrpSpPr>
            <p:cNvPr id="7" name="Gruppieren 18"/>
            <p:cNvGrpSpPr/>
            <p:nvPr/>
          </p:nvGrpSpPr>
          <p:grpSpPr>
            <a:xfrm>
              <a:off x="1331640" y="2996952"/>
              <a:ext cx="288032" cy="432048"/>
              <a:chOff x="1331640" y="2996952"/>
              <a:chExt cx="288032" cy="432048"/>
            </a:xfrm>
          </p:grpSpPr>
          <p:sp>
            <p:nvSpPr>
              <p:cNvPr id="15" name="Ellipse 26"/>
              <p:cNvSpPr/>
              <p:nvPr/>
            </p:nvSpPr>
            <p:spPr>
              <a:xfrm>
                <a:off x="1331640" y="2996952"/>
                <a:ext cx="288032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Ellipse 27"/>
              <p:cNvSpPr/>
              <p:nvPr/>
            </p:nvSpPr>
            <p:spPr>
              <a:xfrm>
                <a:off x="1331640" y="3140968"/>
                <a:ext cx="288032" cy="28803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8" name="Gerade Verbindung 35"/>
            <p:cNvCxnSpPr/>
            <p:nvPr/>
          </p:nvCxnSpPr>
          <p:spPr>
            <a:xfrm>
              <a:off x="1475656" y="3435474"/>
              <a:ext cx="0" cy="43204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36"/>
            <p:cNvCxnSpPr/>
            <p:nvPr/>
          </p:nvCxnSpPr>
          <p:spPr>
            <a:xfrm>
              <a:off x="1475656" y="2564904"/>
              <a:ext cx="0" cy="43204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37"/>
            <p:cNvCxnSpPr/>
            <p:nvPr/>
          </p:nvCxnSpPr>
          <p:spPr>
            <a:xfrm flipH="1">
              <a:off x="1485181" y="3861048"/>
              <a:ext cx="1718667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38"/>
            <p:cNvCxnSpPr/>
            <p:nvPr/>
          </p:nvCxnSpPr>
          <p:spPr>
            <a:xfrm flipH="1">
              <a:off x="1466131" y="2564904"/>
              <a:ext cx="1718667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39"/>
            <p:cNvCxnSpPr/>
            <p:nvPr/>
          </p:nvCxnSpPr>
          <p:spPr>
            <a:xfrm>
              <a:off x="3203848" y="2555379"/>
              <a:ext cx="0" cy="43204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40"/>
            <p:cNvCxnSpPr/>
            <p:nvPr/>
          </p:nvCxnSpPr>
          <p:spPr>
            <a:xfrm>
              <a:off x="3203848" y="3438525"/>
              <a:ext cx="0" cy="43204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Gleich 25"/>
            <p:cNvSpPr/>
            <p:nvPr/>
          </p:nvSpPr>
          <p:spPr>
            <a:xfrm>
              <a:off x="2699792" y="2852936"/>
              <a:ext cx="1008112" cy="720079"/>
            </a:xfrm>
            <a:prstGeom prst="mathEqual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cxnSp>
        <p:nvCxnSpPr>
          <p:cNvPr id="17" name="Gerade Verbindung 45"/>
          <p:cNvCxnSpPr/>
          <p:nvPr/>
        </p:nvCxnSpPr>
        <p:spPr>
          <a:xfrm>
            <a:off x="2915816" y="1844824"/>
            <a:ext cx="100811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30"/>
          <p:cNvSpPr/>
          <p:nvPr/>
        </p:nvSpPr>
        <p:spPr>
          <a:xfrm>
            <a:off x="3923928" y="1484784"/>
            <a:ext cx="936104" cy="710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0" t="16416" r="25059" b="16682"/>
          <a:stretch/>
        </p:blipFill>
        <p:spPr bwMode="auto">
          <a:xfrm>
            <a:off x="3923928" y="1484784"/>
            <a:ext cx="936103" cy="71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1" t="16143" r="24910" b="16747"/>
          <a:stretch/>
        </p:blipFill>
        <p:spPr bwMode="auto">
          <a:xfrm>
            <a:off x="4366641" y="1895294"/>
            <a:ext cx="936104" cy="71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Gerade Verbindung 49"/>
          <p:cNvCxnSpPr/>
          <p:nvPr/>
        </p:nvCxnSpPr>
        <p:spPr>
          <a:xfrm>
            <a:off x="2915816" y="3140968"/>
            <a:ext cx="288032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50"/>
          <p:cNvCxnSpPr/>
          <p:nvPr/>
        </p:nvCxnSpPr>
        <p:spPr>
          <a:xfrm>
            <a:off x="4860032" y="1844824"/>
            <a:ext cx="945629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38"/>
          <p:cNvSpPr txBox="1"/>
          <p:nvPr/>
        </p:nvSpPr>
        <p:spPr>
          <a:xfrm>
            <a:off x="1134666" y="3612257"/>
            <a:ext cx="18431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Charging</a:t>
            </a:r>
            <a:r>
              <a:rPr lang="de-DE" b="1" dirty="0"/>
              <a:t> Circuit</a:t>
            </a:r>
          </a:p>
          <a:p>
            <a:r>
              <a:rPr lang="de-DE" sz="1400" b="1" dirty="0" err="1"/>
              <a:t>continous</a:t>
            </a:r>
            <a:r>
              <a:rPr lang="de-DE" sz="1400" b="1" dirty="0"/>
              <a:t> </a:t>
            </a:r>
            <a:r>
              <a:rPr lang="de-DE" sz="1400" b="1" dirty="0" err="1"/>
              <a:t>charging</a:t>
            </a:r>
            <a:r>
              <a:rPr lang="de-DE" sz="1400" b="1" dirty="0"/>
              <a:t> </a:t>
            </a:r>
            <a:r>
              <a:rPr lang="de-DE" sz="1400" b="1" dirty="0" err="1"/>
              <a:t>of</a:t>
            </a:r>
            <a:r>
              <a:rPr lang="de-DE" sz="1400" b="1" dirty="0"/>
              <a:t> </a:t>
            </a:r>
          </a:p>
          <a:p>
            <a:r>
              <a:rPr lang="de-DE" sz="1400" b="1" dirty="0"/>
              <a:t>tank </a:t>
            </a:r>
            <a:r>
              <a:rPr lang="de-DE" sz="1400" b="1" dirty="0" err="1"/>
              <a:t>capacitor</a:t>
            </a:r>
            <a:r>
              <a:rPr lang="de-DE" sz="1400" b="1" dirty="0"/>
              <a:t> (300 J)</a:t>
            </a:r>
          </a:p>
        </p:txBody>
      </p:sp>
      <p:sp>
        <p:nvSpPr>
          <p:cNvPr id="24" name="Geschweifte Klammer rechts 39"/>
          <p:cNvSpPr/>
          <p:nvPr/>
        </p:nvSpPr>
        <p:spPr>
          <a:xfrm rot="5400000">
            <a:off x="1843124" y="2622743"/>
            <a:ext cx="432048" cy="1656184"/>
          </a:xfrm>
          <a:prstGeom prst="rightBrac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Geschweifte Klammer rechts 40"/>
          <p:cNvSpPr/>
          <p:nvPr/>
        </p:nvSpPr>
        <p:spPr>
          <a:xfrm rot="5400000">
            <a:off x="4139952" y="2013222"/>
            <a:ext cx="432048" cy="2880320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41"/>
          <p:cNvSpPr txBox="1"/>
          <p:nvPr/>
        </p:nvSpPr>
        <p:spPr>
          <a:xfrm>
            <a:off x="3439358" y="3608318"/>
            <a:ext cx="20600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Stimulation Circuit</a:t>
            </a:r>
          </a:p>
          <a:p>
            <a:r>
              <a:rPr lang="de-DE" sz="1400" b="1" dirty="0"/>
              <a:t>Release </a:t>
            </a:r>
            <a:r>
              <a:rPr lang="de-DE" sz="1400" b="1" dirty="0" err="1"/>
              <a:t>of</a:t>
            </a:r>
            <a:r>
              <a:rPr lang="de-DE" sz="1400" b="1" dirty="0"/>
              <a:t> </a:t>
            </a:r>
            <a:r>
              <a:rPr lang="de-DE" sz="1400" b="1" dirty="0" err="1"/>
              <a:t>pulses</a:t>
            </a:r>
            <a:r>
              <a:rPr lang="de-DE" sz="1400" b="1" dirty="0"/>
              <a:t> </a:t>
            </a:r>
            <a:r>
              <a:rPr lang="de-DE" sz="1400" b="1" dirty="0" err="1"/>
              <a:t>based</a:t>
            </a:r>
            <a:r>
              <a:rPr lang="de-DE" sz="1400" b="1" dirty="0"/>
              <a:t> </a:t>
            </a:r>
          </a:p>
          <a:p>
            <a:r>
              <a:rPr lang="de-DE" sz="1400" b="1" dirty="0"/>
              <a:t>on </a:t>
            </a:r>
            <a:r>
              <a:rPr lang="de-DE" sz="1400" b="1" dirty="0" err="1"/>
              <a:t>programed</a:t>
            </a:r>
            <a:r>
              <a:rPr lang="de-DE" sz="1400" b="1" dirty="0"/>
              <a:t> </a:t>
            </a:r>
            <a:r>
              <a:rPr lang="de-DE" sz="1400" b="1" dirty="0" err="1"/>
              <a:t>features</a:t>
            </a:r>
            <a:endParaRPr lang="de-DE" sz="1400" b="1" dirty="0"/>
          </a:p>
        </p:txBody>
      </p:sp>
      <p:sp>
        <p:nvSpPr>
          <p:cNvPr id="27" name="Geschweifte Klammer rechts 42"/>
          <p:cNvSpPr/>
          <p:nvPr/>
        </p:nvSpPr>
        <p:spPr>
          <a:xfrm rot="5400000">
            <a:off x="3208611" y="2488133"/>
            <a:ext cx="432048" cy="4474021"/>
          </a:xfrm>
          <a:prstGeom prst="rightBrac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43"/>
          <p:cNvSpPr txBox="1"/>
          <p:nvPr/>
        </p:nvSpPr>
        <p:spPr>
          <a:xfrm>
            <a:off x="2596759" y="4963641"/>
            <a:ext cx="182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Power Generator</a:t>
            </a:r>
          </a:p>
        </p:txBody>
      </p:sp>
      <p:sp>
        <p:nvSpPr>
          <p:cNvPr id="29" name="Geschweifte Klammer rechts 44"/>
          <p:cNvSpPr/>
          <p:nvPr/>
        </p:nvSpPr>
        <p:spPr>
          <a:xfrm rot="5400000">
            <a:off x="6520978" y="3649788"/>
            <a:ext cx="432048" cy="2150714"/>
          </a:xfrm>
          <a:prstGeom prst="rightBrac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45"/>
          <p:cNvSpPr txBox="1"/>
          <p:nvPr/>
        </p:nvSpPr>
        <p:spPr>
          <a:xfrm>
            <a:off x="6468611" y="4960218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Coil</a:t>
            </a:r>
            <a:endParaRPr lang="de-DE" b="1" dirty="0"/>
          </a:p>
        </p:txBody>
      </p:sp>
      <p:pic>
        <p:nvPicPr>
          <p:cNvPr id="31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15142" r="32935" b="8159"/>
          <a:stretch/>
        </p:blipFill>
        <p:spPr>
          <a:xfrm>
            <a:off x="7111773" y="1895294"/>
            <a:ext cx="2608888" cy="2734618"/>
          </a:xfrm>
          <a:prstGeom prst="rect">
            <a:avLst/>
          </a:prstGeom>
        </p:spPr>
      </p:pic>
      <p:sp>
        <p:nvSpPr>
          <p:cNvPr id="32" name="Bogen 6"/>
          <p:cNvSpPr/>
          <p:nvPr/>
        </p:nvSpPr>
        <p:spPr>
          <a:xfrm>
            <a:off x="7899399" y="2023904"/>
            <a:ext cx="803745" cy="476684"/>
          </a:xfrm>
          <a:prstGeom prst="arc">
            <a:avLst>
              <a:gd name="adj1" fmla="val 309924"/>
              <a:gd name="adj2" fmla="val 10100564"/>
            </a:avLst>
          </a:prstGeom>
          <a:ln w="76200">
            <a:solidFill>
              <a:srgbClr val="0070C0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Bogen 7"/>
          <p:cNvSpPr/>
          <p:nvPr/>
        </p:nvSpPr>
        <p:spPr>
          <a:xfrm>
            <a:off x="7795618" y="1383120"/>
            <a:ext cx="907527" cy="287474"/>
          </a:xfrm>
          <a:prstGeom prst="arc">
            <a:avLst>
              <a:gd name="adj1" fmla="val 719508"/>
              <a:gd name="adj2" fmla="val 9889481"/>
            </a:avLst>
          </a:prstGeom>
          <a:ln w="44450">
            <a:solidFill>
              <a:schemeClr val="bg1"/>
            </a:solidFill>
            <a:prstDash val="sys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4" name="Gerader Verbinder 10"/>
          <p:cNvCxnSpPr/>
          <p:nvPr/>
        </p:nvCxnSpPr>
        <p:spPr>
          <a:xfrm flipV="1">
            <a:off x="5796136" y="2301253"/>
            <a:ext cx="940866" cy="83425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52"/>
          <p:cNvCxnSpPr/>
          <p:nvPr/>
        </p:nvCxnSpPr>
        <p:spPr>
          <a:xfrm>
            <a:off x="5805661" y="1854350"/>
            <a:ext cx="931341" cy="42252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Bogen 14"/>
          <p:cNvSpPr/>
          <p:nvPr/>
        </p:nvSpPr>
        <p:spPr>
          <a:xfrm>
            <a:off x="1587500" y="2085877"/>
            <a:ext cx="758602" cy="767058"/>
          </a:xfrm>
          <a:prstGeom prst="arc">
            <a:avLst>
              <a:gd name="adj1" fmla="val 16200000"/>
              <a:gd name="adj2" fmla="val 13500000"/>
            </a:avLst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53"/>
          <p:cNvSpPr txBox="1"/>
          <p:nvPr/>
        </p:nvSpPr>
        <p:spPr>
          <a:xfrm>
            <a:off x="9719347" y="3475750"/>
            <a:ext cx="2193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altered</a:t>
            </a:r>
            <a:r>
              <a:rPr lang="de-DE" b="1" dirty="0"/>
              <a:t>/</a:t>
            </a:r>
            <a:r>
              <a:rPr lang="de-DE" b="1" dirty="0" err="1"/>
              <a:t>pulsed</a:t>
            </a:r>
            <a:r>
              <a:rPr lang="de-DE" b="1" dirty="0"/>
              <a:t> </a:t>
            </a:r>
            <a:r>
              <a:rPr lang="de-DE" b="1" dirty="0" err="1"/>
              <a:t>coil</a:t>
            </a:r>
            <a:r>
              <a:rPr lang="de-DE" b="1" dirty="0"/>
              <a:t> </a:t>
            </a:r>
            <a:r>
              <a:rPr lang="de-DE" b="1" dirty="0" err="1"/>
              <a:t>current</a:t>
            </a:r>
            <a:r>
              <a:rPr lang="de-DE" b="1" dirty="0"/>
              <a:t> </a:t>
            </a:r>
            <a:r>
              <a:rPr lang="de-DE" b="1" dirty="0" err="1"/>
              <a:t>produces</a:t>
            </a:r>
            <a:r>
              <a:rPr lang="de-DE" b="1" dirty="0"/>
              <a:t> an </a:t>
            </a:r>
            <a:r>
              <a:rPr lang="de-DE" b="1" dirty="0" err="1"/>
              <a:t>altered</a:t>
            </a:r>
            <a:r>
              <a:rPr lang="de-DE" b="1" dirty="0"/>
              <a:t>/</a:t>
            </a:r>
            <a:r>
              <a:rPr lang="de-DE" b="1" dirty="0" err="1"/>
              <a:t>pulsed</a:t>
            </a:r>
            <a:r>
              <a:rPr lang="de-DE" b="1" dirty="0"/>
              <a:t> </a:t>
            </a:r>
            <a:r>
              <a:rPr lang="de-DE" b="1" dirty="0" err="1"/>
              <a:t>magnetic</a:t>
            </a:r>
            <a:r>
              <a:rPr lang="de-DE" b="1" dirty="0"/>
              <a:t> </a:t>
            </a:r>
            <a:r>
              <a:rPr lang="de-DE" b="1" dirty="0" err="1"/>
              <a:t>field</a:t>
            </a:r>
            <a:r>
              <a:rPr lang="de-DE" b="1" dirty="0"/>
              <a:t>.</a:t>
            </a:r>
          </a:p>
          <a:p>
            <a:r>
              <a:rPr lang="de-DE" b="1" dirty="0"/>
              <a:t>This M-Field </a:t>
            </a:r>
            <a:r>
              <a:rPr lang="de-DE" b="1" dirty="0" err="1"/>
              <a:t>induces</a:t>
            </a:r>
            <a:r>
              <a:rPr lang="de-DE" b="1" dirty="0"/>
              <a:t> a </a:t>
            </a:r>
            <a:r>
              <a:rPr lang="de-DE" b="1" dirty="0" err="1"/>
              <a:t>counter</a:t>
            </a:r>
            <a:r>
              <a:rPr lang="de-DE" b="1" dirty="0"/>
              <a:t> </a:t>
            </a:r>
            <a:r>
              <a:rPr lang="de-DE" b="1" dirty="0" err="1"/>
              <a:t>running</a:t>
            </a:r>
            <a:r>
              <a:rPr lang="de-DE" b="1" dirty="0"/>
              <a:t> </a:t>
            </a:r>
            <a:r>
              <a:rPr lang="de-DE" b="1" dirty="0" err="1"/>
              <a:t>pulsed</a:t>
            </a:r>
            <a:r>
              <a:rPr lang="de-DE" b="1" dirty="0"/>
              <a:t>/</a:t>
            </a:r>
            <a:r>
              <a:rPr lang="de-DE" b="1" dirty="0" err="1"/>
              <a:t>altered</a:t>
            </a:r>
            <a:r>
              <a:rPr lang="de-DE" b="1" dirty="0"/>
              <a:t> E-Field </a:t>
            </a:r>
          </a:p>
        </p:txBody>
      </p:sp>
      <p:pic>
        <p:nvPicPr>
          <p:cNvPr id="38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54" y="824467"/>
            <a:ext cx="1896525" cy="1261410"/>
          </a:xfrm>
          <a:prstGeom prst="rect">
            <a:avLst/>
          </a:prstGeom>
        </p:spPr>
      </p:pic>
      <p:sp>
        <p:nvSpPr>
          <p:cNvPr id="39" name="Bogen 48"/>
          <p:cNvSpPr/>
          <p:nvPr/>
        </p:nvSpPr>
        <p:spPr>
          <a:xfrm rot="20941222">
            <a:off x="7796660" y="831272"/>
            <a:ext cx="405035" cy="1687014"/>
          </a:xfrm>
          <a:prstGeom prst="arc">
            <a:avLst>
              <a:gd name="adj1" fmla="val 2683311"/>
              <a:gd name="adj2" fmla="val 17763175"/>
            </a:avLst>
          </a:prstGeom>
          <a:ln w="25400">
            <a:solidFill>
              <a:schemeClr val="tx1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Bogen 8"/>
          <p:cNvSpPr/>
          <p:nvPr/>
        </p:nvSpPr>
        <p:spPr>
          <a:xfrm rot="20787909">
            <a:off x="7644049" y="805881"/>
            <a:ext cx="405246" cy="1687014"/>
          </a:xfrm>
          <a:prstGeom prst="arc">
            <a:avLst>
              <a:gd name="adj1" fmla="val 3011898"/>
              <a:gd name="adj2" fmla="val 17374818"/>
            </a:avLst>
          </a:prstGeom>
          <a:ln w="25400">
            <a:solidFill>
              <a:schemeClr val="tx1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Bogen 50"/>
          <p:cNvSpPr/>
          <p:nvPr/>
        </p:nvSpPr>
        <p:spPr>
          <a:xfrm rot="347678" flipH="1">
            <a:off x="8328995" y="847181"/>
            <a:ext cx="339696" cy="1687014"/>
          </a:xfrm>
          <a:prstGeom prst="arc">
            <a:avLst>
              <a:gd name="adj1" fmla="val 3743125"/>
              <a:gd name="adj2" fmla="val 17770589"/>
            </a:avLst>
          </a:prstGeom>
          <a:ln w="25400">
            <a:solidFill>
              <a:schemeClr val="tx1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Bogen 49"/>
          <p:cNvSpPr/>
          <p:nvPr/>
        </p:nvSpPr>
        <p:spPr>
          <a:xfrm>
            <a:off x="7995493" y="831281"/>
            <a:ext cx="270856" cy="1687014"/>
          </a:xfrm>
          <a:prstGeom prst="arc">
            <a:avLst>
              <a:gd name="adj1" fmla="val 2742322"/>
              <a:gd name="adj2" fmla="val 17601040"/>
            </a:avLst>
          </a:prstGeom>
          <a:ln w="25400">
            <a:solidFill>
              <a:schemeClr val="tx1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Bogen 50"/>
          <p:cNvSpPr/>
          <p:nvPr/>
        </p:nvSpPr>
        <p:spPr>
          <a:xfrm rot="347678" flipH="1">
            <a:off x="8570001" y="837445"/>
            <a:ext cx="339696" cy="1687014"/>
          </a:xfrm>
          <a:prstGeom prst="arc">
            <a:avLst>
              <a:gd name="adj1" fmla="val 3743125"/>
              <a:gd name="adj2" fmla="val 17770589"/>
            </a:avLst>
          </a:prstGeom>
          <a:ln w="25400">
            <a:solidFill>
              <a:schemeClr val="tx1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0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8225" y="522898"/>
            <a:ext cx="5135880" cy="582478"/>
          </a:xfrm>
        </p:spPr>
        <p:txBody>
          <a:bodyPr>
            <a:normAutofit fontScale="90000"/>
          </a:bodyPr>
          <a:lstStyle/>
          <a:p>
            <a:r>
              <a:rPr lang="en-US" altLang="zh-TW" sz="3600" dirty="0">
                <a:solidFill>
                  <a:schemeClr val="tx1"/>
                </a:solidFill>
              </a:rPr>
              <a:t>Induced EMF Field</a:t>
            </a:r>
            <a:endParaRPr lang="zh-TW" altLang="en-US" sz="36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26138" y="1567507"/>
            <a:ext cx="44999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400" b="1" dirty="0">
                <a:latin typeface="AS_FullLifeSans" charset="0"/>
              </a:rPr>
              <a:t>Depends on the geometry of the Coil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495995" y="2754130"/>
            <a:ext cx="2681287" cy="2632075"/>
            <a:chOff x="4701" y="2909"/>
            <a:chExt cx="933" cy="812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701" y="2909"/>
              <a:ext cx="933" cy="812"/>
              <a:chOff x="3822" y="727"/>
              <a:chExt cx="1666" cy="1571"/>
            </a:xfrm>
          </p:grpSpPr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 flipV="1">
                <a:off x="3823" y="1502"/>
                <a:ext cx="1665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V="1">
                <a:off x="3823" y="1696"/>
                <a:ext cx="1665" cy="1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 flipV="1">
                <a:off x="3823" y="1880"/>
                <a:ext cx="1665" cy="2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>
                <a:off x="3823" y="2083"/>
                <a:ext cx="1665" cy="2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3823" y="915"/>
                <a:ext cx="1665" cy="1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6" name="Line 11"/>
              <p:cNvSpPr>
                <a:spLocks noChangeShapeType="1"/>
              </p:cNvSpPr>
              <p:nvPr/>
            </p:nvSpPr>
            <p:spPr bwMode="auto">
              <a:xfrm flipV="1">
                <a:off x="3823" y="1098"/>
                <a:ext cx="1665" cy="2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7" name="Line 12"/>
              <p:cNvSpPr>
                <a:spLocks noChangeShapeType="1"/>
              </p:cNvSpPr>
              <p:nvPr/>
            </p:nvSpPr>
            <p:spPr bwMode="auto">
              <a:xfrm flipV="1">
                <a:off x="3823" y="1304"/>
                <a:ext cx="1665" cy="2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 flipV="1">
                <a:off x="3823" y="727"/>
                <a:ext cx="1665" cy="1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>
                <a:off x="3823" y="2298"/>
                <a:ext cx="1665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rot="5400000" flipH="1">
                <a:off x="3038" y="1514"/>
                <a:ext cx="156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 rot="5400000" flipH="1">
                <a:off x="3849" y="1514"/>
                <a:ext cx="156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 rot="5400000" flipH="1">
                <a:off x="3684" y="1514"/>
                <a:ext cx="156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 rot="5400000" flipH="1">
                <a:off x="3516" y="1514"/>
                <a:ext cx="156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 rot="5400000" flipH="1">
                <a:off x="3194" y="1514"/>
                <a:ext cx="156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 rot="5400000" flipH="1">
                <a:off x="3356" y="1514"/>
                <a:ext cx="156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 rot="5400000" flipH="1">
                <a:off x="4176" y="1514"/>
                <a:ext cx="156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 rot="5400000" flipH="1">
                <a:off x="4008" y="1514"/>
                <a:ext cx="156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 rot="5400000" flipH="1">
                <a:off x="4351" y="1514"/>
                <a:ext cx="156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29" name="Line 24"/>
              <p:cNvSpPr>
                <a:spLocks noChangeShapeType="1"/>
              </p:cNvSpPr>
              <p:nvPr/>
            </p:nvSpPr>
            <p:spPr bwMode="auto">
              <a:xfrm rot="5400000" flipH="1">
                <a:off x="4517" y="1514"/>
                <a:ext cx="156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  <p:sp>
            <p:nvSpPr>
              <p:cNvPr id="30" name="Line 25"/>
              <p:cNvSpPr>
                <a:spLocks noChangeShapeType="1"/>
              </p:cNvSpPr>
              <p:nvPr/>
            </p:nvSpPr>
            <p:spPr bwMode="auto">
              <a:xfrm rot="5400000" flipH="1">
                <a:off x="4704" y="1514"/>
                <a:ext cx="1568" cy="0"/>
              </a:xfrm>
              <a:prstGeom prst="line">
                <a:avLst/>
              </a:prstGeom>
              <a:noFill/>
              <a:ln w="31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10800">
                <a:sp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7" name="Line 26"/>
            <p:cNvSpPr>
              <a:spLocks noChangeShapeType="1"/>
            </p:cNvSpPr>
            <p:nvPr/>
          </p:nvSpPr>
          <p:spPr bwMode="auto">
            <a:xfrm>
              <a:off x="4725" y="2913"/>
              <a:ext cx="0" cy="808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10800">
              <a:spAutoFit/>
            </a:bodyPr>
            <a:lstStyle/>
            <a:p>
              <a:endParaRPr lang="zh-TW" altLang="en-US"/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>
              <a:off x="4963" y="2913"/>
              <a:ext cx="0" cy="808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10800">
              <a:spAutoFit/>
            </a:bodyPr>
            <a:lstStyle/>
            <a:p>
              <a:endParaRPr lang="zh-TW" altLang="en-US"/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>
              <a:off x="4702" y="3610"/>
              <a:ext cx="932" cy="0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10800">
              <a:spAutoFit/>
            </a:bodyPr>
            <a:lstStyle/>
            <a:p>
              <a:endParaRPr lang="zh-TW" altLang="en-US"/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4706" y="2968"/>
              <a:ext cx="926" cy="643"/>
            </a:xfrm>
            <a:custGeom>
              <a:avLst/>
              <a:gdLst>
                <a:gd name="T0" fmla="*/ 0 w 926"/>
                <a:gd name="T1" fmla="*/ 344 h 643"/>
                <a:gd name="T2" fmla="*/ 12 w 926"/>
                <a:gd name="T3" fmla="*/ 48 h 643"/>
                <a:gd name="T4" fmla="*/ 39 w 926"/>
                <a:gd name="T5" fmla="*/ 58 h 643"/>
                <a:gd name="T6" fmla="*/ 73 w 926"/>
                <a:gd name="T7" fmla="*/ 144 h 643"/>
                <a:gd name="T8" fmla="*/ 144 w 926"/>
                <a:gd name="T9" fmla="*/ 350 h 643"/>
                <a:gd name="T10" fmla="*/ 217 w 926"/>
                <a:gd name="T11" fmla="*/ 571 h 643"/>
                <a:gd name="T12" fmla="*/ 250 w 926"/>
                <a:gd name="T13" fmla="*/ 632 h 643"/>
                <a:gd name="T14" fmla="*/ 276 w 926"/>
                <a:gd name="T15" fmla="*/ 638 h 643"/>
                <a:gd name="T16" fmla="*/ 304 w 926"/>
                <a:gd name="T17" fmla="*/ 608 h 643"/>
                <a:gd name="T18" fmla="*/ 334 w 926"/>
                <a:gd name="T19" fmla="*/ 536 h 643"/>
                <a:gd name="T20" fmla="*/ 472 w 926"/>
                <a:gd name="T21" fmla="*/ 134 h 643"/>
                <a:gd name="T22" fmla="*/ 563 w 926"/>
                <a:gd name="T23" fmla="*/ 340 h 643"/>
                <a:gd name="T24" fmla="*/ 731 w 926"/>
                <a:gd name="T25" fmla="*/ 340 h 643"/>
                <a:gd name="T26" fmla="*/ 926 w 926"/>
                <a:gd name="T27" fmla="*/ 34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6" h="643">
                  <a:moveTo>
                    <a:pt x="0" y="344"/>
                  </a:moveTo>
                  <a:cubicBezTo>
                    <a:pt x="2" y="295"/>
                    <a:pt x="6" y="96"/>
                    <a:pt x="12" y="48"/>
                  </a:cubicBezTo>
                  <a:cubicBezTo>
                    <a:pt x="18" y="0"/>
                    <a:pt x="29" y="42"/>
                    <a:pt x="39" y="58"/>
                  </a:cubicBezTo>
                  <a:cubicBezTo>
                    <a:pt x="49" y="74"/>
                    <a:pt x="56" y="95"/>
                    <a:pt x="73" y="144"/>
                  </a:cubicBezTo>
                  <a:cubicBezTo>
                    <a:pt x="90" y="193"/>
                    <a:pt x="120" y="279"/>
                    <a:pt x="144" y="350"/>
                  </a:cubicBezTo>
                  <a:cubicBezTo>
                    <a:pt x="168" y="421"/>
                    <a:pt x="199" y="524"/>
                    <a:pt x="217" y="571"/>
                  </a:cubicBezTo>
                  <a:cubicBezTo>
                    <a:pt x="235" y="618"/>
                    <a:pt x="240" y="621"/>
                    <a:pt x="250" y="632"/>
                  </a:cubicBezTo>
                  <a:cubicBezTo>
                    <a:pt x="260" y="643"/>
                    <a:pt x="267" y="642"/>
                    <a:pt x="276" y="638"/>
                  </a:cubicBezTo>
                  <a:cubicBezTo>
                    <a:pt x="285" y="634"/>
                    <a:pt x="294" y="625"/>
                    <a:pt x="304" y="608"/>
                  </a:cubicBezTo>
                  <a:cubicBezTo>
                    <a:pt x="314" y="591"/>
                    <a:pt x="306" y="615"/>
                    <a:pt x="334" y="536"/>
                  </a:cubicBezTo>
                  <a:cubicBezTo>
                    <a:pt x="362" y="457"/>
                    <a:pt x="434" y="167"/>
                    <a:pt x="472" y="134"/>
                  </a:cubicBezTo>
                  <a:cubicBezTo>
                    <a:pt x="510" y="101"/>
                    <a:pt x="520" y="306"/>
                    <a:pt x="563" y="340"/>
                  </a:cubicBezTo>
                  <a:lnTo>
                    <a:pt x="731" y="340"/>
                  </a:lnTo>
                  <a:lnTo>
                    <a:pt x="926" y="34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78000" anchor="ctr"/>
            <a:lstStyle/>
            <a:p>
              <a:endParaRPr lang="zh-TW" altLang="en-US"/>
            </a:p>
          </p:txBody>
        </p:sp>
      </p:grpSp>
      <p:sp>
        <p:nvSpPr>
          <p:cNvPr id="31" name="Line 30"/>
          <p:cNvSpPr>
            <a:spLocks noChangeShapeType="1"/>
          </p:cNvSpPr>
          <p:nvPr/>
        </p:nvSpPr>
        <p:spPr bwMode="auto">
          <a:xfrm>
            <a:off x="7367407" y="3108143"/>
            <a:ext cx="0" cy="96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6578066" y="3430331"/>
            <a:ext cx="503237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0" tIns="1080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400" dirty="0">
                <a:latin typeface="Verdana" panose="020B0604030504040204" pitchFamily="34" charset="0"/>
              </a:rPr>
              <a:t>3.1T</a:t>
            </a: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 rot="5400000">
            <a:off x="7686495" y="5389381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7476945" y="5635443"/>
            <a:ext cx="684212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0" tIns="10800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50000"/>
              </a:spcBef>
              <a:buClr>
                <a:srgbClr val="2538FF"/>
              </a:buClr>
              <a:buFont typeface="Wingdings" panose="05000000000000000000" pitchFamily="2" charset="2"/>
              <a:buNone/>
            </a:pPr>
            <a:r>
              <a:rPr lang="en-GB" altLang="zh-TW" sz="1400">
                <a:latin typeface="Verdana" panose="020B0604030504040204" pitchFamily="34" charset="0"/>
              </a:rPr>
              <a:t>70µs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649413" y="2839720"/>
            <a:ext cx="329565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Electric Field can be expressed in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V/m          </a:t>
            </a:r>
            <a:r>
              <a:rPr lang="en-GB" altLang="zh-TW" sz="1200" i="1">
                <a:solidFill>
                  <a:srgbClr val="4848C2"/>
                </a:solidFill>
                <a:latin typeface="AS_FullLifeSans" charset="0"/>
                <a:cs typeface="Times New Roman" panose="02020603050405020304" pitchFamily="18" charset="0"/>
              </a:rPr>
              <a:t>(</a:t>
            </a:r>
            <a:r>
              <a:rPr lang="en-GB" altLang="zh-TW" sz="1200" i="1">
                <a:solidFill>
                  <a:srgbClr val="4848C2"/>
                </a:solidFill>
                <a:latin typeface="AS_FullLifeSans" charset="0"/>
                <a:cs typeface="Times New Roman" panose="02020603050405020304" pitchFamily="18" charset="0"/>
                <a:sym typeface="Symbol" panose="05050102010706020507" pitchFamily="18" charset="2"/>
              </a:rPr>
              <a:t> 100 V/m)</a:t>
            </a:r>
            <a:endParaRPr lang="en-GB" altLang="zh-TW" sz="1200" i="1">
              <a:solidFill>
                <a:srgbClr val="4848C2"/>
              </a:solidFill>
              <a:latin typeface="AS_FullLifeSans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V/mm²  </a:t>
            </a:r>
            <a:r>
              <a:rPr lang="en-GB" altLang="zh-TW" sz="8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    </a:t>
            </a:r>
            <a:r>
              <a:rPr lang="en-GB" altLang="zh-TW" sz="7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 </a:t>
            </a:r>
            <a:r>
              <a:rPr lang="en-GB" altLang="zh-TW" sz="8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</a:t>
            </a:r>
            <a:r>
              <a:rPr lang="en-GB" altLang="zh-TW" sz="1200" i="1">
                <a:solidFill>
                  <a:srgbClr val="4848C2"/>
                </a:solidFill>
                <a:latin typeface="AS_FullLifeSans" charset="0"/>
                <a:cs typeface="Times New Roman" panose="02020603050405020304" pitchFamily="18" charset="0"/>
              </a:rPr>
              <a:t>(</a:t>
            </a:r>
            <a:r>
              <a:rPr lang="en-GB" altLang="zh-TW" sz="1200" i="1">
                <a:solidFill>
                  <a:srgbClr val="4848C2"/>
                </a:solidFill>
                <a:latin typeface="AS_FullLifeSans" charset="0"/>
                <a:cs typeface="Times New Roman" panose="02020603050405020304" pitchFamily="18" charset="0"/>
                <a:sym typeface="Symbol" panose="05050102010706020507" pitchFamily="18" charset="2"/>
              </a:rPr>
              <a:t> 50mV/mm²)</a:t>
            </a: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kT/s         </a:t>
            </a:r>
            <a:r>
              <a:rPr lang="en-GB" altLang="zh-TW" sz="1200" i="1">
                <a:solidFill>
                  <a:srgbClr val="4848C2"/>
                </a:solidFill>
                <a:latin typeface="AS_FullLifeSans" charset="0"/>
                <a:cs typeface="Times New Roman" panose="02020603050405020304" pitchFamily="18" charset="0"/>
              </a:rPr>
              <a:t>(</a:t>
            </a:r>
            <a:r>
              <a:rPr lang="en-GB" altLang="zh-TW" sz="1200" i="1">
                <a:solidFill>
                  <a:srgbClr val="4848C2"/>
                </a:solidFill>
                <a:latin typeface="AS_FullLifeSans" charset="0"/>
                <a:cs typeface="Times New Roman" panose="02020603050405020304" pitchFamily="18" charset="0"/>
                <a:sym typeface="Symbol" panose="05050102010706020507" pitchFamily="18" charset="2"/>
              </a:rPr>
              <a:t> 50 KT/s)</a:t>
            </a: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</a:t>
            </a:r>
            <a:endParaRPr lang="en-GB" altLang="zh-TW" sz="800" i="1">
              <a:solidFill>
                <a:srgbClr val="292929"/>
              </a:solidFill>
              <a:latin typeface="AS_FullLifeSans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630363" y="4573270"/>
            <a:ext cx="389572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Initial Magnetic Gradient 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(at surface of the coil)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3.1 / 70 • 10</a:t>
            </a:r>
            <a:r>
              <a:rPr lang="en-GB" altLang="zh-TW" sz="1600" i="1" baseline="30000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-6 </a:t>
            </a: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</a:t>
            </a: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  <a:sym typeface="Symbol" panose="05050102010706020507" pitchFamily="18" charset="2"/>
              </a:rPr>
              <a:t>  44,300 T/s    44.3 kT/s</a:t>
            </a: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endParaRPr lang="en-GB" altLang="zh-TW" sz="1200" i="1">
              <a:solidFill>
                <a:srgbClr val="292929"/>
              </a:solidFill>
              <a:latin typeface="AS_FullLifeSans" charset="0"/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Total Magnetic Gradient (Biphasic)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|3.1 x 2| / 140 • 10</a:t>
            </a:r>
            <a:r>
              <a:rPr lang="en-GB" altLang="zh-TW" sz="1600" i="1" baseline="30000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-6 </a:t>
            </a: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</a:rPr>
              <a:t> </a:t>
            </a:r>
            <a:r>
              <a:rPr lang="en-GB" altLang="zh-TW" sz="1600" i="1">
                <a:solidFill>
                  <a:srgbClr val="292929"/>
                </a:solidFill>
                <a:latin typeface="AS_FullLifeSans" charset="0"/>
                <a:cs typeface="Times New Roman" panose="02020603050405020304" pitchFamily="18" charset="0"/>
                <a:sym typeface="Symbol" panose="05050102010706020507" pitchFamily="18" charset="2"/>
              </a:rPr>
              <a:t> 44.3 kT/s</a:t>
            </a: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>
            <a:off x="7919857" y="3993968"/>
            <a:ext cx="0" cy="1647825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79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32" grpId="0" autoUpdateAnimBg="0"/>
      <p:bldP spid="34" grpId="0" autoUpdateAnimBg="0"/>
    </p:bld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120</TotalTime>
  <Words>1321</Words>
  <Application>Microsoft Office PowerPoint</Application>
  <PresentationFormat>寬螢幕</PresentationFormat>
  <Paragraphs>261</Paragraphs>
  <Slides>30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30</vt:i4>
      </vt:variant>
    </vt:vector>
  </HeadingPairs>
  <TitlesOfParts>
    <vt:vector size="47" baseType="lpstr">
      <vt:lpstr>AS_FullLifeSans</vt:lpstr>
      <vt:lpstr>AS_FullLifeSansBold</vt:lpstr>
      <vt:lpstr>inherit</vt:lpstr>
      <vt:lpstr>微軟正黑體</vt:lpstr>
      <vt:lpstr>新細明體</vt:lpstr>
      <vt:lpstr>Arial</vt:lpstr>
      <vt:lpstr>Calibri</vt:lpstr>
      <vt:lpstr>Century Gothic</vt:lpstr>
      <vt:lpstr>Symbol</vt:lpstr>
      <vt:lpstr>Times New Roman</vt:lpstr>
      <vt:lpstr>Verdana</vt:lpstr>
      <vt:lpstr>Wingdings</vt:lpstr>
      <vt:lpstr>Wingdings 3</vt:lpstr>
      <vt:lpstr>絲縷</vt:lpstr>
      <vt:lpstr>Image Photo Editor</vt:lpstr>
      <vt:lpstr>Photo Editor Photo</vt:lpstr>
      <vt:lpstr>Paint Shop Pro Image</vt:lpstr>
      <vt:lpstr>TMS原理與介紹</vt:lpstr>
      <vt:lpstr>PowerPoint 簡報</vt:lpstr>
      <vt:lpstr>History of Magnetic Stimulation</vt:lpstr>
      <vt:lpstr>PowerPoint 簡報</vt:lpstr>
      <vt:lpstr>Basics in Magnetic Stimulation</vt:lpstr>
      <vt:lpstr>A Magnetic Stimulator consists of two elements:</vt:lpstr>
      <vt:lpstr>Magnetic Stimulation</vt:lpstr>
      <vt:lpstr>Principle Functioning</vt:lpstr>
      <vt:lpstr>Induced EMF Field</vt:lpstr>
      <vt:lpstr>Monophasic or Biphasic Stimulus?</vt:lpstr>
      <vt:lpstr>Parameter</vt:lpstr>
      <vt:lpstr>Coils</vt:lpstr>
      <vt:lpstr>Coil Performance</vt:lpstr>
      <vt:lpstr>Coil Performance - Comparison</vt:lpstr>
      <vt:lpstr>Choice of Stimulating Coil</vt:lpstr>
      <vt:lpstr>Coil Orientation</vt:lpstr>
      <vt:lpstr>Induced Current  Neuronal Depolarization</vt:lpstr>
      <vt:lpstr>Waveform and Induced Electric Field</vt:lpstr>
      <vt:lpstr>Power Mode (+40%) </vt:lpstr>
      <vt:lpstr>Paired-Pulses  (Twin and Dual Mode w/ MagOption) </vt:lpstr>
      <vt:lpstr>Coil’s Wirings (Small Inner Diameter) </vt:lpstr>
      <vt:lpstr>Coil Focalization</vt:lpstr>
      <vt:lpstr>Coil performance  (with biphasic pulse)</vt:lpstr>
      <vt:lpstr>Cool-Coil performance  (with biphasic pulse)</vt:lpstr>
      <vt:lpstr>Cool-Coil performance  (with biphasic pulse)</vt:lpstr>
      <vt:lpstr>Magnetic Radiation</vt:lpstr>
      <vt:lpstr>MagPro Family</vt:lpstr>
      <vt:lpstr>MagPro Family</vt:lpstr>
      <vt:lpstr>MagPro Family - Routine</vt:lpstr>
      <vt:lpstr>MagPro Family - Research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宋復漢</dc:creator>
  <cp:lastModifiedBy>宋復漢</cp:lastModifiedBy>
  <cp:revision>52</cp:revision>
  <dcterms:created xsi:type="dcterms:W3CDTF">2015-10-12T03:18:55Z</dcterms:created>
  <dcterms:modified xsi:type="dcterms:W3CDTF">2016-05-16T23:02:46Z</dcterms:modified>
</cp:coreProperties>
</file>